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7" r:id="rId1"/>
  </p:sldMasterIdLst>
  <p:notesMasterIdLst>
    <p:notesMasterId r:id="rId164"/>
  </p:notesMasterIdLst>
  <p:handoutMasterIdLst>
    <p:handoutMasterId r:id="rId165"/>
  </p:handoutMasterIdLst>
  <p:sldIdLst>
    <p:sldId id="274" r:id="rId2"/>
    <p:sldId id="404" r:id="rId3"/>
    <p:sldId id="535" r:id="rId4"/>
    <p:sldId id="546" r:id="rId5"/>
    <p:sldId id="558" r:id="rId6"/>
    <p:sldId id="414" r:id="rId7"/>
    <p:sldId id="542" r:id="rId8"/>
    <p:sldId id="486" r:id="rId9"/>
    <p:sldId id="543" r:id="rId10"/>
    <p:sldId id="544" r:id="rId11"/>
    <p:sldId id="547" r:id="rId12"/>
    <p:sldId id="545" r:id="rId13"/>
    <p:sldId id="502" r:id="rId14"/>
    <p:sldId id="559" r:id="rId15"/>
    <p:sldId id="503" r:id="rId16"/>
    <p:sldId id="553" r:id="rId17"/>
    <p:sldId id="560" r:id="rId18"/>
    <p:sldId id="537" r:id="rId19"/>
    <p:sldId id="552" r:id="rId20"/>
    <p:sldId id="417" r:id="rId21"/>
    <p:sldId id="428" r:id="rId22"/>
    <p:sldId id="554" r:id="rId23"/>
    <p:sldId id="527" r:id="rId24"/>
    <p:sldId id="433" r:id="rId25"/>
    <p:sldId id="561" r:id="rId26"/>
    <p:sldId id="562" r:id="rId27"/>
    <p:sldId id="563" r:id="rId28"/>
    <p:sldId id="564" r:id="rId29"/>
    <p:sldId id="565" r:id="rId30"/>
    <p:sldId id="566" r:id="rId31"/>
    <p:sldId id="567" r:id="rId32"/>
    <p:sldId id="568" r:id="rId33"/>
    <p:sldId id="569" r:id="rId34"/>
    <p:sldId id="570" r:id="rId35"/>
    <p:sldId id="571" r:id="rId36"/>
    <p:sldId id="572" r:id="rId37"/>
    <p:sldId id="573" r:id="rId38"/>
    <p:sldId id="574" r:id="rId39"/>
    <p:sldId id="575" r:id="rId40"/>
    <p:sldId id="577" r:id="rId41"/>
    <p:sldId id="576" r:id="rId42"/>
    <p:sldId id="578" r:id="rId43"/>
    <p:sldId id="579" r:id="rId44"/>
    <p:sldId id="580" r:id="rId45"/>
    <p:sldId id="581" r:id="rId46"/>
    <p:sldId id="582" r:id="rId47"/>
    <p:sldId id="583" r:id="rId48"/>
    <p:sldId id="584" r:id="rId49"/>
    <p:sldId id="585" r:id="rId50"/>
    <p:sldId id="586" r:id="rId51"/>
    <p:sldId id="587" r:id="rId52"/>
    <p:sldId id="588" r:id="rId53"/>
    <p:sldId id="589" r:id="rId54"/>
    <p:sldId id="594" r:id="rId55"/>
    <p:sldId id="595" r:id="rId56"/>
    <p:sldId id="596" r:id="rId57"/>
    <p:sldId id="597" r:id="rId58"/>
    <p:sldId id="599" r:id="rId59"/>
    <p:sldId id="609" r:id="rId60"/>
    <p:sldId id="610" r:id="rId61"/>
    <p:sldId id="614" r:id="rId62"/>
    <p:sldId id="611" r:id="rId63"/>
    <p:sldId id="613" r:id="rId64"/>
    <p:sldId id="615" r:id="rId65"/>
    <p:sldId id="616" r:id="rId66"/>
    <p:sldId id="617" r:id="rId67"/>
    <p:sldId id="618" r:id="rId68"/>
    <p:sldId id="612" r:id="rId69"/>
    <p:sldId id="619" r:id="rId70"/>
    <p:sldId id="620" r:id="rId71"/>
    <p:sldId id="621" r:id="rId72"/>
    <p:sldId id="622" r:id="rId73"/>
    <p:sldId id="623" r:id="rId74"/>
    <p:sldId id="626" r:id="rId75"/>
    <p:sldId id="627" r:id="rId76"/>
    <p:sldId id="628" r:id="rId77"/>
    <p:sldId id="629" r:id="rId78"/>
    <p:sldId id="630" r:id="rId79"/>
    <p:sldId id="652" r:id="rId80"/>
    <p:sldId id="653" r:id="rId81"/>
    <p:sldId id="631" r:id="rId82"/>
    <p:sldId id="632" r:id="rId83"/>
    <p:sldId id="633" r:id="rId84"/>
    <p:sldId id="634" r:id="rId85"/>
    <p:sldId id="635" r:id="rId86"/>
    <p:sldId id="638" r:id="rId87"/>
    <p:sldId id="640" r:id="rId88"/>
    <p:sldId id="641" r:id="rId89"/>
    <p:sldId id="642" r:id="rId90"/>
    <p:sldId id="643" r:id="rId91"/>
    <p:sldId id="644" r:id="rId92"/>
    <p:sldId id="645" r:id="rId93"/>
    <p:sldId id="646" r:id="rId94"/>
    <p:sldId id="647" r:id="rId95"/>
    <p:sldId id="648" r:id="rId96"/>
    <p:sldId id="649" r:id="rId97"/>
    <p:sldId id="650" r:id="rId98"/>
    <p:sldId id="654" r:id="rId99"/>
    <p:sldId id="601" r:id="rId100"/>
    <p:sldId id="655" r:id="rId101"/>
    <p:sldId id="602" r:id="rId102"/>
    <p:sldId id="625" r:id="rId103"/>
    <p:sldId id="598" r:id="rId104"/>
    <p:sldId id="600" r:id="rId105"/>
    <p:sldId id="656" r:id="rId106"/>
    <p:sldId id="657" r:id="rId107"/>
    <p:sldId id="658" r:id="rId108"/>
    <p:sldId id="659" r:id="rId109"/>
    <p:sldId id="660" r:id="rId110"/>
    <p:sldId id="672" r:id="rId111"/>
    <p:sldId id="673" r:id="rId112"/>
    <p:sldId id="671" r:id="rId113"/>
    <p:sldId id="662" r:id="rId114"/>
    <p:sldId id="663" r:id="rId115"/>
    <p:sldId id="664" r:id="rId116"/>
    <p:sldId id="667" r:id="rId117"/>
    <p:sldId id="674" r:id="rId118"/>
    <p:sldId id="675" r:id="rId119"/>
    <p:sldId id="676" r:id="rId120"/>
    <p:sldId id="677" r:id="rId121"/>
    <p:sldId id="681" r:id="rId122"/>
    <p:sldId id="678" r:id="rId123"/>
    <p:sldId id="668" r:id="rId124"/>
    <p:sldId id="669" r:id="rId125"/>
    <p:sldId id="679" r:id="rId126"/>
    <p:sldId id="680" r:id="rId127"/>
    <p:sldId id="603" r:id="rId128"/>
    <p:sldId id="604" r:id="rId129"/>
    <p:sldId id="606" r:id="rId130"/>
    <p:sldId id="605" r:id="rId131"/>
    <p:sldId id="607" r:id="rId132"/>
    <p:sldId id="682" r:id="rId133"/>
    <p:sldId id="683" r:id="rId134"/>
    <p:sldId id="684" r:id="rId135"/>
    <p:sldId id="608" r:id="rId136"/>
    <p:sldId id="591" r:id="rId137"/>
    <p:sldId id="592" r:id="rId138"/>
    <p:sldId id="593" r:id="rId139"/>
    <p:sldId id="590" r:id="rId140"/>
    <p:sldId id="529" r:id="rId141"/>
    <p:sldId id="555" r:id="rId142"/>
    <p:sldId id="427" r:id="rId143"/>
    <p:sldId id="528" r:id="rId144"/>
    <p:sldId id="492" r:id="rId145"/>
    <p:sldId id="495" r:id="rId146"/>
    <p:sldId id="496" r:id="rId147"/>
    <p:sldId id="493" r:id="rId148"/>
    <p:sldId id="494" r:id="rId149"/>
    <p:sldId id="507" r:id="rId150"/>
    <p:sldId id="465" r:id="rId151"/>
    <p:sldId id="505" r:id="rId152"/>
    <p:sldId id="506" r:id="rId153"/>
    <p:sldId id="513" r:id="rId154"/>
    <p:sldId id="512" r:id="rId155"/>
    <p:sldId id="517" r:id="rId156"/>
    <p:sldId id="508" r:id="rId157"/>
    <p:sldId id="515" r:id="rId158"/>
    <p:sldId id="510" r:id="rId159"/>
    <p:sldId id="536" r:id="rId160"/>
    <p:sldId id="443" r:id="rId161"/>
    <p:sldId id="405" r:id="rId162"/>
    <p:sldId id="556" r:id="rId163"/>
  </p:sldIdLst>
  <p:sldSz cx="9144000" cy="6858000" type="screen4x3"/>
  <p:notesSz cx="6797675" cy="9928225"/>
  <p:custDataLst>
    <p:tags r:id="rId166"/>
  </p:custDataLst>
  <p:defaultTextStyle>
    <a:defPPr>
      <a:defRPr lang="fr-FR"/>
    </a:defPPr>
    <a:lvl1pPr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5pPr>
    <a:lvl6pPr marL="2286000" algn="l" defTabSz="914400" rtl="0" eaLnBrk="1" latinLnBrk="0" hangingPunct="1">
      <a:defRPr i="1" kern="1200">
        <a:solidFill>
          <a:schemeClr val="tx1"/>
        </a:solidFill>
        <a:latin typeface="Verdana" panose="020B0604030504040204" pitchFamily="34" charset="0"/>
        <a:ea typeface="+mn-ea"/>
        <a:cs typeface="+mn-cs"/>
      </a:defRPr>
    </a:lvl6pPr>
    <a:lvl7pPr marL="2743200" algn="l" defTabSz="914400" rtl="0" eaLnBrk="1" latinLnBrk="0" hangingPunct="1">
      <a:defRPr i="1" kern="1200">
        <a:solidFill>
          <a:schemeClr val="tx1"/>
        </a:solidFill>
        <a:latin typeface="Verdana" panose="020B0604030504040204" pitchFamily="34" charset="0"/>
        <a:ea typeface="+mn-ea"/>
        <a:cs typeface="+mn-cs"/>
      </a:defRPr>
    </a:lvl7pPr>
    <a:lvl8pPr marL="3200400" algn="l" defTabSz="914400" rtl="0" eaLnBrk="1" latinLnBrk="0" hangingPunct="1">
      <a:defRPr i="1" kern="1200">
        <a:solidFill>
          <a:schemeClr val="tx1"/>
        </a:solidFill>
        <a:latin typeface="Verdana" panose="020B0604030504040204" pitchFamily="34" charset="0"/>
        <a:ea typeface="+mn-ea"/>
        <a:cs typeface="+mn-cs"/>
      </a:defRPr>
    </a:lvl8pPr>
    <a:lvl9pPr marL="3657600" algn="l" defTabSz="914400" rtl="0" eaLnBrk="1" latinLnBrk="0" hangingPunct="1">
      <a:defRPr i="1"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FFFF"/>
    <a:srgbClr val="FF0D0D"/>
    <a:srgbClr val="EAEAEA"/>
    <a:srgbClr val="F8F8F8"/>
    <a:srgbClr val="CC66FF"/>
    <a:srgbClr val="CC00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6502" autoAdjust="0"/>
    <p:restoredTop sz="74498" autoAdjust="0"/>
  </p:normalViewPr>
  <p:slideViewPr>
    <p:cSldViewPr>
      <p:cViewPr varScale="1">
        <p:scale>
          <a:sx n="52" d="100"/>
          <a:sy n="52" d="100"/>
        </p:scale>
        <p:origin x="2035"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788"/>
    </p:cViewPr>
  </p:sorter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CAB3F-E5D7-4676-BC6C-61FE7B893456}"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pt-BR"/>
        </a:p>
      </dgm:t>
    </dgm:pt>
    <dgm:pt modelId="{65DA9BB7-DCF1-4852-A40F-A3AFD5FCB4B3}">
      <dgm:prSet phldrT="[Text]"/>
      <dgm:spPr/>
      <dgm:t>
        <a:bodyPr/>
        <a:lstStyle/>
        <a:p>
          <a:r>
            <a:rPr lang="pt-BR" dirty="0" smtClean="0"/>
            <a:t>STM32Cube</a:t>
          </a:r>
          <a:endParaRPr lang="pt-BR" dirty="0"/>
        </a:p>
      </dgm:t>
    </dgm:pt>
    <dgm:pt modelId="{41BD001F-7992-4487-93B4-E6B1EA5D09B3}" type="parTrans" cxnId="{6336A6E0-8F7D-452D-AE74-D2FAD024B803}">
      <dgm:prSet/>
      <dgm:spPr/>
      <dgm:t>
        <a:bodyPr/>
        <a:lstStyle/>
        <a:p>
          <a:endParaRPr lang="pt-BR"/>
        </a:p>
      </dgm:t>
    </dgm:pt>
    <dgm:pt modelId="{44219829-3FDF-43EC-877B-761A596D7CB6}" type="sibTrans" cxnId="{6336A6E0-8F7D-452D-AE74-D2FAD024B803}">
      <dgm:prSet/>
      <dgm:spPr/>
      <dgm:t>
        <a:bodyPr/>
        <a:lstStyle/>
        <a:p>
          <a:endParaRPr lang="pt-BR"/>
        </a:p>
      </dgm:t>
    </dgm:pt>
    <dgm:pt modelId="{F81D1ECB-3895-4DA4-BCAB-DBAFCDB8BE29}">
      <dgm:prSet phldrT="[Text]" phldr="1"/>
      <dgm:spPr/>
      <dgm:t>
        <a:bodyPr/>
        <a:lstStyle/>
        <a:p>
          <a:endParaRPr lang="pt-BR"/>
        </a:p>
      </dgm:t>
    </dgm:pt>
    <dgm:pt modelId="{F948C2E9-26CF-43B7-8F69-64CF8D1C5369}" type="parTrans" cxnId="{BA75A8A3-A9CF-4902-8C34-4C26668AE8B5}">
      <dgm:prSet/>
      <dgm:spPr/>
      <dgm:t>
        <a:bodyPr/>
        <a:lstStyle/>
        <a:p>
          <a:endParaRPr lang="pt-BR"/>
        </a:p>
      </dgm:t>
    </dgm:pt>
    <dgm:pt modelId="{2E40A88B-493A-4B3C-9CC7-65F880E668B9}" type="sibTrans" cxnId="{BA75A8A3-A9CF-4902-8C34-4C26668AE8B5}">
      <dgm:prSet/>
      <dgm:spPr/>
      <dgm:t>
        <a:bodyPr/>
        <a:lstStyle/>
        <a:p>
          <a:endParaRPr lang="pt-BR"/>
        </a:p>
      </dgm:t>
    </dgm:pt>
    <dgm:pt modelId="{28DB9259-7B1A-483C-9B7E-0A680253EE30}">
      <dgm:prSet phldrT="[Text]"/>
      <dgm:spPr/>
      <dgm:t>
        <a:bodyPr/>
        <a:lstStyle/>
        <a:p>
          <a:r>
            <a:rPr lang="pt-BR" dirty="0" smtClean="0"/>
            <a:t>LwIP – 1.5.0</a:t>
          </a:r>
          <a:endParaRPr lang="pt-BR" dirty="0"/>
        </a:p>
      </dgm:t>
    </dgm:pt>
    <dgm:pt modelId="{57E2DCF0-EF68-4DAA-ABAD-D0978875EFA6}" type="parTrans" cxnId="{828592DA-E09F-4D77-9BBF-2C5AC818EE3C}">
      <dgm:prSet/>
      <dgm:spPr/>
      <dgm:t>
        <a:bodyPr/>
        <a:lstStyle/>
        <a:p>
          <a:endParaRPr lang="pt-BR"/>
        </a:p>
      </dgm:t>
    </dgm:pt>
    <dgm:pt modelId="{AEB4DDC1-8128-4AD0-ABB8-DCC4BAAD65AA}" type="sibTrans" cxnId="{828592DA-E09F-4D77-9BBF-2C5AC818EE3C}">
      <dgm:prSet/>
      <dgm:spPr/>
      <dgm:t>
        <a:bodyPr/>
        <a:lstStyle/>
        <a:p>
          <a:endParaRPr lang="pt-BR"/>
        </a:p>
      </dgm:t>
    </dgm:pt>
    <dgm:pt modelId="{7FF73A7B-24B2-403F-8B66-3A50DAD0AA98}">
      <dgm:prSet phldrT="[Text]" phldr="1"/>
      <dgm:spPr/>
      <dgm:t>
        <a:bodyPr/>
        <a:lstStyle/>
        <a:p>
          <a:endParaRPr lang="pt-BR"/>
        </a:p>
      </dgm:t>
    </dgm:pt>
    <dgm:pt modelId="{F8726430-DFAE-4DAC-98A5-A5067B3DA62A}" type="parTrans" cxnId="{ACD3E25C-4687-4A22-A99D-BF4FE76D038E}">
      <dgm:prSet/>
      <dgm:spPr/>
      <dgm:t>
        <a:bodyPr/>
        <a:lstStyle/>
        <a:p>
          <a:endParaRPr lang="pt-BR"/>
        </a:p>
      </dgm:t>
    </dgm:pt>
    <dgm:pt modelId="{A14118A3-CECB-4796-909D-B60FF8CCD5B8}" type="sibTrans" cxnId="{ACD3E25C-4687-4A22-A99D-BF4FE76D038E}">
      <dgm:prSet/>
      <dgm:spPr/>
      <dgm:t>
        <a:bodyPr/>
        <a:lstStyle/>
        <a:p>
          <a:endParaRPr lang="pt-BR"/>
        </a:p>
      </dgm:t>
    </dgm:pt>
    <dgm:pt modelId="{9212B85B-F596-4605-9C8E-1D4A0C4125B4}">
      <dgm:prSet phldrT="[Text]"/>
      <dgm:spPr/>
      <dgm:t>
        <a:bodyPr/>
        <a:lstStyle/>
        <a:p>
          <a:r>
            <a:rPr lang="pt-BR" dirty="0" smtClean="0"/>
            <a:t>FreeRTOS</a:t>
          </a:r>
          <a:endParaRPr lang="pt-BR" dirty="0"/>
        </a:p>
      </dgm:t>
    </dgm:pt>
    <dgm:pt modelId="{E4641870-4630-4137-B97F-E8CE9796CBB3}" type="parTrans" cxnId="{9B944CCC-A413-4749-96E4-304C02363801}">
      <dgm:prSet/>
      <dgm:spPr/>
      <dgm:t>
        <a:bodyPr/>
        <a:lstStyle/>
        <a:p>
          <a:endParaRPr lang="pt-BR"/>
        </a:p>
      </dgm:t>
    </dgm:pt>
    <dgm:pt modelId="{EEC3B365-E0A5-4536-84E6-875BB51F9FB3}" type="sibTrans" cxnId="{9B944CCC-A413-4749-96E4-304C02363801}">
      <dgm:prSet/>
      <dgm:spPr/>
      <dgm:t>
        <a:bodyPr/>
        <a:lstStyle/>
        <a:p>
          <a:endParaRPr lang="pt-BR"/>
        </a:p>
      </dgm:t>
    </dgm:pt>
    <dgm:pt modelId="{EF45C152-3607-4AC6-96EC-CBBF4EA4AE22}">
      <dgm:prSet phldrT="[Text]"/>
      <dgm:spPr/>
      <dgm:t>
        <a:bodyPr/>
        <a:lstStyle/>
        <a:p>
          <a:r>
            <a:rPr lang="pt-BR" dirty="0" smtClean="0"/>
            <a:t>Optional</a:t>
          </a:r>
          <a:endParaRPr lang="pt-BR" dirty="0"/>
        </a:p>
      </dgm:t>
    </dgm:pt>
    <dgm:pt modelId="{8F956A62-CFB0-469E-B82D-8E3379ED3A1B}" type="parTrans" cxnId="{6D8AF7CD-F646-4DA2-8053-EFA009CCDA88}">
      <dgm:prSet/>
      <dgm:spPr/>
      <dgm:t>
        <a:bodyPr/>
        <a:lstStyle/>
        <a:p>
          <a:endParaRPr lang="pt-BR"/>
        </a:p>
      </dgm:t>
    </dgm:pt>
    <dgm:pt modelId="{DA82C299-4B1D-4A9B-9175-DBB1E22AE008}" type="sibTrans" cxnId="{6D8AF7CD-F646-4DA2-8053-EFA009CCDA88}">
      <dgm:prSet/>
      <dgm:spPr/>
      <dgm:t>
        <a:bodyPr/>
        <a:lstStyle/>
        <a:p>
          <a:endParaRPr lang="pt-BR"/>
        </a:p>
      </dgm:t>
    </dgm:pt>
    <dgm:pt modelId="{EE38FAF8-8016-40BF-B824-3C9D3D1F7EC6}" type="pres">
      <dgm:prSet presAssocID="{D20CAB3F-E5D7-4676-BC6C-61FE7B893456}" presName="Name0" presStyleCnt="0">
        <dgm:presLayoutVars>
          <dgm:chMax/>
          <dgm:chPref/>
          <dgm:dir/>
          <dgm:animLvl val="lvl"/>
        </dgm:presLayoutVars>
      </dgm:prSet>
      <dgm:spPr/>
      <dgm:t>
        <a:bodyPr/>
        <a:lstStyle/>
        <a:p>
          <a:endParaRPr lang="pt-BR"/>
        </a:p>
      </dgm:t>
    </dgm:pt>
    <dgm:pt modelId="{89619B1C-1724-4004-8974-D8CDEF91492F}" type="pres">
      <dgm:prSet presAssocID="{65DA9BB7-DCF1-4852-A40F-A3AFD5FCB4B3}" presName="composite" presStyleCnt="0"/>
      <dgm:spPr/>
    </dgm:pt>
    <dgm:pt modelId="{CF720099-F7FD-4863-966D-3C5F666CF62F}" type="pres">
      <dgm:prSet presAssocID="{65DA9BB7-DCF1-4852-A40F-A3AFD5FCB4B3}" presName="Parent1" presStyleLbl="node1" presStyleIdx="0" presStyleCnt="6">
        <dgm:presLayoutVars>
          <dgm:chMax val="1"/>
          <dgm:chPref val="1"/>
          <dgm:bulletEnabled val="1"/>
        </dgm:presLayoutVars>
      </dgm:prSet>
      <dgm:spPr/>
      <dgm:t>
        <a:bodyPr/>
        <a:lstStyle/>
        <a:p>
          <a:endParaRPr lang="pt-BR"/>
        </a:p>
      </dgm:t>
    </dgm:pt>
    <dgm:pt modelId="{3843A423-5C3A-42F3-A37E-3629DF8B8CFF}" type="pres">
      <dgm:prSet presAssocID="{65DA9BB7-DCF1-4852-A40F-A3AFD5FCB4B3}" presName="Childtext1" presStyleLbl="revTx" presStyleIdx="0" presStyleCnt="3">
        <dgm:presLayoutVars>
          <dgm:chMax val="0"/>
          <dgm:chPref val="0"/>
          <dgm:bulletEnabled val="1"/>
        </dgm:presLayoutVars>
      </dgm:prSet>
      <dgm:spPr/>
      <dgm:t>
        <a:bodyPr/>
        <a:lstStyle/>
        <a:p>
          <a:endParaRPr lang="pt-BR"/>
        </a:p>
      </dgm:t>
    </dgm:pt>
    <dgm:pt modelId="{FA77EEAA-74A8-4A51-9A5A-74718B0CAA15}" type="pres">
      <dgm:prSet presAssocID="{65DA9BB7-DCF1-4852-A40F-A3AFD5FCB4B3}" presName="BalanceSpacing" presStyleCnt="0"/>
      <dgm:spPr/>
    </dgm:pt>
    <dgm:pt modelId="{4DB55EEF-38C0-4AEA-AFA8-231F92119A57}" type="pres">
      <dgm:prSet presAssocID="{65DA9BB7-DCF1-4852-A40F-A3AFD5FCB4B3}" presName="BalanceSpacing1" presStyleCnt="0"/>
      <dgm:spPr/>
    </dgm:pt>
    <dgm:pt modelId="{7023F138-0E54-4AE2-9D05-3FD377C34877}" type="pres">
      <dgm:prSet presAssocID="{44219829-3FDF-43EC-877B-761A596D7CB6}" presName="Accent1Text" presStyleLbl="node1" presStyleIdx="1" presStyleCnt="6"/>
      <dgm:spPr/>
      <dgm:t>
        <a:bodyPr/>
        <a:lstStyle/>
        <a:p>
          <a:endParaRPr lang="pt-BR"/>
        </a:p>
      </dgm:t>
    </dgm:pt>
    <dgm:pt modelId="{FF45D31A-3A66-49BA-881B-9FF0ED1CF521}" type="pres">
      <dgm:prSet presAssocID="{44219829-3FDF-43EC-877B-761A596D7CB6}" presName="spaceBetweenRectangles" presStyleCnt="0"/>
      <dgm:spPr/>
    </dgm:pt>
    <dgm:pt modelId="{4AD06C93-3566-46A0-A586-A071FE229164}" type="pres">
      <dgm:prSet presAssocID="{28DB9259-7B1A-483C-9B7E-0A680253EE30}" presName="composite" presStyleCnt="0"/>
      <dgm:spPr/>
    </dgm:pt>
    <dgm:pt modelId="{FE3798C8-017E-40DD-B1B0-FA19A271ABBC}" type="pres">
      <dgm:prSet presAssocID="{28DB9259-7B1A-483C-9B7E-0A680253EE30}" presName="Parent1" presStyleLbl="node1" presStyleIdx="2" presStyleCnt="6">
        <dgm:presLayoutVars>
          <dgm:chMax val="1"/>
          <dgm:chPref val="1"/>
          <dgm:bulletEnabled val="1"/>
        </dgm:presLayoutVars>
      </dgm:prSet>
      <dgm:spPr/>
      <dgm:t>
        <a:bodyPr/>
        <a:lstStyle/>
        <a:p>
          <a:endParaRPr lang="pt-BR"/>
        </a:p>
      </dgm:t>
    </dgm:pt>
    <dgm:pt modelId="{E449D02B-2715-4E5B-A5BD-C08BD0766A7E}" type="pres">
      <dgm:prSet presAssocID="{28DB9259-7B1A-483C-9B7E-0A680253EE30}" presName="Childtext1" presStyleLbl="revTx" presStyleIdx="1" presStyleCnt="3">
        <dgm:presLayoutVars>
          <dgm:chMax val="0"/>
          <dgm:chPref val="0"/>
          <dgm:bulletEnabled val="1"/>
        </dgm:presLayoutVars>
      </dgm:prSet>
      <dgm:spPr/>
      <dgm:t>
        <a:bodyPr/>
        <a:lstStyle/>
        <a:p>
          <a:endParaRPr lang="pt-BR"/>
        </a:p>
      </dgm:t>
    </dgm:pt>
    <dgm:pt modelId="{44AE37AE-5ADB-41C5-B65E-C05138411883}" type="pres">
      <dgm:prSet presAssocID="{28DB9259-7B1A-483C-9B7E-0A680253EE30}" presName="BalanceSpacing" presStyleCnt="0"/>
      <dgm:spPr/>
    </dgm:pt>
    <dgm:pt modelId="{19BA416C-40AE-4CD9-B043-C5CCB815F893}" type="pres">
      <dgm:prSet presAssocID="{28DB9259-7B1A-483C-9B7E-0A680253EE30}" presName="BalanceSpacing1" presStyleCnt="0"/>
      <dgm:spPr/>
    </dgm:pt>
    <dgm:pt modelId="{45D717BA-7C26-4E31-A96B-7619DDD8E660}" type="pres">
      <dgm:prSet presAssocID="{AEB4DDC1-8128-4AD0-ABB8-DCC4BAAD65AA}" presName="Accent1Text" presStyleLbl="node1" presStyleIdx="3" presStyleCnt="6"/>
      <dgm:spPr/>
      <dgm:t>
        <a:bodyPr/>
        <a:lstStyle/>
        <a:p>
          <a:endParaRPr lang="pt-BR"/>
        </a:p>
      </dgm:t>
    </dgm:pt>
    <dgm:pt modelId="{91EA5B47-5BC8-428E-B1E0-D515B17916B8}" type="pres">
      <dgm:prSet presAssocID="{AEB4DDC1-8128-4AD0-ABB8-DCC4BAAD65AA}" presName="spaceBetweenRectangles" presStyleCnt="0"/>
      <dgm:spPr/>
    </dgm:pt>
    <dgm:pt modelId="{66230BF1-60E9-4D18-9BE6-85B184854C7F}" type="pres">
      <dgm:prSet presAssocID="{9212B85B-F596-4605-9C8E-1D4A0C4125B4}" presName="composite" presStyleCnt="0"/>
      <dgm:spPr/>
    </dgm:pt>
    <dgm:pt modelId="{0E1A059E-F746-44E5-B580-FE87B0FBE588}" type="pres">
      <dgm:prSet presAssocID="{9212B85B-F596-4605-9C8E-1D4A0C4125B4}" presName="Parent1" presStyleLbl="node1" presStyleIdx="4" presStyleCnt="6">
        <dgm:presLayoutVars>
          <dgm:chMax val="1"/>
          <dgm:chPref val="1"/>
          <dgm:bulletEnabled val="1"/>
        </dgm:presLayoutVars>
      </dgm:prSet>
      <dgm:spPr/>
      <dgm:t>
        <a:bodyPr/>
        <a:lstStyle/>
        <a:p>
          <a:endParaRPr lang="pt-BR"/>
        </a:p>
      </dgm:t>
    </dgm:pt>
    <dgm:pt modelId="{5BB3C2F0-3B27-41D7-8976-8F39D1BA697A}" type="pres">
      <dgm:prSet presAssocID="{9212B85B-F596-4605-9C8E-1D4A0C4125B4}" presName="Childtext1" presStyleLbl="revTx" presStyleIdx="2" presStyleCnt="3">
        <dgm:presLayoutVars>
          <dgm:chMax val="0"/>
          <dgm:chPref val="0"/>
          <dgm:bulletEnabled val="1"/>
        </dgm:presLayoutVars>
      </dgm:prSet>
      <dgm:spPr/>
      <dgm:t>
        <a:bodyPr/>
        <a:lstStyle/>
        <a:p>
          <a:endParaRPr lang="pt-BR"/>
        </a:p>
      </dgm:t>
    </dgm:pt>
    <dgm:pt modelId="{BCF57051-503B-444F-8BAB-9A21575E29FD}" type="pres">
      <dgm:prSet presAssocID="{9212B85B-F596-4605-9C8E-1D4A0C4125B4}" presName="BalanceSpacing" presStyleCnt="0"/>
      <dgm:spPr/>
    </dgm:pt>
    <dgm:pt modelId="{4A8D6BEB-AA4C-47D0-BE3D-25D4A2F4FEA0}" type="pres">
      <dgm:prSet presAssocID="{9212B85B-F596-4605-9C8E-1D4A0C4125B4}" presName="BalanceSpacing1" presStyleCnt="0"/>
      <dgm:spPr/>
    </dgm:pt>
    <dgm:pt modelId="{0AA1D3AE-73E2-49FF-B077-0B1C5E9DBAA2}" type="pres">
      <dgm:prSet presAssocID="{EEC3B365-E0A5-4536-84E6-875BB51F9FB3}" presName="Accent1Text" presStyleLbl="node1" presStyleIdx="5" presStyleCnt="6"/>
      <dgm:spPr/>
      <dgm:t>
        <a:bodyPr/>
        <a:lstStyle/>
        <a:p>
          <a:endParaRPr lang="pt-BR"/>
        </a:p>
      </dgm:t>
    </dgm:pt>
  </dgm:ptLst>
  <dgm:cxnLst>
    <dgm:cxn modelId="{DEDEB4D9-7B35-4440-9AD1-7F23FBDB8873}" type="presOf" srcId="{28DB9259-7B1A-483C-9B7E-0A680253EE30}" destId="{FE3798C8-017E-40DD-B1B0-FA19A271ABBC}" srcOrd="0" destOrd="0" presId="urn:microsoft.com/office/officeart/2008/layout/AlternatingHexagons"/>
    <dgm:cxn modelId="{6336A6E0-8F7D-452D-AE74-D2FAD024B803}" srcId="{D20CAB3F-E5D7-4676-BC6C-61FE7B893456}" destId="{65DA9BB7-DCF1-4852-A40F-A3AFD5FCB4B3}" srcOrd="0" destOrd="0" parTransId="{41BD001F-7992-4487-93B4-E6B1EA5D09B3}" sibTransId="{44219829-3FDF-43EC-877B-761A596D7CB6}"/>
    <dgm:cxn modelId="{A2808D7D-6F9A-4F51-B9D1-D84511099B24}" type="presOf" srcId="{AEB4DDC1-8128-4AD0-ABB8-DCC4BAAD65AA}" destId="{45D717BA-7C26-4E31-A96B-7619DDD8E660}" srcOrd="0" destOrd="0" presId="urn:microsoft.com/office/officeart/2008/layout/AlternatingHexagons"/>
    <dgm:cxn modelId="{9B944CCC-A413-4749-96E4-304C02363801}" srcId="{D20CAB3F-E5D7-4676-BC6C-61FE7B893456}" destId="{9212B85B-F596-4605-9C8E-1D4A0C4125B4}" srcOrd="2" destOrd="0" parTransId="{E4641870-4630-4137-B97F-E8CE9796CBB3}" sibTransId="{EEC3B365-E0A5-4536-84E6-875BB51F9FB3}"/>
    <dgm:cxn modelId="{ACD3E25C-4687-4A22-A99D-BF4FE76D038E}" srcId="{28DB9259-7B1A-483C-9B7E-0A680253EE30}" destId="{7FF73A7B-24B2-403F-8B66-3A50DAD0AA98}" srcOrd="0" destOrd="0" parTransId="{F8726430-DFAE-4DAC-98A5-A5067B3DA62A}" sibTransId="{A14118A3-CECB-4796-909D-B60FF8CCD5B8}"/>
    <dgm:cxn modelId="{BA75A8A3-A9CF-4902-8C34-4C26668AE8B5}" srcId="{65DA9BB7-DCF1-4852-A40F-A3AFD5FCB4B3}" destId="{F81D1ECB-3895-4DA4-BCAB-DBAFCDB8BE29}" srcOrd="0" destOrd="0" parTransId="{F948C2E9-26CF-43B7-8F69-64CF8D1C5369}" sibTransId="{2E40A88B-493A-4B3C-9CC7-65F880E668B9}"/>
    <dgm:cxn modelId="{EB764109-FE45-4E47-8890-9FE654474FB3}" type="presOf" srcId="{EEC3B365-E0A5-4536-84E6-875BB51F9FB3}" destId="{0AA1D3AE-73E2-49FF-B077-0B1C5E9DBAA2}" srcOrd="0" destOrd="0" presId="urn:microsoft.com/office/officeart/2008/layout/AlternatingHexagons"/>
    <dgm:cxn modelId="{5DA3E765-7253-4744-A11A-67FB7AE552FA}" type="presOf" srcId="{7FF73A7B-24B2-403F-8B66-3A50DAD0AA98}" destId="{E449D02B-2715-4E5B-A5BD-C08BD0766A7E}" srcOrd="0" destOrd="0" presId="urn:microsoft.com/office/officeart/2008/layout/AlternatingHexagons"/>
    <dgm:cxn modelId="{828592DA-E09F-4D77-9BBF-2C5AC818EE3C}" srcId="{D20CAB3F-E5D7-4676-BC6C-61FE7B893456}" destId="{28DB9259-7B1A-483C-9B7E-0A680253EE30}" srcOrd="1" destOrd="0" parTransId="{57E2DCF0-EF68-4DAA-ABAD-D0978875EFA6}" sibTransId="{AEB4DDC1-8128-4AD0-ABB8-DCC4BAAD65AA}"/>
    <dgm:cxn modelId="{272B9D83-FD75-46AE-8910-5450B530FB57}" type="presOf" srcId="{44219829-3FDF-43EC-877B-761A596D7CB6}" destId="{7023F138-0E54-4AE2-9D05-3FD377C34877}" srcOrd="0" destOrd="0" presId="urn:microsoft.com/office/officeart/2008/layout/AlternatingHexagons"/>
    <dgm:cxn modelId="{B8593A0F-C582-4998-B6B4-4374CCD8A031}" type="presOf" srcId="{EF45C152-3607-4AC6-96EC-CBBF4EA4AE22}" destId="{5BB3C2F0-3B27-41D7-8976-8F39D1BA697A}" srcOrd="0" destOrd="0" presId="urn:microsoft.com/office/officeart/2008/layout/AlternatingHexagons"/>
    <dgm:cxn modelId="{5958CB99-9A53-4578-A24E-7B3DA252BEB2}" type="presOf" srcId="{D20CAB3F-E5D7-4676-BC6C-61FE7B893456}" destId="{EE38FAF8-8016-40BF-B824-3C9D3D1F7EC6}" srcOrd="0" destOrd="0" presId="urn:microsoft.com/office/officeart/2008/layout/AlternatingHexagons"/>
    <dgm:cxn modelId="{C95CD71B-2914-4F8D-A325-1708D117B6E9}" type="presOf" srcId="{9212B85B-F596-4605-9C8E-1D4A0C4125B4}" destId="{0E1A059E-F746-44E5-B580-FE87B0FBE588}" srcOrd="0" destOrd="0" presId="urn:microsoft.com/office/officeart/2008/layout/AlternatingHexagons"/>
    <dgm:cxn modelId="{74EAACC7-B40F-44C0-8893-7F55BCF84DAC}" type="presOf" srcId="{F81D1ECB-3895-4DA4-BCAB-DBAFCDB8BE29}" destId="{3843A423-5C3A-42F3-A37E-3629DF8B8CFF}" srcOrd="0" destOrd="0" presId="urn:microsoft.com/office/officeart/2008/layout/AlternatingHexagons"/>
    <dgm:cxn modelId="{6D8AF7CD-F646-4DA2-8053-EFA009CCDA88}" srcId="{9212B85B-F596-4605-9C8E-1D4A0C4125B4}" destId="{EF45C152-3607-4AC6-96EC-CBBF4EA4AE22}" srcOrd="0" destOrd="0" parTransId="{8F956A62-CFB0-469E-B82D-8E3379ED3A1B}" sibTransId="{DA82C299-4B1D-4A9B-9175-DBB1E22AE008}"/>
    <dgm:cxn modelId="{F2F539F9-A971-44E9-B44D-C6290195EDE9}" type="presOf" srcId="{65DA9BB7-DCF1-4852-A40F-A3AFD5FCB4B3}" destId="{CF720099-F7FD-4863-966D-3C5F666CF62F}" srcOrd="0" destOrd="0" presId="urn:microsoft.com/office/officeart/2008/layout/AlternatingHexagons"/>
    <dgm:cxn modelId="{C907758D-EBA5-4EF2-BCE9-423A4390D08E}" type="presParOf" srcId="{EE38FAF8-8016-40BF-B824-3C9D3D1F7EC6}" destId="{89619B1C-1724-4004-8974-D8CDEF91492F}" srcOrd="0" destOrd="0" presId="urn:microsoft.com/office/officeart/2008/layout/AlternatingHexagons"/>
    <dgm:cxn modelId="{3D434AE6-C5C2-4760-BAD5-3DF985A3A993}" type="presParOf" srcId="{89619B1C-1724-4004-8974-D8CDEF91492F}" destId="{CF720099-F7FD-4863-966D-3C5F666CF62F}" srcOrd="0" destOrd="0" presId="urn:microsoft.com/office/officeart/2008/layout/AlternatingHexagons"/>
    <dgm:cxn modelId="{9DDBDF1B-FF1F-4678-8191-5F4DF307E460}" type="presParOf" srcId="{89619B1C-1724-4004-8974-D8CDEF91492F}" destId="{3843A423-5C3A-42F3-A37E-3629DF8B8CFF}" srcOrd="1" destOrd="0" presId="urn:microsoft.com/office/officeart/2008/layout/AlternatingHexagons"/>
    <dgm:cxn modelId="{61AA953B-5529-4BC2-BC61-25D3B7496CDA}" type="presParOf" srcId="{89619B1C-1724-4004-8974-D8CDEF91492F}" destId="{FA77EEAA-74A8-4A51-9A5A-74718B0CAA15}" srcOrd="2" destOrd="0" presId="urn:microsoft.com/office/officeart/2008/layout/AlternatingHexagons"/>
    <dgm:cxn modelId="{6264DCCA-4A7B-447F-86A4-430E97BB3B78}" type="presParOf" srcId="{89619B1C-1724-4004-8974-D8CDEF91492F}" destId="{4DB55EEF-38C0-4AEA-AFA8-231F92119A57}" srcOrd="3" destOrd="0" presId="urn:microsoft.com/office/officeart/2008/layout/AlternatingHexagons"/>
    <dgm:cxn modelId="{C6EB8660-84D8-4259-8E7A-14FD1B3E2CB4}" type="presParOf" srcId="{89619B1C-1724-4004-8974-D8CDEF91492F}" destId="{7023F138-0E54-4AE2-9D05-3FD377C34877}" srcOrd="4" destOrd="0" presId="urn:microsoft.com/office/officeart/2008/layout/AlternatingHexagons"/>
    <dgm:cxn modelId="{884AE323-ABED-4D94-8E29-A66CF9975896}" type="presParOf" srcId="{EE38FAF8-8016-40BF-B824-3C9D3D1F7EC6}" destId="{FF45D31A-3A66-49BA-881B-9FF0ED1CF521}" srcOrd="1" destOrd="0" presId="urn:microsoft.com/office/officeart/2008/layout/AlternatingHexagons"/>
    <dgm:cxn modelId="{C4B5A964-7442-4DEF-BC74-3A3A9BBBB520}" type="presParOf" srcId="{EE38FAF8-8016-40BF-B824-3C9D3D1F7EC6}" destId="{4AD06C93-3566-46A0-A586-A071FE229164}" srcOrd="2" destOrd="0" presId="urn:microsoft.com/office/officeart/2008/layout/AlternatingHexagons"/>
    <dgm:cxn modelId="{B962D758-9CC1-4B2D-9580-3A97E726FAF7}" type="presParOf" srcId="{4AD06C93-3566-46A0-A586-A071FE229164}" destId="{FE3798C8-017E-40DD-B1B0-FA19A271ABBC}" srcOrd="0" destOrd="0" presId="urn:microsoft.com/office/officeart/2008/layout/AlternatingHexagons"/>
    <dgm:cxn modelId="{6C35D257-D3F3-48C6-B165-2D574BCAF101}" type="presParOf" srcId="{4AD06C93-3566-46A0-A586-A071FE229164}" destId="{E449D02B-2715-4E5B-A5BD-C08BD0766A7E}" srcOrd="1" destOrd="0" presId="urn:microsoft.com/office/officeart/2008/layout/AlternatingHexagons"/>
    <dgm:cxn modelId="{D5B3F378-AE52-4C78-A6A4-0750A9AC363B}" type="presParOf" srcId="{4AD06C93-3566-46A0-A586-A071FE229164}" destId="{44AE37AE-5ADB-41C5-B65E-C05138411883}" srcOrd="2" destOrd="0" presId="urn:microsoft.com/office/officeart/2008/layout/AlternatingHexagons"/>
    <dgm:cxn modelId="{8139F65E-F199-43C6-9FBD-E5913E2C6906}" type="presParOf" srcId="{4AD06C93-3566-46A0-A586-A071FE229164}" destId="{19BA416C-40AE-4CD9-B043-C5CCB815F893}" srcOrd="3" destOrd="0" presId="urn:microsoft.com/office/officeart/2008/layout/AlternatingHexagons"/>
    <dgm:cxn modelId="{1E454777-BE17-46B1-B36B-E2C8B5C6657A}" type="presParOf" srcId="{4AD06C93-3566-46A0-A586-A071FE229164}" destId="{45D717BA-7C26-4E31-A96B-7619DDD8E660}" srcOrd="4" destOrd="0" presId="urn:microsoft.com/office/officeart/2008/layout/AlternatingHexagons"/>
    <dgm:cxn modelId="{2867A71E-13DD-4FF8-BBEF-34B3F58A357C}" type="presParOf" srcId="{EE38FAF8-8016-40BF-B824-3C9D3D1F7EC6}" destId="{91EA5B47-5BC8-428E-B1E0-D515B17916B8}" srcOrd="3" destOrd="0" presId="urn:microsoft.com/office/officeart/2008/layout/AlternatingHexagons"/>
    <dgm:cxn modelId="{9277B997-EF8F-49A6-9C4F-A52B87096CF4}" type="presParOf" srcId="{EE38FAF8-8016-40BF-B824-3C9D3D1F7EC6}" destId="{66230BF1-60E9-4D18-9BE6-85B184854C7F}" srcOrd="4" destOrd="0" presId="urn:microsoft.com/office/officeart/2008/layout/AlternatingHexagons"/>
    <dgm:cxn modelId="{E7CFB074-F720-4260-AA6A-CDBDB7B72203}" type="presParOf" srcId="{66230BF1-60E9-4D18-9BE6-85B184854C7F}" destId="{0E1A059E-F746-44E5-B580-FE87B0FBE588}" srcOrd="0" destOrd="0" presId="urn:microsoft.com/office/officeart/2008/layout/AlternatingHexagons"/>
    <dgm:cxn modelId="{094E943C-BE41-409D-88A1-891FDB841526}" type="presParOf" srcId="{66230BF1-60E9-4D18-9BE6-85B184854C7F}" destId="{5BB3C2F0-3B27-41D7-8976-8F39D1BA697A}" srcOrd="1" destOrd="0" presId="urn:microsoft.com/office/officeart/2008/layout/AlternatingHexagons"/>
    <dgm:cxn modelId="{94FAD3B2-100F-4DF2-98B1-23B6DCD1EDC4}" type="presParOf" srcId="{66230BF1-60E9-4D18-9BE6-85B184854C7F}" destId="{BCF57051-503B-444F-8BAB-9A21575E29FD}" srcOrd="2" destOrd="0" presId="urn:microsoft.com/office/officeart/2008/layout/AlternatingHexagons"/>
    <dgm:cxn modelId="{95B1135C-5F75-4D35-9DEB-7F4C97EE6E70}" type="presParOf" srcId="{66230BF1-60E9-4D18-9BE6-85B184854C7F}" destId="{4A8D6BEB-AA4C-47D0-BE3D-25D4A2F4FEA0}" srcOrd="3" destOrd="0" presId="urn:microsoft.com/office/officeart/2008/layout/AlternatingHexagons"/>
    <dgm:cxn modelId="{10FAF5DC-E339-4D09-ACD8-0F5E678BC710}" type="presParOf" srcId="{66230BF1-60E9-4D18-9BE6-85B184854C7F}" destId="{0AA1D3AE-73E2-49FF-B077-0B1C5E9DBAA2}"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A259F6-1B6E-4A8F-A61A-29761192ADD3}" type="doc">
      <dgm:prSet loTypeId="urn:microsoft.com/office/officeart/2005/8/layout/gear1" loCatId="relationship" qsTypeId="urn:microsoft.com/office/officeart/2005/8/quickstyle/simple1" qsCatId="simple" csTypeId="urn:microsoft.com/office/officeart/2005/8/colors/accent1_2" csCatId="accent1" phldr="1"/>
      <dgm:spPr/>
    </dgm:pt>
    <dgm:pt modelId="{13AA0E5B-9354-45A3-A7E4-2A7E1409E6C7}">
      <dgm:prSet phldrT="[Text]"/>
      <dgm:spPr/>
      <dgm:t>
        <a:bodyPr/>
        <a:lstStyle/>
        <a:p>
          <a:r>
            <a:rPr lang="pt-BR" dirty="0" smtClean="0"/>
            <a:t>Hardware: All STM32</a:t>
          </a:r>
          <a:endParaRPr lang="pt-BR" dirty="0"/>
        </a:p>
      </dgm:t>
    </dgm:pt>
    <dgm:pt modelId="{AF0B95B1-1C0E-4B41-A25A-B26E74F68AA2}" type="parTrans" cxnId="{2B65B4EE-048D-4C8C-B378-F8BC870C6E74}">
      <dgm:prSet/>
      <dgm:spPr/>
      <dgm:t>
        <a:bodyPr/>
        <a:lstStyle/>
        <a:p>
          <a:endParaRPr lang="pt-BR"/>
        </a:p>
      </dgm:t>
    </dgm:pt>
    <dgm:pt modelId="{71E07248-D023-4557-900A-E9622E0D0F6E}" type="sibTrans" cxnId="{2B65B4EE-048D-4C8C-B378-F8BC870C6E74}">
      <dgm:prSet/>
      <dgm:spPr/>
      <dgm:t>
        <a:bodyPr/>
        <a:lstStyle/>
        <a:p>
          <a:endParaRPr lang="pt-BR"/>
        </a:p>
      </dgm:t>
    </dgm:pt>
    <dgm:pt modelId="{1A14949F-ECDE-415C-9A71-01BDF0477802}">
      <dgm:prSet phldrT="[Text]"/>
      <dgm:spPr/>
      <dgm:t>
        <a:bodyPr/>
        <a:lstStyle/>
        <a:p>
          <a:r>
            <a:rPr lang="pt-BR" dirty="0" smtClean="0"/>
            <a:t>HAL Layer</a:t>
          </a:r>
          <a:endParaRPr lang="pt-BR" dirty="0"/>
        </a:p>
      </dgm:t>
    </dgm:pt>
    <dgm:pt modelId="{6A31B23F-D2F4-474E-AC05-CDA869624CAC}" type="parTrans" cxnId="{B636A9A2-C64E-4257-AF6B-C439BAB20600}">
      <dgm:prSet/>
      <dgm:spPr/>
      <dgm:t>
        <a:bodyPr/>
        <a:lstStyle/>
        <a:p>
          <a:endParaRPr lang="pt-BR"/>
        </a:p>
      </dgm:t>
    </dgm:pt>
    <dgm:pt modelId="{59BA8727-E583-4199-B21D-2FFC298003C1}" type="sibTrans" cxnId="{B636A9A2-C64E-4257-AF6B-C439BAB20600}">
      <dgm:prSet/>
      <dgm:spPr/>
      <dgm:t>
        <a:bodyPr/>
        <a:lstStyle/>
        <a:p>
          <a:endParaRPr lang="pt-BR"/>
        </a:p>
      </dgm:t>
    </dgm:pt>
    <dgm:pt modelId="{C2324998-28C8-4553-BB42-B0EDB3353B15}">
      <dgm:prSet phldrT="[Text]"/>
      <dgm:spPr/>
      <dgm:t>
        <a:bodyPr/>
        <a:lstStyle/>
        <a:p>
          <a:r>
            <a:rPr lang="pt-BR" dirty="0" smtClean="0"/>
            <a:t>Middleware</a:t>
          </a:r>
          <a:endParaRPr lang="pt-BR" dirty="0"/>
        </a:p>
      </dgm:t>
    </dgm:pt>
    <dgm:pt modelId="{820AAC53-EC40-49D9-B7BD-AF382177E7B3}" type="parTrans" cxnId="{FE4DD0B4-2F5D-4BA6-AF0C-BBFFE2FE82CE}">
      <dgm:prSet/>
      <dgm:spPr/>
      <dgm:t>
        <a:bodyPr/>
        <a:lstStyle/>
        <a:p>
          <a:endParaRPr lang="pt-BR"/>
        </a:p>
      </dgm:t>
    </dgm:pt>
    <dgm:pt modelId="{EC13A712-7E8C-40DB-8ADF-9224BF45EDF3}" type="sibTrans" cxnId="{FE4DD0B4-2F5D-4BA6-AF0C-BBFFE2FE82CE}">
      <dgm:prSet/>
      <dgm:spPr/>
      <dgm:t>
        <a:bodyPr/>
        <a:lstStyle/>
        <a:p>
          <a:endParaRPr lang="pt-BR"/>
        </a:p>
      </dgm:t>
    </dgm:pt>
    <dgm:pt modelId="{19E6FA6E-9B5C-477F-8DB9-C36BF7B203F8}" type="pres">
      <dgm:prSet presAssocID="{D6A259F6-1B6E-4A8F-A61A-29761192ADD3}" presName="composite" presStyleCnt="0">
        <dgm:presLayoutVars>
          <dgm:chMax val="3"/>
          <dgm:animLvl val="lvl"/>
          <dgm:resizeHandles val="exact"/>
        </dgm:presLayoutVars>
      </dgm:prSet>
      <dgm:spPr/>
    </dgm:pt>
    <dgm:pt modelId="{C47D20B1-E390-44AF-9343-0648055BD499}" type="pres">
      <dgm:prSet presAssocID="{13AA0E5B-9354-45A3-A7E4-2A7E1409E6C7}" presName="gear1" presStyleLbl="node1" presStyleIdx="0" presStyleCnt="3">
        <dgm:presLayoutVars>
          <dgm:chMax val="1"/>
          <dgm:bulletEnabled val="1"/>
        </dgm:presLayoutVars>
      </dgm:prSet>
      <dgm:spPr/>
      <dgm:t>
        <a:bodyPr/>
        <a:lstStyle/>
        <a:p>
          <a:endParaRPr lang="pt-BR"/>
        </a:p>
      </dgm:t>
    </dgm:pt>
    <dgm:pt modelId="{EF5343E8-2068-442F-ABA7-8D7CB42044F0}" type="pres">
      <dgm:prSet presAssocID="{13AA0E5B-9354-45A3-A7E4-2A7E1409E6C7}" presName="gear1srcNode" presStyleLbl="node1" presStyleIdx="0" presStyleCnt="3"/>
      <dgm:spPr/>
      <dgm:t>
        <a:bodyPr/>
        <a:lstStyle/>
        <a:p>
          <a:endParaRPr lang="pt-BR"/>
        </a:p>
      </dgm:t>
    </dgm:pt>
    <dgm:pt modelId="{19A356FA-80BE-4F38-BA98-12DC13876426}" type="pres">
      <dgm:prSet presAssocID="{13AA0E5B-9354-45A3-A7E4-2A7E1409E6C7}" presName="gear1dstNode" presStyleLbl="node1" presStyleIdx="0" presStyleCnt="3"/>
      <dgm:spPr/>
      <dgm:t>
        <a:bodyPr/>
        <a:lstStyle/>
        <a:p>
          <a:endParaRPr lang="pt-BR"/>
        </a:p>
      </dgm:t>
    </dgm:pt>
    <dgm:pt modelId="{1D5B0EBE-A618-4AD5-A524-E20D4AB6694A}" type="pres">
      <dgm:prSet presAssocID="{1A14949F-ECDE-415C-9A71-01BDF0477802}" presName="gear2" presStyleLbl="node1" presStyleIdx="1" presStyleCnt="3">
        <dgm:presLayoutVars>
          <dgm:chMax val="1"/>
          <dgm:bulletEnabled val="1"/>
        </dgm:presLayoutVars>
      </dgm:prSet>
      <dgm:spPr/>
      <dgm:t>
        <a:bodyPr/>
        <a:lstStyle/>
        <a:p>
          <a:endParaRPr lang="pt-BR"/>
        </a:p>
      </dgm:t>
    </dgm:pt>
    <dgm:pt modelId="{06A9022B-2115-4DCB-8675-CB559A857007}" type="pres">
      <dgm:prSet presAssocID="{1A14949F-ECDE-415C-9A71-01BDF0477802}" presName="gear2srcNode" presStyleLbl="node1" presStyleIdx="1" presStyleCnt="3"/>
      <dgm:spPr/>
      <dgm:t>
        <a:bodyPr/>
        <a:lstStyle/>
        <a:p>
          <a:endParaRPr lang="pt-BR"/>
        </a:p>
      </dgm:t>
    </dgm:pt>
    <dgm:pt modelId="{C8D9E876-9877-40F0-8F76-A307CA20BDC4}" type="pres">
      <dgm:prSet presAssocID="{1A14949F-ECDE-415C-9A71-01BDF0477802}" presName="gear2dstNode" presStyleLbl="node1" presStyleIdx="1" presStyleCnt="3"/>
      <dgm:spPr/>
      <dgm:t>
        <a:bodyPr/>
        <a:lstStyle/>
        <a:p>
          <a:endParaRPr lang="pt-BR"/>
        </a:p>
      </dgm:t>
    </dgm:pt>
    <dgm:pt modelId="{44246B71-0F6E-44E2-84D1-BD69150B8AEE}" type="pres">
      <dgm:prSet presAssocID="{C2324998-28C8-4553-BB42-B0EDB3353B15}" presName="gear3" presStyleLbl="node1" presStyleIdx="2" presStyleCnt="3"/>
      <dgm:spPr/>
      <dgm:t>
        <a:bodyPr/>
        <a:lstStyle/>
        <a:p>
          <a:endParaRPr lang="pt-BR"/>
        </a:p>
      </dgm:t>
    </dgm:pt>
    <dgm:pt modelId="{07257719-FA89-4F7E-A5C3-97D62C91D72A}" type="pres">
      <dgm:prSet presAssocID="{C2324998-28C8-4553-BB42-B0EDB3353B15}" presName="gear3tx" presStyleLbl="node1" presStyleIdx="2" presStyleCnt="3">
        <dgm:presLayoutVars>
          <dgm:chMax val="1"/>
          <dgm:bulletEnabled val="1"/>
        </dgm:presLayoutVars>
      </dgm:prSet>
      <dgm:spPr/>
      <dgm:t>
        <a:bodyPr/>
        <a:lstStyle/>
        <a:p>
          <a:endParaRPr lang="pt-BR"/>
        </a:p>
      </dgm:t>
    </dgm:pt>
    <dgm:pt modelId="{206745F1-EFD7-4849-91DA-15DF9BB7298F}" type="pres">
      <dgm:prSet presAssocID="{C2324998-28C8-4553-BB42-B0EDB3353B15}" presName="gear3srcNode" presStyleLbl="node1" presStyleIdx="2" presStyleCnt="3"/>
      <dgm:spPr/>
      <dgm:t>
        <a:bodyPr/>
        <a:lstStyle/>
        <a:p>
          <a:endParaRPr lang="pt-BR"/>
        </a:p>
      </dgm:t>
    </dgm:pt>
    <dgm:pt modelId="{11BAC6CF-F830-41E0-905A-6E95AB9EA331}" type="pres">
      <dgm:prSet presAssocID="{C2324998-28C8-4553-BB42-B0EDB3353B15}" presName="gear3dstNode" presStyleLbl="node1" presStyleIdx="2" presStyleCnt="3"/>
      <dgm:spPr/>
      <dgm:t>
        <a:bodyPr/>
        <a:lstStyle/>
        <a:p>
          <a:endParaRPr lang="pt-BR"/>
        </a:p>
      </dgm:t>
    </dgm:pt>
    <dgm:pt modelId="{5870B7ED-C396-4596-9F68-9BE5CE70B7A5}" type="pres">
      <dgm:prSet presAssocID="{71E07248-D023-4557-900A-E9622E0D0F6E}" presName="connector1" presStyleLbl="sibTrans2D1" presStyleIdx="0" presStyleCnt="3"/>
      <dgm:spPr/>
      <dgm:t>
        <a:bodyPr/>
        <a:lstStyle/>
        <a:p>
          <a:endParaRPr lang="pt-BR"/>
        </a:p>
      </dgm:t>
    </dgm:pt>
    <dgm:pt modelId="{46470904-4869-4E8B-A381-BA01D36EC072}" type="pres">
      <dgm:prSet presAssocID="{59BA8727-E583-4199-B21D-2FFC298003C1}" presName="connector2" presStyleLbl="sibTrans2D1" presStyleIdx="1" presStyleCnt="3"/>
      <dgm:spPr/>
      <dgm:t>
        <a:bodyPr/>
        <a:lstStyle/>
        <a:p>
          <a:endParaRPr lang="pt-BR"/>
        </a:p>
      </dgm:t>
    </dgm:pt>
    <dgm:pt modelId="{99A0CDBD-E7DD-4A75-85E5-2660AB9A0711}" type="pres">
      <dgm:prSet presAssocID="{EC13A712-7E8C-40DB-8ADF-9224BF45EDF3}" presName="connector3" presStyleLbl="sibTrans2D1" presStyleIdx="2" presStyleCnt="3"/>
      <dgm:spPr/>
      <dgm:t>
        <a:bodyPr/>
        <a:lstStyle/>
        <a:p>
          <a:endParaRPr lang="pt-BR"/>
        </a:p>
      </dgm:t>
    </dgm:pt>
  </dgm:ptLst>
  <dgm:cxnLst>
    <dgm:cxn modelId="{40373307-1BE2-4222-ACAC-E5F6F80CC34C}" type="presOf" srcId="{1A14949F-ECDE-415C-9A71-01BDF0477802}" destId="{C8D9E876-9877-40F0-8F76-A307CA20BDC4}" srcOrd="2" destOrd="0" presId="urn:microsoft.com/office/officeart/2005/8/layout/gear1"/>
    <dgm:cxn modelId="{0CA51E39-FA07-4C7B-87A8-032D91318557}" type="presOf" srcId="{71E07248-D023-4557-900A-E9622E0D0F6E}" destId="{5870B7ED-C396-4596-9F68-9BE5CE70B7A5}" srcOrd="0" destOrd="0" presId="urn:microsoft.com/office/officeart/2005/8/layout/gear1"/>
    <dgm:cxn modelId="{6C17A7F9-B444-427E-B462-2F4FD90781CC}" type="presOf" srcId="{1A14949F-ECDE-415C-9A71-01BDF0477802}" destId="{06A9022B-2115-4DCB-8675-CB559A857007}" srcOrd="1" destOrd="0" presId="urn:microsoft.com/office/officeart/2005/8/layout/gear1"/>
    <dgm:cxn modelId="{B636A9A2-C64E-4257-AF6B-C439BAB20600}" srcId="{D6A259F6-1B6E-4A8F-A61A-29761192ADD3}" destId="{1A14949F-ECDE-415C-9A71-01BDF0477802}" srcOrd="1" destOrd="0" parTransId="{6A31B23F-D2F4-474E-AC05-CDA869624CAC}" sibTransId="{59BA8727-E583-4199-B21D-2FFC298003C1}"/>
    <dgm:cxn modelId="{601201C0-4E3D-4109-9A81-784EAF21E480}" type="presOf" srcId="{C2324998-28C8-4553-BB42-B0EDB3353B15}" destId="{07257719-FA89-4F7E-A5C3-97D62C91D72A}" srcOrd="1" destOrd="0" presId="urn:microsoft.com/office/officeart/2005/8/layout/gear1"/>
    <dgm:cxn modelId="{34DE0977-576B-475C-B64C-6CF078E070C2}" type="presOf" srcId="{13AA0E5B-9354-45A3-A7E4-2A7E1409E6C7}" destId="{EF5343E8-2068-442F-ABA7-8D7CB42044F0}" srcOrd="1" destOrd="0" presId="urn:microsoft.com/office/officeart/2005/8/layout/gear1"/>
    <dgm:cxn modelId="{FE4DD0B4-2F5D-4BA6-AF0C-BBFFE2FE82CE}" srcId="{D6A259F6-1B6E-4A8F-A61A-29761192ADD3}" destId="{C2324998-28C8-4553-BB42-B0EDB3353B15}" srcOrd="2" destOrd="0" parTransId="{820AAC53-EC40-49D9-B7BD-AF382177E7B3}" sibTransId="{EC13A712-7E8C-40DB-8ADF-9224BF45EDF3}"/>
    <dgm:cxn modelId="{EB048DE7-0360-44AC-88E9-602B875B31A6}" type="presOf" srcId="{13AA0E5B-9354-45A3-A7E4-2A7E1409E6C7}" destId="{C47D20B1-E390-44AF-9343-0648055BD499}" srcOrd="0" destOrd="0" presId="urn:microsoft.com/office/officeart/2005/8/layout/gear1"/>
    <dgm:cxn modelId="{6BB68923-9768-4DA6-B26E-381C4A59B688}" type="presOf" srcId="{C2324998-28C8-4553-BB42-B0EDB3353B15}" destId="{11BAC6CF-F830-41E0-905A-6E95AB9EA331}" srcOrd="3" destOrd="0" presId="urn:microsoft.com/office/officeart/2005/8/layout/gear1"/>
    <dgm:cxn modelId="{E0FA8255-9CAD-4AC4-8663-AE5C9F36A37F}" type="presOf" srcId="{C2324998-28C8-4553-BB42-B0EDB3353B15}" destId="{206745F1-EFD7-4849-91DA-15DF9BB7298F}" srcOrd="2" destOrd="0" presId="urn:microsoft.com/office/officeart/2005/8/layout/gear1"/>
    <dgm:cxn modelId="{2B65B4EE-048D-4C8C-B378-F8BC870C6E74}" srcId="{D6A259F6-1B6E-4A8F-A61A-29761192ADD3}" destId="{13AA0E5B-9354-45A3-A7E4-2A7E1409E6C7}" srcOrd="0" destOrd="0" parTransId="{AF0B95B1-1C0E-4B41-A25A-B26E74F68AA2}" sibTransId="{71E07248-D023-4557-900A-E9622E0D0F6E}"/>
    <dgm:cxn modelId="{6797FAE5-2614-49AE-B479-8A8C8FF8F60B}" type="presOf" srcId="{EC13A712-7E8C-40DB-8ADF-9224BF45EDF3}" destId="{99A0CDBD-E7DD-4A75-85E5-2660AB9A0711}" srcOrd="0" destOrd="0" presId="urn:microsoft.com/office/officeart/2005/8/layout/gear1"/>
    <dgm:cxn modelId="{4F2EA41B-E8A6-4E04-91B5-B85CB7DE60E4}" type="presOf" srcId="{D6A259F6-1B6E-4A8F-A61A-29761192ADD3}" destId="{19E6FA6E-9B5C-477F-8DB9-C36BF7B203F8}" srcOrd="0" destOrd="0" presId="urn:microsoft.com/office/officeart/2005/8/layout/gear1"/>
    <dgm:cxn modelId="{5AAAD515-2691-455B-A7F3-B7AB1072505A}" type="presOf" srcId="{C2324998-28C8-4553-BB42-B0EDB3353B15}" destId="{44246B71-0F6E-44E2-84D1-BD69150B8AEE}" srcOrd="0" destOrd="0" presId="urn:microsoft.com/office/officeart/2005/8/layout/gear1"/>
    <dgm:cxn modelId="{574E0A06-B54F-4372-9340-D2E6F648221D}" type="presOf" srcId="{13AA0E5B-9354-45A3-A7E4-2A7E1409E6C7}" destId="{19A356FA-80BE-4F38-BA98-12DC13876426}" srcOrd="2" destOrd="0" presId="urn:microsoft.com/office/officeart/2005/8/layout/gear1"/>
    <dgm:cxn modelId="{CFE638F1-A5B3-41A0-812C-C2C3A20A663B}" type="presOf" srcId="{1A14949F-ECDE-415C-9A71-01BDF0477802}" destId="{1D5B0EBE-A618-4AD5-A524-E20D4AB6694A}" srcOrd="0" destOrd="0" presId="urn:microsoft.com/office/officeart/2005/8/layout/gear1"/>
    <dgm:cxn modelId="{892335F3-502B-41C8-8639-58F3B985F688}" type="presOf" srcId="{59BA8727-E583-4199-B21D-2FFC298003C1}" destId="{46470904-4869-4E8B-A381-BA01D36EC072}" srcOrd="0" destOrd="0" presId="urn:microsoft.com/office/officeart/2005/8/layout/gear1"/>
    <dgm:cxn modelId="{D27FCC93-8522-4546-9814-48E26BDADD60}" type="presParOf" srcId="{19E6FA6E-9B5C-477F-8DB9-C36BF7B203F8}" destId="{C47D20B1-E390-44AF-9343-0648055BD499}" srcOrd="0" destOrd="0" presId="urn:microsoft.com/office/officeart/2005/8/layout/gear1"/>
    <dgm:cxn modelId="{1F125E57-6704-4CDF-9770-50DDFDB257DA}" type="presParOf" srcId="{19E6FA6E-9B5C-477F-8DB9-C36BF7B203F8}" destId="{EF5343E8-2068-442F-ABA7-8D7CB42044F0}" srcOrd="1" destOrd="0" presId="urn:microsoft.com/office/officeart/2005/8/layout/gear1"/>
    <dgm:cxn modelId="{CBA20958-011D-4C19-9A62-83ACFF04D479}" type="presParOf" srcId="{19E6FA6E-9B5C-477F-8DB9-C36BF7B203F8}" destId="{19A356FA-80BE-4F38-BA98-12DC13876426}" srcOrd="2" destOrd="0" presId="urn:microsoft.com/office/officeart/2005/8/layout/gear1"/>
    <dgm:cxn modelId="{0CF23D68-3B4E-4351-BD20-06A5085EF859}" type="presParOf" srcId="{19E6FA6E-9B5C-477F-8DB9-C36BF7B203F8}" destId="{1D5B0EBE-A618-4AD5-A524-E20D4AB6694A}" srcOrd="3" destOrd="0" presId="urn:microsoft.com/office/officeart/2005/8/layout/gear1"/>
    <dgm:cxn modelId="{0ED9E675-218F-48AF-8992-90ECD251EF5F}" type="presParOf" srcId="{19E6FA6E-9B5C-477F-8DB9-C36BF7B203F8}" destId="{06A9022B-2115-4DCB-8675-CB559A857007}" srcOrd="4" destOrd="0" presId="urn:microsoft.com/office/officeart/2005/8/layout/gear1"/>
    <dgm:cxn modelId="{9C8046AF-191E-458B-A01B-BFAFE8A35B25}" type="presParOf" srcId="{19E6FA6E-9B5C-477F-8DB9-C36BF7B203F8}" destId="{C8D9E876-9877-40F0-8F76-A307CA20BDC4}" srcOrd="5" destOrd="0" presId="urn:microsoft.com/office/officeart/2005/8/layout/gear1"/>
    <dgm:cxn modelId="{474BD1A6-B963-4624-8455-D4558C93E888}" type="presParOf" srcId="{19E6FA6E-9B5C-477F-8DB9-C36BF7B203F8}" destId="{44246B71-0F6E-44E2-84D1-BD69150B8AEE}" srcOrd="6" destOrd="0" presId="urn:microsoft.com/office/officeart/2005/8/layout/gear1"/>
    <dgm:cxn modelId="{7AA29F51-D108-46BA-889E-D3A6610EAD37}" type="presParOf" srcId="{19E6FA6E-9B5C-477F-8DB9-C36BF7B203F8}" destId="{07257719-FA89-4F7E-A5C3-97D62C91D72A}" srcOrd="7" destOrd="0" presId="urn:microsoft.com/office/officeart/2005/8/layout/gear1"/>
    <dgm:cxn modelId="{A4C90773-2486-4580-8A98-16354BE1B712}" type="presParOf" srcId="{19E6FA6E-9B5C-477F-8DB9-C36BF7B203F8}" destId="{206745F1-EFD7-4849-91DA-15DF9BB7298F}" srcOrd="8" destOrd="0" presId="urn:microsoft.com/office/officeart/2005/8/layout/gear1"/>
    <dgm:cxn modelId="{6F1691C5-8C69-40FA-850A-C6D14B2CC48C}" type="presParOf" srcId="{19E6FA6E-9B5C-477F-8DB9-C36BF7B203F8}" destId="{11BAC6CF-F830-41E0-905A-6E95AB9EA331}" srcOrd="9" destOrd="0" presId="urn:microsoft.com/office/officeart/2005/8/layout/gear1"/>
    <dgm:cxn modelId="{1B32DEA1-8439-429B-8F40-0A8FC5CF7299}" type="presParOf" srcId="{19E6FA6E-9B5C-477F-8DB9-C36BF7B203F8}" destId="{5870B7ED-C396-4596-9F68-9BE5CE70B7A5}" srcOrd="10" destOrd="0" presId="urn:microsoft.com/office/officeart/2005/8/layout/gear1"/>
    <dgm:cxn modelId="{94B52733-A17E-445E-8B61-5E0E0808308E}" type="presParOf" srcId="{19E6FA6E-9B5C-477F-8DB9-C36BF7B203F8}" destId="{46470904-4869-4E8B-A381-BA01D36EC072}" srcOrd="11" destOrd="0" presId="urn:microsoft.com/office/officeart/2005/8/layout/gear1"/>
    <dgm:cxn modelId="{F531B70E-4842-498F-A2BC-A8A5782EB81F}" type="presParOf" srcId="{19E6FA6E-9B5C-477F-8DB9-C36BF7B203F8}" destId="{99A0CDBD-E7DD-4A75-85E5-2660AB9A0711}"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E8296F-79EE-47A0-B76A-E6DDFD64037C}"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pt-BR"/>
        </a:p>
      </dgm:t>
    </dgm:pt>
    <dgm:pt modelId="{5163E50C-52A2-4C52-9E2F-988AA6D8A0F4}">
      <dgm:prSet phldrT="[Text]"/>
      <dgm:spPr/>
      <dgm:t>
        <a:bodyPr/>
        <a:lstStyle/>
        <a:p>
          <a:r>
            <a:rPr lang="pt-BR" dirty="0" smtClean="0"/>
            <a:t>Raw API</a:t>
          </a:r>
          <a:endParaRPr lang="pt-BR" dirty="0"/>
        </a:p>
      </dgm:t>
    </dgm:pt>
    <dgm:pt modelId="{B7A15513-350B-423B-A530-8273B951B5FC}" type="parTrans" cxnId="{262EC0A6-73B5-4F74-B251-BC29C6381134}">
      <dgm:prSet/>
      <dgm:spPr/>
      <dgm:t>
        <a:bodyPr/>
        <a:lstStyle/>
        <a:p>
          <a:endParaRPr lang="pt-BR"/>
        </a:p>
      </dgm:t>
    </dgm:pt>
    <dgm:pt modelId="{52836DAF-D24C-468F-8B20-0D27ABEEAD37}" type="sibTrans" cxnId="{262EC0A6-73B5-4F74-B251-BC29C6381134}">
      <dgm:prSet/>
      <dgm:spPr/>
      <dgm:t>
        <a:bodyPr/>
        <a:lstStyle/>
        <a:p>
          <a:endParaRPr lang="pt-BR"/>
        </a:p>
      </dgm:t>
    </dgm:pt>
    <dgm:pt modelId="{527801DD-BD3C-47FC-9E2F-39F34BDB4F87}">
      <dgm:prSet phldrT="[Text]"/>
      <dgm:spPr/>
      <dgm:t>
        <a:bodyPr/>
        <a:lstStyle/>
        <a:p>
          <a:r>
            <a:rPr lang="pt-BR" dirty="0" smtClean="0"/>
            <a:t>Netconn API</a:t>
          </a:r>
          <a:endParaRPr lang="pt-BR" dirty="0"/>
        </a:p>
      </dgm:t>
    </dgm:pt>
    <dgm:pt modelId="{AF8437C9-B6A7-4F30-A68D-A1D22D5DCB07}" type="parTrans" cxnId="{4B1DAE13-44BF-4BAA-8D9B-22CA352164C7}">
      <dgm:prSet/>
      <dgm:spPr/>
      <dgm:t>
        <a:bodyPr/>
        <a:lstStyle/>
        <a:p>
          <a:endParaRPr lang="pt-BR"/>
        </a:p>
      </dgm:t>
    </dgm:pt>
    <dgm:pt modelId="{90072CEF-7A53-43AA-B8B5-97DA0CE4A6DC}" type="sibTrans" cxnId="{4B1DAE13-44BF-4BAA-8D9B-22CA352164C7}">
      <dgm:prSet/>
      <dgm:spPr/>
      <dgm:t>
        <a:bodyPr/>
        <a:lstStyle/>
        <a:p>
          <a:endParaRPr lang="pt-BR"/>
        </a:p>
      </dgm:t>
    </dgm:pt>
    <dgm:pt modelId="{599935DF-B953-48A5-83E6-C70BB24FC10C}">
      <dgm:prSet phldrT="[Text]"/>
      <dgm:spPr/>
      <dgm:t>
        <a:bodyPr/>
        <a:lstStyle/>
        <a:p>
          <a:r>
            <a:rPr lang="pt-BR" dirty="0" smtClean="0"/>
            <a:t>BSD Socket</a:t>
          </a:r>
          <a:endParaRPr lang="pt-BR" dirty="0"/>
        </a:p>
      </dgm:t>
    </dgm:pt>
    <dgm:pt modelId="{A23AF869-7C84-4BE2-AF14-282103D32FC7}" type="parTrans" cxnId="{97220666-F1DF-49E4-A1E3-36D2E3CBB368}">
      <dgm:prSet/>
      <dgm:spPr/>
      <dgm:t>
        <a:bodyPr/>
        <a:lstStyle/>
        <a:p>
          <a:endParaRPr lang="pt-BR"/>
        </a:p>
      </dgm:t>
    </dgm:pt>
    <dgm:pt modelId="{D774C853-37DA-4C1A-ABAA-24196266DA44}" type="sibTrans" cxnId="{97220666-F1DF-49E4-A1E3-36D2E3CBB368}">
      <dgm:prSet/>
      <dgm:spPr/>
      <dgm:t>
        <a:bodyPr/>
        <a:lstStyle/>
        <a:p>
          <a:endParaRPr lang="pt-BR"/>
        </a:p>
      </dgm:t>
    </dgm:pt>
    <dgm:pt modelId="{650BEA20-462E-4FC9-9D3B-8FE402EA9E8A}" type="pres">
      <dgm:prSet presAssocID="{C7E8296F-79EE-47A0-B76A-E6DDFD64037C}" presName="Name0" presStyleCnt="0">
        <dgm:presLayoutVars>
          <dgm:chMax val="7"/>
          <dgm:chPref val="7"/>
          <dgm:dir/>
          <dgm:animLvl val="lvl"/>
        </dgm:presLayoutVars>
      </dgm:prSet>
      <dgm:spPr/>
      <dgm:t>
        <a:bodyPr/>
        <a:lstStyle/>
        <a:p>
          <a:endParaRPr lang="pt-BR"/>
        </a:p>
      </dgm:t>
    </dgm:pt>
    <dgm:pt modelId="{B597EF12-13D3-4ECF-B4CC-C67CDACA7886}" type="pres">
      <dgm:prSet presAssocID="{5163E50C-52A2-4C52-9E2F-988AA6D8A0F4}" presName="Accent1" presStyleCnt="0"/>
      <dgm:spPr/>
    </dgm:pt>
    <dgm:pt modelId="{A3746403-BE59-4D3F-9ADA-ECD10240E161}" type="pres">
      <dgm:prSet presAssocID="{5163E50C-52A2-4C52-9E2F-988AA6D8A0F4}" presName="Accent" presStyleLbl="node1" presStyleIdx="0" presStyleCnt="3"/>
      <dgm:spPr/>
    </dgm:pt>
    <dgm:pt modelId="{CE130E2B-BEE4-4BC8-BC1A-B8E1F92A5012}" type="pres">
      <dgm:prSet presAssocID="{5163E50C-52A2-4C52-9E2F-988AA6D8A0F4}" presName="Parent1" presStyleLbl="revTx" presStyleIdx="0" presStyleCnt="3">
        <dgm:presLayoutVars>
          <dgm:chMax val="1"/>
          <dgm:chPref val="1"/>
          <dgm:bulletEnabled val="1"/>
        </dgm:presLayoutVars>
      </dgm:prSet>
      <dgm:spPr/>
      <dgm:t>
        <a:bodyPr/>
        <a:lstStyle/>
        <a:p>
          <a:endParaRPr lang="pt-BR"/>
        </a:p>
      </dgm:t>
    </dgm:pt>
    <dgm:pt modelId="{D64BBF4C-D714-4A37-A557-71AD272F0A45}" type="pres">
      <dgm:prSet presAssocID="{527801DD-BD3C-47FC-9E2F-39F34BDB4F87}" presName="Accent2" presStyleCnt="0"/>
      <dgm:spPr/>
    </dgm:pt>
    <dgm:pt modelId="{6AE66039-8D7C-45D3-A10D-ED66F90DA498}" type="pres">
      <dgm:prSet presAssocID="{527801DD-BD3C-47FC-9E2F-39F34BDB4F87}" presName="Accent" presStyleLbl="node1" presStyleIdx="1" presStyleCnt="3"/>
      <dgm:spPr/>
      <dgm:t>
        <a:bodyPr/>
        <a:lstStyle/>
        <a:p>
          <a:endParaRPr lang="pt-BR"/>
        </a:p>
      </dgm:t>
    </dgm:pt>
    <dgm:pt modelId="{A2879463-F6BB-4A2A-82A7-2ADB0C290231}" type="pres">
      <dgm:prSet presAssocID="{527801DD-BD3C-47FC-9E2F-39F34BDB4F87}" presName="Parent2" presStyleLbl="revTx" presStyleIdx="1" presStyleCnt="3">
        <dgm:presLayoutVars>
          <dgm:chMax val="1"/>
          <dgm:chPref val="1"/>
          <dgm:bulletEnabled val="1"/>
        </dgm:presLayoutVars>
      </dgm:prSet>
      <dgm:spPr/>
      <dgm:t>
        <a:bodyPr/>
        <a:lstStyle/>
        <a:p>
          <a:endParaRPr lang="pt-BR"/>
        </a:p>
      </dgm:t>
    </dgm:pt>
    <dgm:pt modelId="{A2FD91A9-EA34-446A-9F1C-39B9188F81E3}" type="pres">
      <dgm:prSet presAssocID="{599935DF-B953-48A5-83E6-C70BB24FC10C}" presName="Accent3" presStyleCnt="0"/>
      <dgm:spPr/>
    </dgm:pt>
    <dgm:pt modelId="{B2DAD722-6D58-45E3-9047-189AD4476E17}" type="pres">
      <dgm:prSet presAssocID="{599935DF-B953-48A5-83E6-C70BB24FC10C}" presName="Accent" presStyleLbl="node1" presStyleIdx="2" presStyleCnt="3"/>
      <dgm:spPr/>
      <dgm:t>
        <a:bodyPr/>
        <a:lstStyle/>
        <a:p>
          <a:endParaRPr lang="pt-BR"/>
        </a:p>
      </dgm:t>
    </dgm:pt>
    <dgm:pt modelId="{B5BE03FC-8906-42D5-86FB-A21E4CD04EC7}" type="pres">
      <dgm:prSet presAssocID="{599935DF-B953-48A5-83E6-C70BB24FC10C}" presName="Parent3" presStyleLbl="revTx" presStyleIdx="2" presStyleCnt="3">
        <dgm:presLayoutVars>
          <dgm:chMax val="1"/>
          <dgm:chPref val="1"/>
          <dgm:bulletEnabled val="1"/>
        </dgm:presLayoutVars>
      </dgm:prSet>
      <dgm:spPr/>
      <dgm:t>
        <a:bodyPr/>
        <a:lstStyle/>
        <a:p>
          <a:endParaRPr lang="pt-BR"/>
        </a:p>
      </dgm:t>
    </dgm:pt>
  </dgm:ptLst>
  <dgm:cxnLst>
    <dgm:cxn modelId="{7A6AFC21-D6D8-4F27-A866-59AFFA79AD81}" type="presOf" srcId="{C7E8296F-79EE-47A0-B76A-E6DDFD64037C}" destId="{650BEA20-462E-4FC9-9D3B-8FE402EA9E8A}" srcOrd="0" destOrd="0" presId="urn:microsoft.com/office/officeart/2009/layout/CircleArrowProcess"/>
    <dgm:cxn modelId="{98282956-AB3A-4BA6-9655-B87EAE3B0F4A}" type="presOf" srcId="{599935DF-B953-48A5-83E6-C70BB24FC10C}" destId="{B5BE03FC-8906-42D5-86FB-A21E4CD04EC7}" srcOrd="0" destOrd="0" presId="urn:microsoft.com/office/officeart/2009/layout/CircleArrowProcess"/>
    <dgm:cxn modelId="{4B1DAE13-44BF-4BAA-8D9B-22CA352164C7}" srcId="{C7E8296F-79EE-47A0-B76A-E6DDFD64037C}" destId="{527801DD-BD3C-47FC-9E2F-39F34BDB4F87}" srcOrd="1" destOrd="0" parTransId="{AF8437C9-B6A7-4F30-A68D-A1D22D5DCB07}" sibTransId="{90072CEF-7A53-43AA-B8B5-97DA0CE4A6DC}"/>
    <dgm:cxn modelId="{262EC0A6-73B5-4F74-B251-BC29C6381134}" srcId="{C7E8296F-79EE-47A0-B76A-E6DDFD64037C}" destId="{5163E50C-52A2-4C52-9E2F-988AA6D8A0F4}" srcOrd="0" destOrd="0" parTransId="{B7A15513-350B-423B-A530-8273B951B5FC}" sibTransId="{52836DAF-D24C-468F-8B20-0D27ABEEAD37}"/>
    <dgm:cxn modelId="{67653E97-5721-4250-B098-CA2D2769B73E}" type="presOf" srcId="{5163E50C-52A2-4C52-9E2F-988AA6D8A0F4}" destId="{CE130E2B-BEE4-4BC8-BC1A-B8E1F92A5012}" srcOrd="0" destOrd="0" presId="urn:microsoft.com/office/officeart/2009/layout/CircleArrowProcess"/>
    <dgm:cxn modelId="{BA8CD35C-AAA4-476A-8AFC-71955626EFB4}" type="presOf" srcId="{527801DD-BD3C-47FC-9E2F-39F34BDB4F87}" destId="{A2879463-F6BB-4A2A-82A7-2ADB0C290231}" srcOrd="0" destOrd="0" presId="urn:microsoft.com/office/officeart/2009/layout/CircleArrowProcess"/>
    <dgm:cxn modelId="{97220666-F1DF-49E4-A1E3-36D2E3CBB368}" srcId="{C7E8296F-79EE-47A0-B76A-E6DDFD64037C}" destId="{599935DF-B953-48A5-83E6-C70BB24FC10C}" srcOrd="2" destOrd="0" parTransId="{A23AF869-7C84-4BE2-AF14-282103D32FC7}" sibTransId="{D774C853-37DA-4C1A-ABAA-24196266DA44}"/>
    <dgm:cxn modelId="{FA1911F3-101B-48DD-8FF5-2A6EB58E4E2E}" type="presParOf" srcId="{650BEA20-462E-4FC9-9D3B-8FE402EA9E8A}" destId="{B597EF12-13D3-4ECF-B4CC-C67CDACA7886}" srcOrd="0" destOrd="0" presId="urn:microsoft.com/office/officeart/2009/layout/CircleArrowProcess"/>
    <dgm:cxn modelId="{09BFB788-03ED-422F-A299-B56868BA3B71}" type="presParOf" srcId="{B597EF12-13D3-4ECF-B4CC-C67CDACA7886}" destId="{A3746403-BE59-4D3F-9ADA-ECD10240E161}" srcOrd="0" destOrd="0" presId="urn:microsoft.com/office/officeart/2009/layout/CircleArrowProcess"/>
    <dgm:cxn modelId="{81973E25-13E1-436F-B3BD-A6183BD515A1}" type="presParOf" srcId="{650BEA20-462E-4FC9-9D3B-8FE402EA9E8A}" destId="{CE130E2B-BEE4-4BC8-BC1A-B8E1F92A5012}" srcOrd="1" destOrd="0" presId="urn:microsoft.com/office/officeart/2009/layout/CircleArrowProcess"/>
    <dgm:cxn modelId="{EA2D20BE-1481-42E9-9148-0123FA04122D}" type="presParOf" srcId="{650BEA20-462E-4FC9-9D3B-8FE402EA9E8A}" destId="{D64BBF4C-D714-4A37-A557-71AD272F0A45}" srcOrd="2" destOrd="0" presId="urn:microsoft.com/office/officeart/2009/layout/CircleArrowProcess"/>
    <dgm:cxn modelId="{3A42E243-8F30-4464-8F83-499305272176}" type="presParOf" srcId="{D64BBF4C-D714-4A37-A557-71AD272F0A45}" destId="{6AE66039-8D7C-45D3-A10D-ED66F90DA498}" srcOrd="0" destOrd="0" presId="urn:microsoft.com/office/officeart/2009/layout/CircleArrowProcess"/>
    <dgm:cxn modelId="{B8401AE9-DA3C-4FD8-A521-A1BF5EC597B9}" type="presParOf" srcId="{650BEA20-462E-4FC9-9D3B-8FE402EA9E8A}" destId="{A2879463-F6BB-4A2A-82A7-2ADB0C290231}" srcOrd="3" destOrd="0" presId="urn:microsoft.com/office/officeart/2009/layout/CircleArrowProcess"/>
    <dgm:cxn modelId="{0FE4E3E1-FBF4-4318-BA5A-F6E689FCEDB3}" type="presParOf" srcId="{650BEA20-462E-4FC9-9D3B-8FE402EA9E8A}" destId="{A2FD91A9-EA34-446A-9F1C-39B9188F81E3}" srcOrd="4" destOrd="0" presId="urn:microsoft.com/office/officeart/2009/layout/CircleArrowProcess"/>
    <dgm:cxn modelId="{E7C490DE-2889-4F74-B88A-E667F94B6D75}" type="presParOf" srcId="{A2FD91A9-EA34-446A-9F1C-39B9188F81E3}" destId="{B2DAD722-6D58-45E3-9047-189AD4476E17}" srcOrd="0" destOrd="0" presId="urn:microsoft.com/office/officeart/2009/layout/CircleArrowProcess"/>
    <dgm:cxn modelId="{82AE2BC8-6DBF-44B7-9DC7-0D369330F897}" type="presParOf" srcId="{650BEA20-462E-4FC9-9D3B-8FE402EA9E8A}" destId="{B5BE03FC-8906-42D5-86FB-A21E4CD04EC7}"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1A47A7-20D5-415E-BD0F-EA952267DE4C}"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pt-BR"/>
        </a:p>
      </dgm:t>
    </dgm:pt>
    <dgm:pt modelId="{468C6426-0ABC-40E4-BF2E-E8D18FB501CE}">
      <dgm:prSet phldrT="[Text]"/>
      <dgm:spPr/>
      <dgm:t>
        <a:bodyPr/>
        <a:lstStyle/>
        <a:p>
          <a:r>
            <a:rPr lang="pt-BR" dirty="0" smtClean="0"/>
            <a:t>low_level_init</a:t>
          </a:r>
          <a:endParaRPr lang="pt-BR" dirty="0"/>
        </a:p>
      </dgm:t>
    </dgm:pt>
    <dgm:pt modelId="{599CECBD-240B-49EA-A00E-652193203CE9}" type="parTrans" cxnId="{C4503724-B2A6-424C-9F10-29B5BE76A261}">
      <dgm:prSet/>
      <dgm:spPr/>
      <dgm:t>
        <a:bodyPr/>
        <a:lstStyle/>
        <a:p>
          <a:endParaRPr lang="pt-BR"/>
        </a:p>
      </dgm:t>
    </dgm:pt>
    <dgm:pt modelId="{8EABD09B-46AF-420C-8330-ABEB84C16141}" type="sibTrans" cxnId="{C4503724-B2A6-424C-9F10-29B5BE76A261}">
      <dgm:prSet/>
      <dgm:spPr/>
      <dgm:t>
        <a:bodyPr/>
        <a:lstStyle/>
        <a:p>
          <a:endParaRPr lang="pt-BR"/>
        </a:p>
      </dgm:t>
    </dgm:pt>
    <dgm:pt modelId="{DF779C18-E4B7-47B7-AD44-E6369BF59AD4}">
      <dgm:prSet phldrT="[Text]"/>
      <dgm:spPr/>
      <dgm:t>
        <a:bodyPr/>
        <a:lstStyle/>
        <a:p>
          <a:r>
            <a:rPr lang="pt-BR" dirty="0" smtClean="0"/>
            <a:t>low_level_output</a:t>
          </a:r>
          <a:endParaRPr lang="pt-BR" dirty="0"/>
        </a:p>
      </dgm:t>
    </dgm:pt>
    <dgm:pt modelId="{9F6CCEBA-8D1B-4148-8245-CFE5623F0FA5}" type="parTrans" cxnId="{85D2B7E1-624E-4D91-9DE0-263853537F69}">
      <dgm:prSet/>
      <dgm:spPr/>
      <dgm:t>
        <a:bodyPr/>
        <a:lstStyle/>
        <a:p>
          <a:endParaRPr lang="pt-BR"/>
        </a:p>
      </dgm:t>
    </dgm:pt>
    <dgm:pt modelId="{FF2ED051-E0F7-4996-B83F-C1E322197415}" type="sibTrans" cxnId="{85D2B7E1-624E-4D91-9DE0-263853537F69}">
      <dgm:prSet/>
      <dgm:spPr/>
      <dgm:t>
        <a:bodyPr/>
        <a:lstStyle/>
        <a:p>
          <a:endParaRPr lang="pt-BR"/>
        </a:p>
      </dgm:t>
    </dgm:pt>
    <dgm:pt modelId="{628F9AFD-164B-4A8B-A07B-CE02F37A8C8F}">
      <dgm:prSet phldrT="[Text]"/>
      <dgm:spPr/>
      <dgm:t>
        <a:bodyPr/>
        <a:lstStyle/>
        <a:p>
          <a:r>
            <a:rPr lang="pt-BR" dirty="0" smtClean="0"/>
            <a:t>low_level_input</a:t>
          </a:r>
          <a:endParaRPr lang="pt-BR" dirty="0"/>
        </a:p>
      </dgm:t>
    </dgm:pt>
    <dgm:pt modelId="{A49153B3-A5D9-499F-BB27-194C4AB1490A}" type="parTrans" cxnId="{5FBD6973-E3A3-45B1-AC8F-55144BFC8805}">
      <dgm:prSet/>
      <dgm:spPr/>
      <dgm:t>
        <a:bodyPr/>
        <a:lstStyle/>
        <a:p>
          <a:endParaRPr lang="pt-BR"/>
        </a:p>
      </dgm:t>
    </dgm:pt>
    <dgm:pt modelId="{FA252D06-3DF5-4CFF-810E-00E187D2326D}" type="sibTrans" cxnId="{5FBD6973-E3A3-45B1-AC8F-55144BFC8805}">
      <dgm:prSet/>
      <dgm:spPr/>
      <dgm:t>
        <a:bodyPr/>
        <a:lstStyle/>
        <a:p>
          <a:endParaRPr lang="pt-BR"/>
        </a:p>
      </dgm:t>
    </dgm:pt>
    <dgm:pt modelId="{3D68F5D2-E07A-45C1-A16E-F7CD58B3E437}">
      <dgm:prSet/>
      <dgm:spPr/>
      <dgm:t>
        <a:bodyPr/>
        <a:lstStyle/>
        <a:p>
          <a:r>
            <a:rPr lang="pt-BR" dirty="0" smtClean="0"/>
            <a:t>ethernet_input</a:t>
          </a:r>
          <a:endParaRPr lang="pt-BR" dirty="0"/>
        </a:p>
      </dgm:t>
    </dgm:pt>
    <dgm:pt modelId="{111AE661-745A-4734-93C3-4547C99BB1D4}" type="parTrans" cxnId="{667E6FDB-5A50-4F41-965A-438B5530DB9E}">
      <dgm:prSet/>
      <dgm:spPr/>
      <dgm:t>
        <a:bodyPr/>
        <a:lstStyle/>
        <a:p>
          <a:endParaRPr lang="pt-BR"/>
        </a:p>
      </dgm:t>
    </dgm:pt>
    <dgm:pt modelId="{79ED5BD3-0E13-4247-A530-E181968E7FDD}" type="sibTrans" cxnId="{667E6FDB-5A50-4F41-965A-438B5530DB9E}">
      <dgm:prSet/>
      <dgm:spPr/>
      <dgm:t>
        <a:bodyPr/>
        <a:lstStyle/>
        <a:p>
          <a:endParaRPr lang="pt-BR"/>
        </a:p>
      </dgm:t>
    </dgm:pt>
    <dgm:pt modelId="{5F7CB0E6-E827-4088-9C3D-066DB8ECFD37}">
      <dgm:prSet/>
      <dgm:spPr/>
      <dgm:t>
        <a:bodyPr/>
        <a:lstStyle/>
        <a:p>
          <a:r>
            <a:rPr lang="pt-BR" dirty="0" smtClean="0"/>
            <a:t>ethernetif_init</a:t>
          </a:r>
          <a:endParaRPr lang="pt-BR" dirty="0"/>
        </a:p>
      </dgm:t>
    </dgm:pt>
    <dgm:pt modelId="{49462FCD-38CC-4AB7-AC61-0537F2B139B0}" type="parTrans" cxnId="{EA3F2C49-98F9-44DD-828C-EB97404CC8C4}">
      <dgm:prSet/>
      <dgm:spPr/>
      <dgm:t>
        <a:bodyPr/>
        <a:lstStyle/>
        <a:p>
          <a:endParaRPr lang="pt-BR"/>
        </a:p>
      </dgm:t>
    </dgm:pt>
    <dgm:pt modelId="{3512DE15-2329-4C92-9F50-38C5185FA791}" type="sibTrans" cxnId="{EA3F2C49-98F9-44DD-828C-EB97404CC8C4}">
      <dgm:prSet/>
      <dgm:spPr/>
      <dgm:t>
        <a:bodyPr/>
        <a:lstStyle/>
        <a:p>
          <a:endParaRPr lang="pt-BR"/>
        </a:p>
      </dgm:t>
    </dgm:pt>
    <dgm:pt modelId="{ABAC6485-A9EA-41E8-B56E-222E696DEE7C}">
      <dgm:prSet/>
      <dgm:spPr/>
      <dgm:t>
        <a:bodyPr/>
        <a:lstStyle/>
        <a:p>
          <a:r>
            <a:rPr lang="en-US" dirty="0" smtClean="0"/>
            <a:t>Calls the Ethernet driver functions to initialize the STM32F4xx </a:t>
          </a:r>
          <a:r>
            <a:rPr lang="pt-BR" dirty="0" smtClean="0"/>
            <a:t>and STM32F2x7xx Ethernet peripheral</a:t>
          </a:r>
          <a:endParaRPr lang="pt-BR" dirty="0"/>
        </a:p>
      </dgm:t>
    </dgm:pt>
    <dgm:pt modelId="{278DC4F9-FCA8-4F9E-A4D3-5C50A40A74E5}" type="parTrans" cxnId="{221D8ADC-BDB1-4440-ACC5-6907E75E7AEB}">
      <dgm:prSet/>
      <dgm:spPr/>
      <dgm:t>
        <a:bodyPr/>
        <a:lstStyle/>
        <a:p>
          <a:endParaRPr lang="pt-BR"/>
        </a:p>
      </dgm:t>
    </dgm:pt>
    <dgm:pt modelId="{B4B8885D-32C0-40DE-A7F3-E48137C6040A}" type="sibTrans" cxnId="{221D8ADC-BDB1-4440-ACC5-6907E75E7AEB}">
      <dgm:prSet/>
      <dgm:spPr/>
      <dgm:t>
        <a:bodyPr/>
        <a:lstStyle/>
        <a:p>
          <a:endParaRPr lang="pt-BR"/>
        </a:p>
      </dgm:t>
    </dgm:pt>
    <dgm:pt modelId="{127BA3AC-7E18-423D-8B74-9D6170790260}">
      <dgm:prSet/>
      <dgm:spPr/>
      <dgm:t>
        <a:bodyPr/>
        <a:lstStyle/>
        <a:p>
          <a:r>
            <a:rPr lang="en-US" dirty="0" smtClean="0"/>
            <a:t>Calls the Ethernet driver functions to send an Ethernet packet</a:t>
          </a:r>
          <a:endParaRPr lang="pt-BR" dirty="0"/>
        </a:p>
      </dgm:t>
    </dgm:pt>
    <dgm:pt modelId="{0B7E01A6-22DB-4F60-9587-8569267ECE82}" type="parTrans" cxnId="{56A96BB6-C1D8-488D-BDBC-C1630190054D}">
      <dgm:prSet/>
      <dgm:spPr/>
      <dgm:t>
        <a:bodyPr/>
        <a:lstStyle/>
        <a:p>
          <a:endParaRPr lang="pt-BR"/>
        </a:p>
      </dgm:t>
    </dgm:pt>
    <dgm:pt modelId="{E6DB7133-8EEF-4409-B40A-F82E5743393D}" type="sibTrans" cxnId="{56A96BB6-C1D8-488D-BDBC-C1630190054D}">
      <dgm:prSet/>
      <dgm:spPr/>
      <dgm:t>
        <a:bodyPr/>
        <a:lstStyle/>
        <a:p>
          <a:endParaRPr lang="pt-BR"/>
        </a:p>
      </dgm:t>
    </dgm:pt>
    <dgm:pt modelId="{9FE7237E-7CF6-43F3-A99D-6FD54F74FCB7}">
      <dgm:prSet/>
      <dgm:spPr/>
      <dgm:t>
        <a:bodyPr/>
        <a:lstStyle/>
        <a:p>
          <a:r>
            <a:rPr lang="en-US" dirty="0" smtClean="0"/>
            <a:t>Calls the Ethernet driver functions to receive an Ethernet packet.</a:t>
          </a:r>
          <a:endParaRPr lang="pt-BR" dirty="0"/>
        </a:p>
      </dgm:t>
    </dgm:pt>
    <dgm:pt modelId="{4C281E87-2B0B-47A0-972E-236C5F54464B}" type="parTrans" cxnId="{83441FE5-3B53-46A2-8EE0-AC82AA9E360C}">
      <dgm:prSet/>
      <dgm:spPr/>
      <dgm:t>
        <a:bodyPr/>
        <a:lstStyle/>
        <a:p>
          <a:endParaRPr lang="pt-BR"/>
        </a:p>
      </dgm:t>
    </dgm:pt>
    <dgm:pt modelId="{3CCEF1F3-135D-4B07-9F36-7AC6D601A460}" type="sibTrans" cxnId="{83441FE5-3B53-46A2-8EE0-AC82AA9E360C}">
      <dgm:prSet/>
      <dgm:spPr/>
      <dgm:t>
        <a:bodyPr/>
        <a:lstStyle/>
        <a:p>
          <a:endParaRPr lang="pt-BR"/>
        </a:p>
      </dgm:t>
    </dgm:pt>
    <dgm:pt modelId="{9025EC16-F038-4E74-ACA7-A7B3AD6F239C}">
      <dgm:prSet/>
      <dgm:spPr/>
      <dgm:t>
        <a:bodyPr/>
        <a:lstStyle/>
        <a:p>
          <a:r>
            <a:rPr lang="en-US" dirty="0" smtClean="0"/>
            <a:t>Initializes the network interface structure (</a:t>
          </a:r>
          <a:r>
            <a:rPr lang="en-US" dirty="0" err="1" smtClean="0"/>
            <a:t>netif</a:t>
          </a:r>
          <a:r>
            <a:rPr lang="en-US" dirty="0" smtClean="0"/>
            <a:t>) and calls </a:t>
          </a:r>
          <a:r>
            <a:rPr lang="en-US" dirty="0" err="1" smtClean="0"/>
            <a:t>low_level_init</a:t>
          </a:r>
          <a:r>
            <a:rPr lang="en-US" dirty="0" smtClean="0"/>
            <a:t> to initialize the Ethernet peripheral</a:t>
          </a:r>
          <a:endParaRPr lang="pt-BR" dirty="0"/>
        </a:p>
      </dgm:t>
    </dgm:pt>
    <dgm:pt modelId="{88684A5D-E872-45F7-A430-38804CF85CC7}" type="parTrans" cxnId="{B4D680E9-8A2D-49BB-BC61-39C3756121D6}">
      <dgm:prSet/>
      <dgm:spPr/>
      <dgm:t>
        <a:bodyPr/>
        <a:lstStyle/>
        <a:p>
          <a:endParaRPr lang="pt-BR"/>
        </a:p>
      </dgm:t>
    </dgm:pt>
    <dgm:pt modelId="{70DFFB9D-E583-43C2-A0E7-3AEDBFFD712B}" type="sibTrans" cxnId="{B4D680E9-8A2D-49BB-BC61-39C3756121D6}">
      <dgm:prSet/>
      <dgm:spPr/>
      <dgm:t>
        <a:bodyPr/>
        <a:lstStyle/>
        <a:p>
          <a:endParaRPr lang="pt-BR"/>
        </a:p>
      </dgm:t>
    </dgm:pt>
    <dgm:pt modelId="{44133B02-681C-4844-9831-D91DAD21F654}">
      <dgm:prSet/>
      <dgm:spPr/>
      <dgm:t>
        <a:bodyPr/>
        <a:lstStyle/>
        <a:p>
          <a:r>
            <a:rPr lang="en-US" dirty="0" smtClean="0"/>
            <a:t>Calls </a:t>
          </a:r>
          <a:r>
            <a:rPr lang="en-US" dirty="0" err="1" smtClean="0"/>
            <a:t>low_level_input</a:t>
          </a:r>
          <a:r>
            <a:rPr lang="en-US" dirty="0" smtClean="0"/>
            <a:t> to receive a packet then provide it to the </a:t>
          </a:r>
          <a:r>
            <a:rPr lang="pt-BR" dirty="0" smtClean="0"/>
            <a:t>LwIP stack</a:t>
          </a:r>
          <a:endParaRPr lang="pt-BR" dirty="0"/>
        </a:p>
      </dgm:t>
    </dgm:pt>
    <dgm:pt modelId="{03131DB0-2615-456C-87DF-A8BAA03F99DC}" type="parTrans" cxnId="{53559F2A-EF24-44EF-9807-DEB25B2392BB}">
      <dgm:prSet/>
      <dgm:spPr/>
      <dgm:t>
        <a:bodyPr/>
        <a:lstStyle/>
        <a:p>
          <a:endParaRPr lang="pt-BR"/>
        </a:p>
      </dgm:t>
    </dgm:pt>
    <dgm:pt modelId="{614BDECC-A15B-46D9-9F31-A217840E575B}" type="sibTrans" cxnId="{53559F2A-EF24-44EF-9807-DEB25B2392BB}">
      <dgm:prSet/>
      <dgm:spPr/>
      <dgm:t>
        <a:bodyPr/>
        <a:lstStyle/>
        <a:p>
          <a:endParaRPr lang="pt-BR"/>
        </a:p>
      </dgm:t>
    </dgm:pt>
    <dgm:pt modelId="{9F46E55A-7F03-49A6-A91D-349FA11B8B7E}" type="pres">
      <dgm:prSet presAssocID="{3B1A47A7-20D5-415E-BD0F-EA952267DE4C}" presName="linear" presStyleCnt="0">
        <dgm:presLayoutVars>
          <dgm:dir/>
          <dgm:animLvl val="lvl"/>
          <dgm:resizeHandles val="exact"/>
        </dgm:presLayoutVars>
      </dgm:prSet>
      <dgm:spPr/>
      <dgm:t>
        <a:bodyPr/>
        <a:lstStyle/>
        <a:p>
          <a:endParaRPr lang="pt-BR"/>
        </a:p>
      </dgm:t>
    </dgm:pt>
    <dgm:pt modelId="{59FB1EAB-9492-4ABF-AFB9-6605482E9102}" type="pres">
      <dgm:prSet presAssocID="{468C6426-0ABC-40E4-BF2E-E8D18FB501CE}" presName="parentLin" presStyleCnt="0"/>
      <dgm:spPr/>
    </dgm:pt>
    <dgm:pt modelId="{65FBC81F-2B9F-4B80-B9EB-966CB046BCF4}" type="pres">
      <dgm:prSet presAssocID="{468C6426-0ABC-40E4-BF2E-E8D18FB501CE}" presName="parentLeftMargin" presStyleLbl="node1" presStyleIdx="0" presStyleCnt="5"/>
      <dgm:spPr/>
      <dgm:t>
        <a:bodyPr/>
        <a:lstStyle/>
        <a:p>
          <a:endParaRPr lang="pt-BR"/>
        </a:p>
      </dgm:t>
    </dgm:pt>
    <dgm:pt modelId="{1DD25E46-F4E4-4D6E-B85C-6CE4E2AA0518}" type="pres">
      <dgm:prSet presAssocID="{468C6426-0ABC-40E4-BF2E-E8D18FB501CE}" presName="parentText" presStyleLbl="node1" presStyleIdx="0" presStyleCnt="5">
        <dgm:presLayoutVars>
          <dgm:chMax val="0"/>
          <dgm:bulletEnabled val="1"/>
        </dgm:presLayoutVars>
      </dgm:prSet>
      <dgm:spPr/>
      <dgm:t>
        <a:bodyPr/>
        <a:lstStyle/>
        <a:p>
          <a:endParaRPr lang="pt-BR"/>
        </a:p>
      </dgm:t>
    </dgm:pt>
    <dgm:pt modelId="{B4BA3D1C-D32A-4CA2-8A90-B1CBBB5B3417}" type="pres">
      <dgm:prSet presAssocID="{468C6426-0ABC-40E4-BF2E-E8D18FB501CE}" presName="negativeSpace" presStyleCnt="0"/>
      <dgm:spPr/>
    </dgm:pt>
    <dgm:pt modelId="{2587682F-7AB8-4192-AFDB-4443A49C5189}" type="pres">
      <dgm:prSet presAssocID="{468C6426-0ABC-40E4-BF2E-E8D18FB501CE}" presName="childText" presStyleLbl="conFgAcc1" presStyleIdx="0" presStyleCnt="5">
        <dgm:presLayoutVars>
          <dgm:bulletEnabled val="1"/>
        </dgm:presLayoutVars>
      </dgm:prSet>
      <dgm:spPr/>
      <dgm:t>
        <a:bodyPr/>
        <a:lstStyle/>
        <a:p>
          <a:endParaRPr lang="pt-BR"/>
        </a:p>
      </dgm:t>
    </dgm:pt>
    <dgm:pt modelId="{CDD47180-842F-4551-9541-5E5926CA5819}" type="pres">
      <dgm:prSet presAssocID="{8EABD09B-46AF-420C-8330-ABEB84C16141}" presName="spaceBetweenRectangles" presStyleCnt="0"/>
      <dgm:spPr/>
    </dgm:pt>
    <dgm:pt modelId="{8E73D756-B73D-406D-BD32-EDE11D71EE90}" type="pres">
      <dgm:prSet presAssocID="{DF779C18-E4B7-47B7-AD44-E6369BF59AD4}" presName="parentLin" presStyleCnt="0"/>
      <dgm:spPr/>
    </dgm:pt>
    <dgm:pt modelId="{35FB67F7-955E-4F13-933A-F5ACBD115055}" type="pres">
      <dgm:prSet presAssocID="{DF779C18-E4B7-47B7-AD44-E6369BF59AD4}" presName="parentLeftMargin" presStyleLbl="node1" presStyleIdx="0" presStyleCnt="5"/>
      <dgm:spPr/>
      <dgm:t>
        <a:bodyPr/>
        <a:lstStyle/>
        <a:p>
          <a:endParaRPr lang="pt-BR"/>
        </a:p>
      </dgm:t>
    </dgm:pt>
    <dgm:pt modelId="{EC3C54F5-79DC-4E37-A200-FBE852DFD7EC}" type="pres">
      <dgm:prSet presAssocID="{DF779C18-E4B7-47B7-AD44-E6369BF59AD4}" presName="parentText" presStyleLbl="node1" presStyleIdx="1" presStyleCnt="5">
        <dgm:presLayoutVars>
          <dgm:chMax val="0"/>
          <dgm:bulletEnabled val="1"/>
        </dgm:presLayoutVars>
      </dgm:prSet>
      <dgm:spPr/>
      <dgm:t>
        <a:bodyPr/>
        <a:lstStyle/>
        <a:p>
          <a:endParaRPr lang="pt-BR"/>
        </a:p>
      </dgm:t>
    </dgm:pt>
    <dgm:pt modelId="{80B610BD-B388-4380-B71D-80D767BD965E}" type="pres">
      <dgm:prSet presAssocID="{DF779C18-E4B7-47B7-AD44-E6369BF59AD4}" presName="negativeSpace" presStyleCnt="0"/>
      <dgm:spPr/>
    </dgm:pt>
    <dgm:pt modelId="{BCDF028F-55D5-4ACA-8CE7-DBBC209CD18F}" type="pres">
      <dgm:prSet presAssocID="{DF779C18-E4B7-47B7-AD44-E6369BF59AD4}" presName="childText" presStyleLbl="conFgAcc1" presStyleIdx="1" presStyleCnt="5">
        <dgm:presLayoutVars>
          <dgm:bulletEnabled val="1"/>
        </dgm:presLayoutVars>
      </dgm:prSet>
      <dgm:spPr/>
      <dgm:t>
        <a:bodyPr/>
        <a:lstStyle/>
        <a:p>
          <a:endParaRPr lang="pt-BR"/>
        </a:p>
      </dgm:t>
    </dgm:pt>
    <dgm:pt modelId="{B87CC520-2B56-4299-ADAF-184EA6BDECDE}" type="pres">
      <dgm:prSet presAssocID="{FF2ED051-E0F7-4996-B83F-C1E322197415}" presName="spaceBetweenRectangles" presStyleCnt="0"/>
      <dgm:spPr/>
    </dgm:pt>
    <dgm:pt modelId="{1BF52B78-3A9B-4D95-B736-0E4E0421E829}" type="pres">
      <dgm:prSet presAssocID="{628F9AFD-164B-4A8B-A07B-CE02F37A8C8F}" presName="parentLin" presStyleCnt="0"/>
      <dgm:spPr/>
    </dgm:pt>
    <dgm:pt modelId="{02DA4318-7BF1-4FBC-A068-57F171FAA208}" type="pres">
      <dgm:prSet presAssocID="{628F9AFD-164B-4A8B-A07B-CE02F37A8C8F}" presName="parentLeftMargin" presStyleLbl="node1" presStyleIdx="1" presStyleCnt="5"/>
      <dgm:spPr/>
      <dgm:t>
        <a:bodyPr/>
        <a:lstStyle/>
        <a:p>
          <a:endParaRPr lang="pt-BR"/>
        </a:p>
      </dgm:t>
    </dgm:pt>
    <dgm:pt modelId="{7C4E6DB9-B12E-45AB-A551-C0A544E652CD}" type="pres">
      <dgm:prSet presAssocID="{628F9AFD-164B-4A8B-A07B-CE02F37A8C8F}" presName="parentText" presStyleLbl="node1" presStyleIdx="2" presStyleCnt="5">
        <dgm:presLayoutVars>
          <dgm:chMax val="0"/>
          <dgm:bulletEnabled val="1"/>
        </dgm:presLayoutVars>
      </dgm:prSet>
      <dgm:spPr/>
      <dgm:t>
        <a:bodyPr/>
        <a:lstStyle/>
        <a:p>
          <a:endParaRPr lang="pt-BR"/>
        </a:p>
      </dgm:t>
    </dgm:pt>
    <dgm:pt modelId="{403DA989-5D41-41D4-AE83-C3D1ECE6EAD9}" type="pres">
      <dgm:prSet presAssocID="{628F9AFD-164B-4A8B-A07B-CE02F37A8C8F}" presName="negativeSpace" presStyleCnt="0"/>
      <dgm:spPr/>
    </dgm:pt>
    <dgm:pt modelId="{CD647DEA-DB3F-4D41-A09C-9AC8F8F653B8}" type="pres">
      <dgm:prSet presAssocID="{628F9AFD-164B-4A8B-A07B-CE02F37A8C8F}" presName="childText" presStyleLbl="conFgAcc1" presStyleIdx="2" presStyleCnt="5">
        <dgm:presLayoutVars>
          <dgm:bulletEnabled val="1"/>
        </dgm:presLayoutVars>
      </dgm:prSet>
      <dgm:spPr/>
      <dgm:t>
        <a:bodyPr/>
        <a:lstStyle/>
        <a:p>
          <a:endParaRPr lang="pt-BR"/>
        </a:p>
      </dgm:t>
    </dgm:pt>
    <dgm:pt modelId="{7E2093A1-D7BF-4EDF-8D54-9B0E3FD64353}" type="pres">
      <dgm:prSet presAssocID="{FA252D06-3DF5-4CFF-810E-00E187D2326D}" presName="spaceBetweenRectangles" presStyleCnt="0"/>
      <dgm:spPr/>
    </dgm:pt>
    <dgm:pt modelId="{634F9E52-0B07-42E5-8BD6-398B08501F04}" type="pres">
      <dgm:prSet presAssocID="{5F7CB0E6-E827-4088-9C3D-066DB8ECFD37}" presName="parentLin" presStyleCnt="0"/>
      <dgm:spPr/>
    </dgm:pt>
    <dgm:pt modelId="{65677FF5-536E-4358-B17A-0F5B0F855752}" type="pres">
      <dgm:prSet presAssocID="{5F7CB0E6-E827-4088-9C3D-066DB8ECFD37}" presName="parentLeftMargin" presStyleLbl="node1" presStyleIdx="2" presStyleCnt="5"/>
      <dgm:spPr/>
      <dgm:t>
        <a:bodyPr/>
        <a:lstStyle/>
        <a:p>
          <a:endParaRPr lang="pt-BR"/>
        </a:p>
      </dgm:t>
    </dgm:pt>
    <dgm:pt modelId="{0CE71584-5D59-436E-8774-BA5BC6FA3434}" type="pres">
      <dgm:prSet presAssocID="{5F7CB0E6-E827-4088-9C3D-066DB8ECFD37}" presName="parentText" presStyleLbl="node1" presStyleIdx="3" presStyleCnt="5">
        <dgm:presLayoutVars>
          <dgm:chMax val="0"/>
          <dgm:bulletEnabled val="1"/>
        </dgm:presLayoutVars>
      </dgm:prSet>
      <dgm:spPr/>
      <dgm:t>
        <a:bodyPr/>
        <a:lstStyle/>
        <a:p>
          <a:endParaRPr lang="pt-BR"/>
        </a:p>
      </dgm:t>
    </dgm:pt>
    <dgm:pt modelId="{A8AE096D-8E59-48EC-891D-5777050C4B46}" type="pres">
      <dgm:prSet presAssocID="{5F7CB0E6-E827-4088-9C3D-066DB8ECFD37}" presName="negativeSpace" presStyleCnt="0"/>
      <dgm:spPr/>
    </dgm:pt>
    <dgm:pt modelId="{958ED972-FFAA-425D-87CF-608C701E2BD3}" type="pres">
      <dgm:prSet presAssocID="{5F7CB0E6-E827-4088-9C3D-066DB8ECFD37}" presName="childText" presStyleLbl="conFgAcc1" presStyleIdx="3" presStyleCnt="5">
        <dgm:presLayoutVars>
          <dgm:bulletEnabled val="1"/>
        </dgm:presLayoutVars>
      </dgm:prSet>
      <dgm:spPr/>
      <dgm:t>
        <a:bodyPr/>
        <a:lstStyle/>
        <a:p>
          <a:endParaRPr lang="pt-BR"/>
        </a:p>
      </dgm:t>
    </dgm:pt>
    <dgm:pt modelId="{2AD060F4-FB6B-4FBA-AB15-3816A57E79A3}" type="pres">
      <dgm:prSet presAssocID="{3512DE15-2329-4C92-9F50-38C5185FA791}" presName="spaceBetweenRectangles" presStyleCnt="0"/>
      <dgm:spPr/>
    </dgm:pt>
    <dgm:pt modelId="{F663AD68-641B-42A1-9221-39D49BC1493B}" type="pres">
      <dgm:prSet presAssocID="{3D68F5D2-E07A-45C1-A16E-F7CD58B3E437}" presName="parentLin" presStyleCnt="0"/>
      <dgm:spPr/>
    </dgm:pt>
    <dgm:pt modelId="{F0DABEAB-6D58-435A-857F-0153B7E1C3E2}" type="pres">
      <dgm:prSet presAssocID="{3D68F5D2-E07A-45C1-A16E-F7CD58B3E437}" presName="parentLeftMargin" presStyleLbl="node1" presStyleIdx="3" presStyleCnt="5"/>
      <dgm:spPr/>
      <dgm:t>
        <a:bodyPr/>
        <a:lstStyle/>
        <a:p>
          <a:endParaRPr lang="pt-BR"/>
        </a:p>
      </dgm:t>
    </dgm:pt>
    <dgm:pt modelId="{DF57F846-C2B3-4966-8E3E-1038CD3E9C30}" type="pres">
      <dgm:prSet presAssocID="{3D68F5D2-E07A-45C1-A16E-F7CD58B3E437}" presName="parentText" presStyleLbl="node1" presStyleIdx="4" presStyleCnt="5">
        <dgm:presLayoutVars>
          <dgm:chMax val="0"/>
          <dgm:bulletEnabled val="1"/>
        </dgm:presLayoutVars>
      </dgm:prSet>
      <dgm:spPr/>
      <dgm:t>
        <a:bodyPr/>
        <a:lstStyle/>
        <a:p>
          <a:endParaRPr lang="pt-BR"/>
        </a:p>
      </dgm:t>
    </dgm:pt>
    <dgm:pt modelId="{22B3443C-1358-411C-B174-A3DAEDE05A3F}" type="pres">
      <dgm:prSet presAssocID="{3D68F5D2-E07A-45C1-A16E-F7CD58B3E437}" presName="negativeSpace" presStyleCnt="0"/>
      <dgm:spPr/>
    </dgm:pt>
    <dgm:pt modelId="{CEF69AB2-9DBA-40EA-A6F9-B50A5ED8880C}" type="pres">
      <dgm:prSet presAssocID="{3D68F5D2-E07A-45C1-A16E-F7CD58B3E437}" presName="childText" presStyleLbl="conFgAcc1" presStyleIdx="4" presStyleCnt="5">
        <dgm:presLayoutVars>
          <dgm:bulletEnabled val="1"/>
        </dgm:presLayoutVars>
      </dgm:prSet>
      <dgm:spPr/>
      <dgm:t>
        <a:bodyPr/>
        <a:lstStyle/>
        <a:p>
          <a:endParaRPr lang="pt-BR"/>
        </a:p>
      </dgm:t>
    </dgm:pt>
  </dgm:ptLst>
  <dgm:cxnLst>
    <dgm:cxn modelId="{AD267B71-7E34-46CE-A97B-9ABCB727CD9C}" type="presOf" srcId="{3D68F5D2-E07A-45C1-A16E-F7CD58B3E437}" destId="{F0DABEAB-6D58-435A-857F-0153B7E1C3E2}" srcOrd="0" destOrd="0" presId="urn:microsoft.com/office/officeart/2005/8/layout/list1"/>
    <dgm:cxn modelId="{1E1C6FDD-C712-463D-A1B7-02A39CB02183}" type="presOf" srcId="{ABAC6485-A9EA-41E8-B56E-222E696DEE7C}" destId="{2587682F-7AB8-4192-AFDB-4443A49C5189}" srcOrd="0" destOrd="0" presId="urn:microsoft.com/office/officeart/2005/8/layout/list1"/>
    <dgm:cxn modelId="{DB8528F3-922C-4A1F-ACC1-8B4F3C6F7ACE}" type="presOf" srcId="{5F7CB0E6-E827-4088-9C3D-066DB8ECFD37}" destId="{0CE71584-5D59-436E-8774-BA5BC6FA3434}" srcOrd="1" destOrd="0" presId="urn:microsoft.com/office/officeart/2005/8/layout/list1"/>
    <dgm:cxn modelId="{50ECC87E-B4E4-41EB-9FC0-FD5D241058D4}" type="presOf" srcId="{9FE7237E-7CF6-43F3-A99D-6FD54F74FCB7}" destId="{CD647DEA-DB3F-4D41-A09C-9AC8F8F653B8}" srcOrd="0" destOrd="0" presId="urn:microsoft.com/office/officeart/2005/8/layout/list1"/>
    <dgm:cxn modelId="{17F5A3A8-86BE-470C-84F3-1FA99C232F09}" type="presOf" srcId="{468C6426-0ABC-40E4-BF2E-E8D18FB501CE}" destId="{1DD25E46-F4E4-4D6E-B85C-6CE4E2AA0518}" srcOrd="1" destOrd="0" presId="urn:microsoft.com/office/officeart/2005/8/layout/list1"/>
    <dgm:cxn modelId="{FCB2BA0F-9679-48D8-90FB-F703C7CF3EA0}" type="presOf" srcId="{DF779C18-E4B7-47B7-AD44-E6369BF59AD4}" destId="{EC3C54F5-79DC-4E37-A200-FBE852DFD7EC}" srcOrd="1" destOrd="0" presId="urn:microsoft.com/office/officeart/2005/8/layout/list1"/>
    <dgm:cxn modelId="{53559F2A-EF24-44EF-9807-DEB25B2392BB}" srcId="{3D68F5D2-E07A-45C1-A16E-F7CD58B3E437}" destId="{44133B02-681C-4844-9831-D91DAD21F654}" srcOrd="0" destOrd="0" parTransId="{03131DB0-2615-456C-87DF-A8BAA03F99DC}" sibTransId="{614BDECC-A15B-46D9-9F31-A217840E575B}"/>
    <dgm:cxn modelId="{C4503724-B2A6-424C-9F10-29B5BE76A261}" srcId="{3B1A47A7-20D5-415E-BD0F-EA952267DE4C}" destId="{468C6426-0ABC-40E4-BF2E-E8D18FB501CE}" srcOrd="0" destOrd="0" parTransId="{599CECBD-240B-49EA-A00E-652193203CE9}" sibTransId="{8EABD09B-46AF-420C-8330-ABEB84C16141}"/>
    <dgm:cxn modelId="{067607E4-8D67-40F8-8DDF-21106D5ED6FF}" type="presOf" srcId="{628F9AFD-164B-4A8B-A07B-CE02F37A8C8F}" destId="{02DA4318-7BF1-4FBC-A068-57F171FAA208}" srcOrd="0" destOrd="0" presId="urn:microsoft.com/office/officeart/2005/8/layout/list1"/>
    <dgm:cxn modelId="{5DE52FE8-996E-42D9-8FDD-21F7A84E74E4}" type="presOf" srcId="{9025EC16-F038-4E74-ACA7-A7B3AD6F239C}" destId="{958ED972-FFAA-425D-87CF-608C701E2BD3}" srcOrd="0" destOrd="0" presId="urn:microsoft.com/office/officeart/2005/8/layout/list1"/>
    <dgm:cxn modelId="{CAEC242A-CAB2-4C4B-8F3B-E6B3CE206FFC}" type="presOf" srcId="{127BA3AC-7E18-423D-8B74-9D6170790260}" destId="{BCDF028F-55D5-4ACA-8CE7-DBBC209CD18F}" srcOrd="0" destOrd="0" presId="urn:microsoft.com/office/officeart/2005/8/layout/list1"/>
    <dgm:cxn modelId="{69680866-07E0-47E4-803D-51E49063AAE1}" type="presOf" srcId="{3D68F5D2-E07A-45C1-A16E-F7CD58B3E437}" destId="{DF57F846-C2B3-4966-8E3E-1038CD3E9C30}" srcOrd="1" destOrd="0" presId="urn:microsoft.com/office/officeart/2005/8/layout/list1"/>
    <dgm:cxn modelId="{06E56B06-6D1C-41E1-AC71-52D4A0030A26}" type="presOf" srcId="{628F9AFD-164B-4A8B-A07B-CE02F37A8C8F}" destId="{7C4E6DB9-B12E-45AB-A551-C0A544E652CD}" srcOrd="1" destOrd="0" presId="urn:microsoft.com/office/officeart/2005/8/layout/list1"/>
    <dgm:cxn modelId="{F8568C21-5DF8-439C-9A48-66D4963AF43E}" type="presOf" srcId="{468C6426-0ABC-40E4-BF2E-E8D18FB501CE}" destId="{65FBC81F-2B9F-4B80-B9EB-966CB046BCF4}" srcOrd="0" destOrd="0" presId="urn:microsoft.com/office/officeart/2005/8/layout/list1"/>
    <dgm:cxn modelId="{EA3F2C49-98F9-44DD-828C-EB97404CC8C4}" srcId="{3B1A47A7-20D5-415E-BD0F-EA952267DE4C}" destId="{5F7CB0E6-E827-4088-9C3D-066DB8ECFD37}" srcOrd="3" destOrd="0" parTransId="{49462FCD-38CC-4AB7-AC61-0537F2B139B0}" sibTransId="{3512DE15-2329-4C92-9F50-38C5185FA791}"/>
    <dgm:cxn modelId="{85D2B7E1-624E-4D91-9DE0-263853537F69}" srcId="{3B1A47A7-20D5-415E-BD0F-EA952267DE4C}" destId="{DF779C18-E4B7-47B7-AD44-E6369BF59AD4}" srcOrd="1" destOrd="0" parTransId="{9F6CCEBA-8D1B-4148-8245-CFE5623F0FA5}" sibTransId="{FF2ED051-E0F7-4996-B83F-C1E322197415}"/>
    <dgm:cxn modelId="{21812CFE-60FA-4CC7-9B26-4585098FCE70}" type="presOf" srcId="{3B1A47A7-20D5-415E-BD0F-EA952267DE4C}" destId="{9F46E55A-7F03-49A6-A91D-349FA11B8B7E}" srcOrd="0" destOrd="0" presId="urn:microsoft.com/office/officeart/2005/8/layout/list1"/>
    <dgm:cxn modelId="{E8FF69C5-3A5F-4E24-9063-3144CF6B9770}" type="presOf" srcId="{5F7CB0E6-E827-4088-9C3D-066DB8ECFD37}" destId="{65677FF5-536E-4358-B17A-0F5B0F855752}" srcOrd="0" destOrd="0" presId="urn:microsoft.com/office/officeart/2005/8/layout/list1"/>
    <dgm:cxn modelId="{597A9C5E-458D-48DA-B426-AE9C28EF449F}" type="presOf" srcId="{44133B02-681C-4844-9831-D91DAD21F654}" destId="{CEF69AB2-9DBA-40EA-A6F9-B50A5ED8880C}" srcOrd="0" destOrd="0" presId="urn:microsoft.com/office/officeart/2005/8/layout/list1"/>
    <dgm:cxn modelId="{221D8ADC-BDB1-4440-ACC5-6907E75E7AEB}" srcId="{468C6426-0ABC-40E4-BF2E-E8D18FB501CE}" destId="{ABAC6485-A9EA-41E8-B56E-222E696DEE7C}" srcOrd="0" destOrd="0" parTransId="{278DC4F9-FCA8-4F9E-A4D3-5C50A40A74E5}" sibTransId="{B4B8885D-32C0-40DE-A7F3-E48137C6040A}"/>
    <dgm:cxn modelId="{56A96BB6-C1D8-488D-BDBC-C1630190054D}" srcId="{DF779C18-E4B7-47B7-AD44-E6369BF59AD4}" destId="{127BA3AC-7E18-423D-8B74-9D6170790260}" srcOrd="0" destOrd="0" parTransId="{0B7E01A6-22DB-4F60-9587-8569267ECE82}" sibTransId="{E6DB7133-8EEF-4409-B40A-F82E5743393D}"/>
    <dgm:cxn modelId="{5FBD6973-E3A3-45B1-AC8F-55144BFC8805}" srcId="{3B1A47A7-20D5-415E-BD0F-EA952267DE4C}" destId="{628F9AFD-164B-4A8B-A07B-CE02F37A8C8F}" srcOrd="2" destOrd="0" parTransId="{A49153B3-A5D9-499F-BB27-194C4AB1490A}" sibTransId="{FA252D06-3DF5-4CFF-810E-00E187D2326D}"/>
    <dgm:cxn modelId="{83441FE5-3B53-46A2-8EE0-AC82AA9E360C}" srcId="{628F9AFD-164B-4A8B-A07B-CE02F37A8C8F}" destId="{9FE7237E-7CF6-43F3-A99D-6FD54F74FCB7}" srcOrd="0" destOrd="0" parTransId="{4C281E87-2B0B-47A0-972E-236C5F54464B}" sibTransId="{3CCEF1F3-135D-4B07-9F36-7AC6D601A460}"/>
    <dgm:cxn modelId="{B4D680E9-8A2D-49BB-BC61-39C3756121D6}" srcId="{5F7CB0E6-E827-4088-9C3D-066DB8ECFD37}" destId="{9025EC16-F038-4E74-ACA7-A7B3AD6F239C}" srcOrd="0" destOrd="0" parTransId="{88684A5D-E872-45F7-A430-38804CF85CC7}" sibTransId="{70DFFB9D-E583-43C2-A0E7-3AEDBFFD712B}"/>
    <dgm:cxn modelId="{02562982-2995-4C12-A625-2B0A3F47A0D2}" type="presOf" srcId="{DF779C18-E4B7-47B7-AD44-E6369BF59AD4}" destId="{35FB67F7-955E-4F13-933A-F5ACBD115055}" srcOrd="0" destOrd="0" presId="urn:microsoft.com/office/officeart/2005/8/layout/list1"/>
    <dgm:cxn modelId="{667E6FDB-5A50-4F41-965A-438B5530DB9E}" srcId="{3B1A47A7-20D5-415E-BD0F-EA952267DE4C}" destId="{3D68F5D2-E07A-45C1-A16E-F7CD58B3E437}" srcOrd="4" destOrd="0" parTransId="{111AE661-745A-4734-93C3-4547C99BB1D4}" sibTransId="{79ED5BD3-0E13-4247-A530-E181968E7FDD}"/>
    <dgm:cxn modelId="{E4934F11-A75B-4F6B-8E83-EA4E3C2876DD}" type="presParOf" srcId="{9F46E55A-7F03-49A6-A91D-349FA11B8B7E}" destId="{59FB1EAB-9492-4ABF-AFB9-6605482E9102}" srcOrd="0" destOrd="0" presId="urn:microsoft.com/office/officeart/2005/8/layout/list1"/>
    <dgm:cxn modelId="{2031E663-4ECC-4C6A-ACBA-B9AD3C58B25B}" type="presParOf" srcId="{59FB1EAB-9492-4ABF-AFB9-6605482E9102}" destId="{65FBC81F-2B9F-4B80-B9EB-966CB046BCF4}" srcOrd="0" destOrd="0" presId="urn:microsoft.com/office/officeart/2005/8/layout/list1"/>
    <dgm:cxn modelId="{54B4CE47-759E-4B74-963D-09A0E06F9569}" type="presParOf" srcId="{59FB1EAB-9492-4ABF-AFB9-6605482E9102}" destId="{1DD25E46-F4E4-4D6E-B85C-6CE4E2AA0518}" srcOrd="1" destOrd="0" presId="urn:microsoft.com/office/officeart/2005/8/layout/list1"/>
    <dgm:cxn modelId="{7E29D2A1-AD28-4C05-B06C-843BB8E261CE}" type="presParOf" srcId="{9F46E55A-7F03-49A6-A91D-349FA11B8B7E}" destId="{B4BA3D1C-D32A-4CA2-8A90-B1CBBB5B3417}" srcOrd="1" destOrd="0" presId="urn:microsoft.com/office/officeart/2005/8/layout/list1"/>
    <dgm:cxn modelId="{99DBA9A0-7F79-414E-896D-B6B1B7A85D2F}" type="presParOf" srcId="{9F46E55A-7F03-49A6-A91D-349FA11B8B7E}" destId="{2587682F-7AB8-4192-AFDB-4443A49C5189}" srcOrd="2" destOrd="0" presId="urn:microsoft.com/office/officeart/2005/8/layout/list1"/>
    <dgm:cxn modelId="{73E6140D-480E-488C-AF82-540CF9A691FF}" type="presParOf" srcId="{9F46E55A-7F03-49A6-A91D-349FA11B8B7E}" destId="{CDD47180-842F-4551-9541-5E5926CA5819}" srcOrd="3" destOrd="0" presId="urn:microsoft.com/office/officeart/2005/8/layout/list1"/>
    <dgm:cxn modelId="{024CC595-3D39-4524-AD1F-102CD3AC67A6}" type="presParOf" srcId="{9F46E55A-7F03-49A6-A91D-349FA11B8B7E}" destId="{8E73D756-B73D-406D-BD32-EDE11D71EE90}" srcOrd="4" destOrd="0" presId="urn:microsoft.com/office/officeart/2005/8/layout/list1"/>
    <dgm:cxn modelId="{E01822E3-D692-4F62-8E2D-78851CEA7DA0}" type="presParOf" srcId="{8E73D756-B73D-406D-BD32-EDE11D71EE90}" destId="{35FB67F7-955E-4F13-933A-F5ACBD115055}" srcOrd="0" destOrd="0" presId="urn:microsoft.com/office/officeart/2005/8/layout/list1"/>
    <dgm:cxn modelId="{F7CF8A89-E168-4CDF-A1EC-5E4613E42F73}" type="presParOf" srcId="{8E73D756-B73D-406D-BD32-EDE11D71EE90}" destId="{EC3C54F5-79DC-4E37-A200-FBE852DFD7EC}" srcOrd="1" destOrd="0" presId="urn:microsoft.com/office/officeart/2005/8/layout/list1"/>
    <dgm:cxn modelId="{56FF0B08-6C5B-4707-8628-52FB4E940901}" type="presParOf" srcId="{9F46E55A-7F03-49A6-A91D-349FA11B8B7E}" destId="{80B610BD-B388-4380-B71D-80D767BD965E}" srcOrd="5" destOrd="0" presId="urn:microsoft.com/office/officeart/2005/8/layout/list1"/>
    <dgm:cxn modelId="{C8C780E0-CD9A-41FE-9B83-9399812AB89C}" type="presParOf" srcId="{9F46E55A-7F03-49A6-A91D-349FA11B8B7E}" destId="{BCDF028F-55D5-4ACA-8CE7-DBBC209CD18F}" srcOrd="6" destOrd="0" presId="urn:microsoft.com/office/officeart/2005/8/layout/list1"/>
    <dgm:cxn modelId="{9331F9F1-DF42-4EA7-B24A-56EEA9869F0B}" type="presParOf" srcId="{9F46E55A-7F03-49A6-A91D-349FA11B8B7E}" destId="{B87CC520-2B56-4299-ADAF-184EA6BDECDE}" srcOrd="7" destOrd="0" presId="urn:microsoft.com/office/officeart/2005/8/layout/list1"/>
    <dgm:cxn modelId="{D4AC01AE-54F3-4BCE-ADBC-56DC5EE5072F}" type="presParOf" srcId="{9F46E55A-7F03-49A6-A91D-349FA11B8B7E}" destId="{1BF52B78-3A9B-4D95-B736-0E4E0421E829}" srcOrd="8" destOrd="0" presId="urn:microsoft.com/office/officeart/2005/8/layout/list1"/>
    <dgm:cxn modelId="{160FBBB8-61A7-4408-817F-64DA5422FD68}" type="presParOf" srcId="{1BF52B78-3A9B-4D95-B736-0E4E0421E829}" destId="{02DA4318-7BF1-4FBC-A068-57F171FAA208}" srcOrd="0" destOrd="0" presId="urn:microsoft.com/office/officeart/2005/8/layout/list1"/>
    <dgm:cxn modelId="{8F70AFA5-2EB9-4810-AFFB-4E0869918696}" type="presParOf" srcId="{1BF52B78-3A9B-4D95-B736-0E4E0421E829}" destId="{7C4E6DB9-B12E-45AB-A551-C0A544E652CD}" srcOrd="1" destOrd="0" presId="urn:microsoft.com/office/officeart/2005/8/layout/list1"/>
    <dgm:cxn modelId="{BD10C9B3-F2F4-4490-98C5-734D698F49D0}" type="presParOf" srcId="{9F46E55A-7F03-49A6-A91D-349FA11B8B7E}" destId="{403DA989-5D41-41D4-AE83-C3D1ECE6EAD9}" srcOrd="9" destOrd="0" presId="urn:microsoft.com/office/officeart/2005/8/layout/list1"/>
    <dgm:cxn modelId="{25123823-4D5F-479E-AC34-18848B9CDBA1}" type="presParOf" srcId="{9F46E55A-7F03-49A6-A91D-349FA11B8B7E}" destId="{CD647DEA-DB3F-4D41-A09C-9AC8F8F653B8}" srcOrd="10" destOrd="0" presId="urn:microsoft.com/office/officeart/2005/8/layout/list1"/>
    <dgm:cxn modelId="{EC92E311-2876-4A8F-9A26-0950EB9F2D07}" type="presParOf" srcId="{9F46E55A-7F03-49A6-A91D-349FA11B8B7E}" destId="{7E2093A1-D7BF-4EDF-8D54-9B0E3FD64353}" srcOrd="11" destOrd="0" presId="urn:microsoft.com/office/officeart/2005/8/layout/list1"/>
    <dgm:cxn modelId="{26BEEC39-B8C4-4439-B61D-81F5EE271445}" type="presParOf" srcId="{9F46E55A-7F03-49A6-A91D-349FA11B8B7E}" destId="{634F9E52-0B07-42E5-8BD6-398B08501F04}" srcOrd="12" destOrd="0" presId="urn:microsoft.com/office/officeart/2005/8/layout/list1"/>
    <dgm:cxn modelId="{C78FAD6F-B006-4084-B2E0-F04F55C6EA44}" type="presParOf" srcId="{634F9E52-0B07-42E5-8BD6-398B08501F04}" destId="{65677FF5-536E-4358-B17A-0F5B0F855752}" srcOrd="0" destOrd="0" presId="urn:microsoft.com/office/officeart/2005/8/layout/list1"/>
    <dgm:cxn modelId="{ECDB8FFD-6C6F-4CD9-9551-B0F98D2A16A3}" type="presParOf" srcId="{634F9E52-0B07-42E5-8BD6-398B08501F04}" destId="{0CE71584-5D59-436E-8774-BA5BC6FA3434}" srcOrd="1" destOrd="0" presId="urn:microsoft.com/office/officeart/2005/8/layout/list1"/>
    <dgm:cxn modelId="{43BAC416-8053-4E3D-84AF-47147D4577DF}" type="presParOf" srcId="{9F46E55A-7F03-49A6-A91D-349FA11B8B7E}" destId="{A8AE096D-8E59-48EC-891D-5777050C4B46}" srcOrd="13" destOrd="0" presId="urn:microsoft.com/office/officeart/2005/8/layout/list1"/>
    <dgm:cxn modelId="{94394012-355C-4F8C-9BD8-4B89BAE765FB}" type="presParOf" srcId="{9F46E55A-7F03-49A6-A91D-349FA11B8B7E}" destId="{958ED972-FFAA-425D-87CF-608C701E2BD3}" srcOrd="14" destOrd="0" presId="urn:microsoft.com/office/officeart/2005/8/layout/list1"/>
    <dgm:cxn modelId="{3B5D8986-63EE-4C1D-ADC5-AB2BDDD1E5FC}" type="presParOf" srcId="{9F46E55A-7F03-49A6-A91D-349FA11B8B7E}" destId="{2AD060F4-FB6B-4FBA-AB15-3816A57E79A3}" srcOrd="15" destOrd="0" presId="urn:microsoft.com/office/officeart/2005/8/layout/list1"/>
    <dgm:cxn modelId="{62685A48-0960-4CAE-A1FA-99EC03EAAD12}" type="presParOf" srcId="{9F46E55A-7F03-49A6-A91D-349FA11B8B7E}" destId="{F663AD68-641B-42A1-9221-39D49BC1493B}" srcOrd="16" destOrd="0" presId="urn:microsoft.com/office/officeart/2005/8/layout/list1"/>
    <dgm:cxn modelId="{F521CFDD-A0A8-4362-9394-D0EC45BEFBFD}" type="presParOf" srcId="{F663AD68-641B-42A1-9221-39D49BC1493B}" destId="{F0DABEAB-6D58-435A-857F-0153B7E1C3E2}" srcOrd="0" destOrd="0" presId="urn:microsoft.com/office/officeart/2005/8/layout/list1"/>
    <dgm:cxn modelId="{A869B334-D6FE-48C3-A166-0F30CB36E2AC}" type="presParOf" srcId="{F663AD68-641B-42A1-9221-39D49BC1493B}" destId="{DF57F846-C2B3-4966-8E3E-1038CD3E9C30}" srcOrd="1" destOrd="0" presId="urn:microsoft.com/office/officeart/2005/8/layout/list1"/>
    <dgm:cxn modelId="{80063369-8C5F-43F0-BBA6-FCBC8AE248DE}" type="presParOf" srcId="{9F46E55A-7F03-49A6-A91D-349FA11B8B7E}" destId="{22B3443C-1358-411C-B174-A3DAEDE05A3F}" srcOrd="17" destOrd="0" presId="urn:microsoft.com/office/officeart/2005/8/layout/list1"/>
    <dgm:cxn modelId="{A3191F1A-F488-4BD8-BD15-070408D56D7F}" type="presParOf" srcId="{9F46E55A-7F03-49A6-A91D-349FA11B8B7E}" destId="{CEF69AB2-9DBA-40EA-A6F9-B50A5ED8880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C5AAD6-7E1D-4B6D-95D3-F293AD03FB45}"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pt-BR"/>
        </a:p>
      </dgm:t>
    </dgm:pt>
    <dgm:pt modelId="{5192773D-18BC-45C8-B327-6908E8505390}">
      <dgm:prSet phldrT="[Text]"/>
      <dgm:spPr/>
      <dgm:t>
        <a:bodyPr/>
        <a:lstStyle/>
        <a:p>
          <a:r>
            <a:rPr lang="pt-BR" dirty="0" smtClean="0"/>
            <a:t>TCP echo client </a:t>
          </a:r>
          <a:endParaRPr lang="pt-BR" dirty="0"/>
        </a:p>
      </dgm:t>
    </dgm:pt>
    <dgm:pt modelId="{1BCE6C1C-13A7-465E-8D66-68CD3185B957}" type="parTrans" cxnId="{C33B8DA7-1048-4758-B631-627E5BD01A56}">
      <dgm:prSet/>
      <dgm:spPr/>
      <dgm:t>
        <a:bodyPr/>
        <a:lstStyle/>
        <a:p>
          <a:endParaRPr lang="pt-BR"/>
        </a:p>
      </dgm:t>
    </dgm:pt>
    <dgm:pt modelId="{5EE90D71-153E-4938-A89E-7CBF2F0F73EB}" type="sibTrans" cxnId="{C33B8DA7-1048-4758-B631-627E5BD01A56}">
      <dgm:prSet/>
      <dgm:spPr/>
      <dgm:t>
        <a:bodyPr/>
        <a:lstStyle/>
        <a:p>
          <a:endParaRPr lang="pt-BR"/>
        </a:p>
      </dgm:t>
    </dgm:pt>
    <dgm:pt modelId="{D54A9601-4BBA-4441-9E92-51A1443B05EF}">
      <dgm:prSet phldrT="[Text]"/>
      <dgm:spPr/>
      <dgm:t>
        <a:bodyPr/>
        <a:lstStyle/>
        <a:p>
          <a:r>
            <a:rPr lang="en-US" dirty="0" smtClean="0"/>
            <a:t>This application is used to test a basic TCP connection</a:t>
          </a:r>
          <a:endParaRPr lang="pt-BR" dirty="0"/>
        </a:p>
      </dgm:t>
    </dgm:pt>
    <dgm:pt modelId="{CCFC7167-3899-4214-8CE9-7EF6C8BA5B12}" type="parTrans" cxnId="{54625C79-3AD2-4B1B-ABC3-4A33B743FBB7}">
      <dgm:prSet/>
      <dgm:spPr/>
      <dgm:t>
        <a:bodyPr/>
        <a:lstStyle/>
        <a:p>
          <a:endParaRPr lang="pt-BR"/>
        </a:p>
      </dgm:t>
    </dgm:pt>
    <dgm:pt modelId="{3435FB8E-C6EF-41A7-96D2-5513A75E2B11}" type="sibTrans" cxnId="{54625C79-3AD2-4B1B-ABC3-4A33B743FBB7}">
      <dgm:prSet/>
      <dgm:spPr/>
      <dgm:t>
        <a:bodyPr/>
        <a:lstStyle/>
        <a:p>
          <a:endParaRPr lang="pt-BR"/>
        </a:p>
      </dgm:t>
    </dgm:pt>
    <dgm:pt modelId="{6AB5BCF9-F141-4A7F-A133-6A2FF992A712}">
      <dgm:prSet phldrT="[Text]"/>
      <dgm:spPr/>
      <dgm:t>
        <a:bodyPr/>
        <a:lstStyle/>
        <a:p>
          <a:r>
            <a:rPr lang="en-US" dirty="0" smtClean="0"/>
            <a:t>The STM32 MCU acts as a TCP client that connects to the TCP server</a:t>
          </a:r>
          <a:endParaRPr lang="pt-BR" dirty="0"/>
        </a:p>
      </dgm:t>
    </dgm:pt>
    <dgm:pt modelId="{F86147A0-CA59-4581-9C80-022B39E9BC98}" type="parTrans" cxnId="{852FFC67-8762-4491-8F86-80FECE3CA898}">
      <dgm:prSet/>
      <dgm:spPr/>
      <dgm:t>
        <a:bodyPr/>
        <a:lstStyle/>
        <a:p>
          <a:endParaRPr lang="pt-BR"/>
        </a:p>
      </dgm:t>
    </dgm:pt>
    <dgm:pt modelId="{3F47B9A4-1808-49C3-BB78-79D630F6D781}" type="sibTrans" cxnId="{852FFC67-8762-4491-8F86-80FECE3CA898}">
      <dgm:prSet/>
      <dgm:spPr/>
      <dgm:t>
        <a:bodyPr/>
        <a:lstStyle/>
        <a:p>
          <a:endParaRPr lang="pt-BR"/>
        </a:p>
      </dgm:t>
    </dgm:pt>
    <dgm:pt modelId="{D212D424-0020-459B-82DD-CFBA6EFB7A4C}">
      <dgm:prSet phldrT="[Text]"/>
      <dgm:spPr/>
      <dgm:t>
        <a:bodyPr/>
        <a:lstStyle/>
        <a:p>
          <a:r>
            <a:rPr lang="en-US" dirty="0" smtClean="0"/>
            <a:t>Web server based on raw API</a:t>
          </a:r>
          <a:endParaRPr lang="pt-BR" dirty="0"/>
        </a:p>
      </dgm:t>
    </dgm:pt>
    <dgm:pt modelId="{23939EA8-1C83-4717-9F07-1810E9093D5F}" type="parTrans" cxnId="{1ECC934D-FD58-44BF-80F2-5CD39806DC5E}">
      <dgm:prSet/>
      <dgm:spPr/>
      <dgm:t>
        <a:bodyPr/>
        <a:lstStyle/>
        <a:p>
          <a:endParaRPr lang="pt-BR"/>
        </a:p>
      </dgm:t>
    </dgm:pt>
    <dgm:pt modelId="{4B30C602-EC97-477C-922A-41215E74A4C9}" type="sibTrans" cxnId="{1ECC934D-FD58-44BF-80F2-5CD39806DC5E}">
      <dgm:prSet/>
      <dgm:spPr/>
      <dgm:t>
        <a:bodyPr/>
        <a:lstStyle/>
        <a:p>
          <a:endParaRPr lang="pt-BR"/>
        </a:p>
      </dgm:t>
    </dgm:pt>
    <dgm:pt modelId="{760486A8-4918-415D-885A-3F5EB58AC6C7}">
      <dgm:prSet phldrT="[Text]"/>
      <dgm:spPr/>
      <dgm:t>
        <a:bodyPr/>
        <a:lstStyle/>
        <a:p>
          <a:r>
            <a:rPr lang="en-US" dirty="0" smtClean="0"/>
            <a:t>This application implements a web server based on the </a:t>
          </a:r>
          <a:r>
            <a:rPr lang="en-US" dirty="0" err="1" smtClean="0"/>
            <a:t>LwIP</a:t>
          </a:r>
          <a:r>
            <a:rPr lang="en-US" dirty="0" smtClean="0"/>
            <a:t> raw API</a:t>
          </a:r>
          <a:endParaRPr lang="pt-BR" dirty="0"/>
        </a:p>
      </dgm:t>
    </dgm:pt>
    <dgm:pt modelId="{886B7AE9-02AA-4F21-B613-3E4C4068E644}" type="parTrans" cxnId="{ABD11CFD-9582-49CF-9E86-9007FC22AA82}">
      <dgm:prSet/>
      <dgm:spPr/>
      <dgm:t>
        <a:bodyPr/>
        <a:lstStyle/>
        <a:p>
          <a:endParaRPr lang="pt-BR"/>
        </a:p>
      </dgm:t>
    </dgm:pt>
    <dgm:pt modelId="{56B8998F-FF89-4FC1-9D2D-BA7A4FA7822C}" type="sibTrans" cxnId="{ABD11CFD-9582-49CF-9E86-9007FC22AA82}">
      <dgm:prSet/>
      <dgm:spPr/>
      <dgm:t>
        <a:bodyPr/>
        <a:lstStyle/>
        <a:p>
          <a:endParaRPr lang="pt-BR"/>
        </a:p>
      </dgm:t>
    </dgm:pt>
    <dgm:pt modelId="{1156B840-32A0-4626-B5B0-71F12D60F0F6}">
      <dgm:prSet phldrT="[Text]"/>
      <dgm:spPr/>
      <dgm:t>
        <a:bodyPr/>
        <a:lstStyle/>
        <a:p>
          <a:r>
            <a:rPr lang="en-US" dirty="0" smtClean="0"/>
            <a:t>It is used to connect to the STM32 MCU from a web client and to load HTML pages.</a:t>
          </a:r>
          <a:endParaRPr lang="pt-BR" dirty="0"/>
        </a:p>
      </dgm:t>
    </dgm:pt>
    <dgm:pt modelId="{0290D2CD-B54B-43D9-AC95-27A0B7CF827E}" type="parTrans" cxnId="{B2502011-7A95-4CFF-97D0-84D7E53C0A56}">
      <dgm:prSet/>
      <dgm:spPr/>
      <dgm:t>
        <a:bodyPr/>
        <a:lstStyle/>
        <a:p>
          <a:endParaRPr lang="pt-BR"/>
        </a:p>
      </dgm:t>
    </dgm:pt>
    <dgm:pt modelId="{CB5148D0-AE8E-431A-BB7B-FC8F17BBE755}" type="sibTrans" cxnId="{B2502011-7A95-4CFF-97D0-84D7E53C0A56}">
      <dgm:prSet/>
      <dgm:spPr/>
      <dgm:t>
        <a:bodyPr/>
        <a:lstStyle/>
        <a:p>
          <a:endParaRPr lang="pt-BR"/>
        </a:p>
      </dgm:t>
    </dgm:pt>
    <dgm:pt modelId="{74E42CDB-D974-4036-BD1F-10D2B8F33BF4}" type="pres">
      <dgm:prSet presAssocID="{2BC5AAD6-7E1D-4B6D-95D3-F293AD03FB45}" presName="list" presStyleCnt="0">
        <dgm:presLayoutVars>
          <dgm:dir/>
          <dgm:animLvl val="lvl"/>
        </dgm:presLayoutVars>
      </dgm:prSet>
      <dgm:spPr/>
      <dgm:t>
        <a:bodyPr/>
        <a:lstStyle/>
        <a:p>
          <a:endParaRPr lang="pt-BR"/>
        </a:p>
      </dgm:t>
    </dgm:pt>
    <dgm:pt modelId="{BDCCFA24-E3AD-4C96-9632-84E734C8500D}" type="pres">
      <dgm:prSet presAssocID="{5192773D-18BC-45C8-B327-6908E8505390}" presName="posSpace" presStyleCnt="0"/>
      <dgm:spPr/>
    </dgm:pt>
    <dgm:pt modelId="{EAEFE541-2A77-4B38-9CA4-6EC9AD7329AF}" type="pres">
      <dgm:prSet presAssocID="{5192773D-18BC-45C8-B327-6908E8505390}" presName="vertFlow" presStyleCnt="0"/>
      <dgm:spPr/>
    </dgm:pt>
    <dgm:pt modelId="{7CBA35CB-F428-48A6-850C-F800B42E3511}" type="pres">
      <dgm:prSet presAssocID="{5192773D-18BC-45C8-B327-6908E8505390}" presName="topSpace" presStyleCnt="0"/>
      <dgm:spPr/>
    </dgm:pt>
    <dgm:pt modelId="{CD308CA3-2C49-49C0-B216-2E765D281ABD}" type="pres">
      <dgm:prSet presAssocID="{5192773D-18BC-45C8-B327-6908E8505390}" presName="firstComp" presStyleCnt="0"/>
      <dgm:spPr/>
    </dgm:pt>
    <dgm:pt modelId="{685FEA5D-57D0-4039-B7F0-27D70EBDBF59}" type="pres">
      <dgm:prSet presAssocID="{5192773D-18BC-45C8-B327-6908E8505390}" presName="firstChild" presStyleLbl="bgAccFollowNode1" presStyleIdx="0" presStyleCnt="4"/>
      <dgm:spPr/>
      <dgm:t>
        <a:bodyPr/>
        <a:lstStyle/>
        <a:p>
          <a:endParaRPr lang="pt-BR"/>
        </a:p>
      </dgm:t>
    </dgm:pt>
    <dgm:pt modelId="{7E8D385B-3553-4523-88E1-44B5734804BC}" type="pres">
      <dgm:prSet presAssocID="{5192773D-18BC-45C8-B327-6908E8505390}" presName="firstChildTx" presStyleLbl="bgAccFollowNode1" presStyleIdx="0" presStyleCnt="4">
        <dgm:presLayoutVars>
          <dgm:bulletEnabled val="1"/>
        </dgm:presLayoutVars>
      </dgm:prSet>
      <dgm:spPr/>
      <dgm:t>
        <a:bodyPr/>
        <a:lstStyle/>
        <a:p>
          <a:endParaRPr lang="pt-BR"/>
        </a:p>
      </dgm:t>
    </dgm:pt>
    <dgm:pt modelId="{DD34E673-5785-405A-BDBA-47001B2B133E}" type="pres">
      <dgm:prSet presAssocID="{6AB5BCF9-F141-4A7F-A133-6A2FF992A712}" presName="comp" presStyleCnt="0"/>
      <dgm:spPr/>
    </dgm:pt>
    <dgm:pt modelId="{0E828538-8F98-4B49-A1D7-0CC32469EB55}" type="pres">
      <dgm:prSet presAssocID="{6AB5BCF9-F141-4A7F-A133-6A2FF992A712}" presName="child" presStyleLbl="bgAccFollowNode1" presStyleIdx="1" presStyleCnt="4"/>
      <dgm:spPr/>
      <dgm:t>
        <a:bodyPr/>
        <a:lstStyle/>
        <a:p>
          <a:endParaRPr lang="pt-BR"/>
        </a:p>
      </dgm:t>
    </dgm:pt>
    <dgm:pt modelId="{825AEC1A-46F9-4841-A1F7-01FDE40C787B}" type="pres">
      <dgm:prSet presAssocID="{6AB5BCF9-F141-4A7F-A133-6A2FF992A712}" presName="childTx" presStyleLbl="bgAccFollowNode1" presStyleIdx="1" presStyleCnt="4">
        <dgm:presLayoutVars>
          <dgm:bulletEnabled val="1"/>
        </dgm:presLayoutVars>
      </dgm:prSet>
      <dgm:spPr/>
      <dgm:t>
        <a:bodyPr/>
        <a:lstStyle/>
        <a:p>
          <a:endParaRPr lang="pt-BR"/>
        </a:p>
      </dgm:t>
    </dgm:pt>
    <dgm:pt modelId="{421513F5-BF22-4CC1-813E-67C01374DA24}" type="pres">
      <dgm:prSet presAssocID="{5192773D-18BC-45C8-B327-6908E8505390}" presName="negSpace" presStyleCnt="0"/>
      <dgm:spPr/>
    </dgm:pt>
    <dgm:pt modelId="{192430FB-EC7D-4C80-8063-485F53B2114A}" type="pres">
      <dgm:prSet presAssocID="{5192773D-18BC-45C8-B327-6908E8505390}" presName="circle" presStyleLbl="node1" presStyleIdx="0" presStyleCnt="2"/>
      <dgm:spPr/>
      <dgm:t>
        <a:bodyPr/>
        <a:lstStyle/>
        <a:p>
          <a:endParaRPr lang="pt-BR"/>
        </a:p>
      </dgm:t>
    </dgm:pt>
    <dgm:pt modelId="{836B418A-9733-44B3-A297-077526182412}" type="pres">
      <dgm:prSet presAssocID="{5EE90D71-153E-4938-A89E-7CBF2F0F73EB}" presName="transSpace" presStyleCnt="0"/>
      <dgm:spPr/>
    </dgm:pt>
    <dgm:pt modelId="{5EBA15BE-2E7D-4A75-956B-184DB3BAC581}" type="pres">
      <dgm:prSet presAssocID="{D212D424-0020-459B-82DD-CFBA6EFB7A4C}" presName="posSpace" presStyleCnt="0"/>
      <dgm:spPr/>
    </dgm:pt>
    <dgm:pt modelId="{5E2D0D66-6E42-494D-8093-363F4058C419}" type="pres">
      <dgm:prSet presAssocID="{D212D424-0020-459B-82DD-CFBA6EFB7A4C}" presName="vertFlow" presStyleCnt="0"/>
      <dgm:spPr/>
    </dgm:pt>
    <dgm:pt modelId="{7B994E4C-CBCE-4EB5-B4B7-6E25A16E992C}" type="pres">
      <dgm:prSet presAssocID="{D212D424-0020-459B-82DD-CFBA6EFB7A4C}" presName="topSpace" presStyleCnt="0"/>
      <dgm:spPr/>
    </dgm:pt>
    <dgm:pt modelId="{4DB2287D-E2B5-48AF-9423-8871945817D0}" type="pres">
      <dgm:prSet presAssocID="{D212D424-0020-459B-82DD-CFBA6EFB7A4C}" presName="firstComp" presStyleCnt="0"/>
      <dgm:spPr/>
    </dgm:pt>
    <dgm:pt modelId="{E9FD63AA-F727-4118-89F9-4F59399ADAA4}" type="pres">
      <dgm:prSet presAssocID="{D212D424-0020-459B-82DD-CFBA6EFB7A4C}" presName="firstChild" presStyleLbl="bgAccFollowNode1" presStyleIdx="2" presStyleCnt="4"/>
      <dgm:spPr/>
      <dgm:t>
        <a:bodyPr/>
        <a:lstStyle/>
        <a:p>
          <a:endParaRPr lang="pt-BR"/>
        </a:p>
      </dgm:t>
    </dgm:pt>
    <dgm:pt modelId="{962116FC-9149-4336-A050-214D9DEB6F4C}" type="pres">
      <dgm:prSet presAssocID="{D212D424-0020-459B-82DD-CFBA6EFB7A4C}" presName="firstChildTx" presStyleLbl="bgAccFollowNode1" presStyleIdx="2" presStyleCnt="4">
        <dgm:presLayoutVars>
          <dgm:bulletEnabled val="1"/>
        </dgm:presLayoutVars>
      </dgm:prSet>
      <dgm:spPr/>
      <dgm:t>
        <a:bodyPr/>
        <a:lstStyle/>
        <a:p>
          <a:endParaRPr lang="pt-BR"/>
        </a:p>
      </dgm:t>
    </dgm:pt>
    <dgm:pt modelId="{6034DD33-DA48-43AD-B69F-FF767CA8604B}" type="pres">
      <dgm:prSet presAssocID="{1156B840-32A0-4626-B5B0-71F12D60F0F6}" presName="comp" presStyleCnt="0"/>
      <dgm:spPr/>
    </dgm:pt>
    <dgm:pt modelId="{BA38BD18-C0DC-4998-B763-62F841FCE3C7}" type="pres">
      <dgm:prSet presAssocID="{1156B840-32A0-4626-B5B0-71F12D60F0F6}" presName="child" presStyleLbl="bgAccFollowNode1" presStyleIdx="3" presStyleCnt="4"/>
      <dgm:spPr/>
      <dgm:t>
        <a:bodyPr/>
        <a:lstStyle/>
        <a:p>
          <a:endParaRPr lang="pt-BR"/>
        </a:p>
      </dgm:t>
    </dgm:pt>
    <dgm:pt modelId="{3D5F07B8-0AAA-4782-9F0B-D75BD93DB2C3}" type="pres">
      <dgm:prSet presAssocID="{1156B840-32A0-4626-B5B0-71F12D60F0F6}" presName="childTx" presStyleLbl="bgAccFollowNode1" presStyleIdx="3" presStyleCnt="4">
        <dgm:presLayoutVars>
          <dgm:bulletEnabled val="1"/>
        </dgm:presLayoutVars>
      </dgm:prSet>
      <dgm:spPr/>
      <dgm:t>
        <a:bodyPr/>
        <a:lstStyle/>
        <a:p>
          <a:endParaRPr lang="pt-BR"/>
        </a:p>
      </dgm:t>
    </dgm:pt>
    <dgm:pt modelId="{E609E3C0-5F5C-4834-ABDF-8A0A7BABC4CA}" type="pres">
      <dgm:prSet presAssocID="{D212D424-0020-459B-82DD-CFBA6EFB7A4C}" presName="negSpace" presStyleCnt="0"/>
      <dgm:spPr/>
    </dgm:pt>
    <dgm:pt modelId="{A8C92480-7501-4F99-8199-4A42C0DC21D0}" type="pres">
      <dgm:prSet presAssocID="{D212D424-0020-459B-82DD-CFBA6EFB7A4C}" presName="circle" presStyleLbl="node1" presStyleIdx="1" presStyleCnt="2"/>
      <dgm:spPr/>
      <dgm:t>
        <a:bodyPr/>
        <a:lstStyle/>
        <a:p>
          <a:endParaRPr lang="pt-BR"/>
        </a:p>
      </dgm:t>
    </dgm:pt>
  </dgm:ptLst>
  <dgm:cxnLst>
    <dgm:cxn modelId="{54625C79-3AD2-4B1B-ABC3-4A33B743FBB7}" srcId="{5192773D-18BC-45C8-B327-6908E8505390}" destId="{D54A9601-4BBA-4441-9E92-51A1443B05EF}" srcOrd="0" destOrd="0" parTransId="{CCFC7167-3899-4214-8CE9-7EF6C8BA5B12}" sibTransId="{3435FB8E-C6EF-41A7-96D2-5513A75E2B11}"/>
    <dgm:cxn modelId="{F5F220BE-EA64-4757-88EC-5A78A032A0E8}" type="presOf" srcId="{6AB5BCF9-F141-4A7F-A133-6A2FF992A712}" destId="{825AEC1A-46F9-4841-A1F7-01FDE40C787B}" srcOrd="1" destOrd="0" presId="urn:microsoft.com/office/officeart/2005/8/layout/hList9"/>
    <dgm:cxn modelId="{3A81D3F3-AB8B-479A-8718-AC61493E2508}" type="presOf" srcId="{D54A9601-4BBA-4441-9E92-51A1443B05EF}" destId="{7E8D385B-3553-4523-88E1-44B5734804BC}" srcOrd="1" destOrd="0" presId="urn:microsoft.com/office/officeart/2005/8/layout/hList9"/>
    <dgm:cxn modelId="{C33B8DA7-1048-4758-B631-627E5BD01A56}" srcId="{2BC5AAD6-7E1D-4B6D-95D3-F293AD03FB45}" destId="{5192773D-18BC-45C8-B327-6908E8505390}" srcOrd="0" destOrd="0" parTransId="{1BCE6C1C-13A7-465E-8D66-68CD3185B957}" sibTransId="{5EE90D71-153E-4938-A89E-7CBF2F0F73EB}"/>
    <dgm:cxn modelId="{ABD11CFD-9582-49CF-9E86-9007FC22AA82}" srcId="{D212D424-0020-459B-82DD-CFBA6EFB7A4C}" destId="{760486A8-4918-415D-885A-3F5EB58AC6C7}" srcOrd="0" destOrd="0" parTransId="{886B7AE9-02AA-4F21-B613-3E4C4068E644}" sibTransId="{56B8998F-FF89-4FC1-9D2D-BA7A4FA7822C}"/>
    <dgm:cxn modelId="{EAA96493-B00E-41C0-B145-017FD1276E6F}" type="presOf" srcId="{6AB5BCF9-F141-4A7F-A133-6A2FF992A712}" destId="{0E828538-8F98-4B49-A1D7-0CC32469EB55}" srcOrd="0" destOrd="0" presId="urn:microsoft.com/office/officeart/2005/8/layout/hList9"/>
    <dgm:cxn modelId="{D0E28B29-9C09-4665-9192-6556805B1363}" type="presOf" srcId="{760486A8-4918-415D-885A-3F5EB58AC6C7}" destId="{962116FC-9149-4336-A050-214D9DEB6F4C}" srcOrd="1" destOrd="0" presId="urn:microsoft.com/office/officeart/2005/8/layout/hList9"/>
    <dgm:cxn modelId="{63FF499E-C446-4442-A72F-2C98DD1088DF}" type="presOf" srcId="{D212D424-0020-459B-82DD-CFBA6EFB7A4C}" destId="{A8C92480-7501-4F99-8199-4A42C0DC21D0}" srcOrd="0" destOrd="0" presId="urn:microsoft.com/office/officeart/2005/8/layout/hList9"/>
    <dgm:cxn modelId="{852FFC67-8762-4491-8F86-80FECE3CA898}" srcId="{5192773D-18BC-45C8-B327-6908E8505390}" destId="{6AB5BCF9-F141-4A7F-A133-6A2FF992A712}" srcOrd="1" destOrd="0" parTransId="{F86147A0-CA59-4581-9C80-022B39E9BC98}" sibTransId="{3F47B9A4-1808-49C3-BB78-79D630F6D781}"/>
    <dgm:cxn modelId="{1ECC934D-FD58-44BF-80F2-5CD39806DC5E}" srcId="{2BC5AAD6-7E1D-4B6D-95D3-F293AD03FB45}" destId="{D212D424-0020-459B-82DD-CFBA6EFB7A4C}" srcOrd="1" destOrd="0" parTransId="{23939EA8-1C83-4717-9F07-1810E9093D5F}" sibTransId="{4B30C602-EC97-477C-922A-41215E74A4C9}"/>
    <dgm:cxn modelId="{8C1F0632-E39B-4AE1-9FC2-44D313411355}" type="presOf" srcId="{1156B840-32A0-4626-B5B0-71F12D60F0F6}" destId="{3D5F07B8-0AAA-4782-9F0B-D75BD93DB2C3}" srcOrd="1" destOrd="0" presId="urn:microsoft.com/office/officeart/2005/8/layout/hList9"/>
    <dgm:cxn modelId="{1EB29FAE-AC4C-4150-AC4B-18F23A82B34C}" type="presOf" srcId="{1156B840-32A0-4626-B5B0-71F12D60F0F6}" destId="{BA38BD18-C0DC-4998-B763-62F841FCE3C7}" srcOrd="0" destOrd="0" presId="urn:microsoft.com/office/officeart/2005/8/layout/hList9"/>
    <dgm:cxn modelId="{D142DC31-37A4-41F2-85AA-E51C135D3C11}" type="presOf" srcId="{2BC5AAD6-7E1D-4B6D-95D3-F293AD03FB45}" destId="{74E42CDB-D974-4036-BD1F-10D2B8F33BF4}" srcOrd="0" destOrd="0" presId="urn:microsoft.com/office/officeart/2005/8/layout/hList9"/>
    <dgm:cxn modelId="{0163116E-F72A-4037-92C3-784FBB20D992}" type="presOf" srcId="{5192773D-18BC-45C8-B327-6908E8505390}" destId="{192430FB-EC7D-4C80-8063-485F53B2114A}" srcOrd="0" destOrd="0" presId="urn:microsoft.com/office/officeart/2005/8/layout/hList9"/>
    <dgm:cxn modelId="{B2502011-7A95-4CFF-97D0-84D7E53C0A56}" srcId="{D212D424-0020-459B-82DD-CFBA6EFB7A4C}" destId="{1156B840-32A0-4626-B5B0-71F12D60F0F6}" srcOrd="1" destOrd="0" parTransId="{0290D2CD-B54B-43D9-AC95-27A0B7CF827E}" sibTransId="{CB5148D0-AE8E-431A-BB7B-FC8F17BBE755}"/>
    <dgm:cxn modelId="{B7940135-0B55-4717-A189-45AD94E65019}" type="presOf" srcId="{D54A9601-4BBA-4441-9E92-51A1443B05EF}" destId="{685FEA5D-57D0-4039-B7F0-27D70EBDBF59}" srcOrd="0" destOrd="0" presId="urn:microsoft.com/office/officeart/2005/8/layout/hList9"/>
    <dgm:cxn modelId="{559947B2-DCA8-40DF-8E07-3A00CB2350E6}" type="presOf" srcId="{760486A8-4918-415D-885A-3F5EB58AC6C7}" destId="{E9FD63AA-F727-4118-89F9-4F59399ADAA4}" srcOrd="0" destOrd="0" presId="urn:microsoft.com/office/officeart/2005/8/layout/hList9"/>
    <dgm:cxn modelId="{AADB72EF-52AB-4961-9EF5-A5B62431D6BA}" type="presParOf" srcId="{74E42CDB-D974-4036-BD1F-10D2B8F33BF4}" destId="{BDCCFA24-E3AD-4C96-9632-84E734C8500D}" srcOrd="0" destOrd="0" presId="urn:microsoft.com/office/officeart/2005/8/layout/hList9"/>
    <dgm:cxn modelId="{2F33BB4E-C492-4CDC-A1C6-6AA869F7BFD0}" type="presParOf" srcId="{74E42CDB-D974-4036-BD1F-10D2B8F33BF4}" destId="{EAEFE541-2A77-4B38-9CA4-6EC9AD7329AF}" srcOrd="1" destOrd="0" presId="urn:microsoft.com/office/officeart/2005/8/layout/hList9"/>
    <dgm:cxn modelId="{FBA6FC3F-8E44-4F0B-88CC-1C6E4673BBAA}" type="presParOf" srcId="{EAEFE541-2A77-4B38-9CA4-6EC9AD7329AF}" destId="{7CBA35CB-F428-48A6-850C-F800B42E3511}" srcOrd="0" destOrd="0" presId="urn:microsoft.com/office/officeart/2005/8/layout/hList9"/>
    <dgm:cxn modelId="{B55B49E3-DCB2-44B0-B686-BA2D80CE66DC}" type="presParOf" srcId="{EAEFE541-2A77-4B38-9CA4-6EC9AD7329AF}" destId="{CD308CA3-2C49-49C0-B216-2E765D281ABD}" srcOrd="1" destOrd="0" presId="urn:microsoft.com/office/officeart/2005/8/layout/hList9"/>
    <dgm:cxn modelId="{03B19818-076C-4498-8539-A91E29EB530B}" type="presParOf" srcId="{CD308CA3-2C49-49C0-B216-2E765D281ABD}" destId="{685FEA5D-57D0-4039-B7F0-27D70EBDBF59}" srcOrd="0" destOrd="0" presId="urn:microsoft.com/office/officeart/2005/8/layout/hList9"/>
    <dgm:cxn modelId="{7BFEBDBC-1493-4818-AE01-EA2DE8853764}" type="presParOf" srcId="{CD308CA3-2C49-49C0-B216-2E765D281ABD}" destId="{7E8D385B-3553-4523-88E1-44B5734804BC}" srcOrd="1" destOrd="0" presId="urn:microsoft.com/office/officeart/2005/8/layout/hList9"/>
    <dgm:cxn modelId="{E1B33DAE-6F01-405F-B369-5D917BEE2EC2}" type="presParOf" srcId="{EAEFE541-2A77-4B38-9CA4-6EC9AD7329AF}" destId="{DD34E673-5785-405A-BDBA-47001B2B133E}" srcOrd="2" destOrd="0" presId="urn:microsoft.com/office/officeart/2005/8/layout/hList9"/>
    <dgm:cxn modelId="{6F2C3F41-C27C-4F77-B6A8-EE65EC21A4F2}" type="presParOf" srcId="{DD34E673-5785-405A-BDBA-47001B2B133E}" destId="{0E828538-8F98-4B49-A1D7-0CC32469EB55}" srcOrd="0" destOrd="0" presId="urn:microsoft.com/office/officeart/2005/8/layout/hList9"/>
    <dgm:cxn modelId="{36FCB816-A31C-41EF-B93B-A8F5656B82A8}" type="presParOf" srcId="{DD34E673-5785-405A-BDBA-47001B2B133E}" destId="{825AEC1A-46F9-4841-A1F7-01FDE40C787B}" srcOrd="1" destOrd="0" presId="urn:microsoft.com/office/officeart/2005/8/layout/hList9"/>
    <dgm:cxn modelId="{3BA2B9F7-DC29-49E7-A66F-BD50C4AF844E}" type="presParOf" srcId="{74E42CDB-D974-4036-BD1F-10D2B8F33BF4}" destId="{421513F5-BF22-4CC1-813E-67C01374DA24}" srcOrd="2" destOrd="0" presId="urn:microsoft.com/office/officeart/2005/8/layout/hList9"/>
    <dgm:cxn modelId="{A8FC3FB3-2321-4A93-A6C3-93AF8313C56C}" type="presParOf" srcId="{74E42CDB-D974-4036-BD1F-10D2B8F33BF4}" destId="{192430FB-EC7D-4C80-8063-485F53B2114A}" srcOrd="3" destOrd="0" presId="urn:microsoft.com/office/officeart/2005/8/layout/hList9"/>
    <dgm:cxn modelId="{02914B4D-3741-4BDE-BF3D-3B249EC9B605}" type="presParOf" srcId="{74E42CDB-D974-4036-BD1F-10D2B8F33BF4}" destId="{836B418A-9733-44B3-A297-077526182412}" srcOrd="4" destOrd="0" presId="urn:microsoft.com/office/officeart/2005/8/layout/hList9"/>
    <dgm:cxn modelId="{E72980CF-BA6A-4D8F-A6F4-5E9679CEC87F}" type="presParOf" srcId="{74E42CDB-D974-4036-BD1F-10D2B8F33BF4}" destId="{5EBA15BE-2E7D-4A75-956B-184DB3BAC581}" srcOrd="5" destOrd="0" presId="urn:microsoft.com/office/officeart/2005/8/layout/hList9"/>
    <dgm:cxn modelId="{C94B8431-F738-4D31-84E6-D689B808C136}" type="presParOf" srcId="{74E42CDB-D974-4036-BD1F-10D2B8F33BF4}" destId="{5E2D0D66-6E42-494D-8093-363F4058C419}" srcOrd="6" destOrd="0" presId="urn:microsoft.com/office/officeart/2005/8/layout/hList9"/>
    <dgm:cxn modelId="{6CA8BB3B-502A-4A82-AF58-F62C67D116E5}" type="presParOf" srcId="{5E2D0D66-6E42-494D-8093-363F4058C419}" destId="{7B994E4C-CBCE-4EB5-B4B7-6E25A16E992C}" srcOrd="0" destOrd="0" presId="urn:microsoft.com/office/officeart/2005/8/layout/hList9"/>
    <dgm:cxn modelId="{89EDEC06-C503-4787-B9CB-C3DF9F08F61C}" type="presParOf" srcId="{5E2D0D66-6E42-494D-8093-363F4058C419}" destId="{4DB2287D-E2B5-48AF-9423-8871945817D0}" srcOrd="1" destOrd="0" presId="urn:microsoft.com/office/officeart/2005/8/layout/hList9"/>
    <dgm:cxn modelId="{DD5DF02D-D80E-4B4E-95FD-A664B07BF099}" type="presParOf" srcId="{4DB2287D-E2B5-48AF-9423-8871945817D0}" destId="{E9FD63AA-F727-4118-89F9-4F59399ADAA4}" srcOrd="0" destOrd="0" presId="urn:microsoft.com/office/officeart/2005/8/layout/hList9"/>
    <dgm:cxn modelId="{119934D3-7E0C-4804-84E6-AD7787032E6F}" type="presParOf" srcId="{4DB2287D-E2B5-48AF-9423-8871945817D0}" destId="{962116FC-9149-4336-A050-214D9DEB6F4C}" srcOrd="1" destOrd="0" presId="urn:microsoft.com/office/officeart/2005/8/layout/hList9"/>
    <dgm:cxn modelId="{00F491D2-0BD7-4E3A-9E1C-0B5786BCA0A9}" type="presParOf" srcId="{5E2D0D66-6E42-494D-8093-363F4058C419}" destId="{6034DD33-DA48-43AD-B69F-FF767CA8604B}" srcOrd="2" destOrd="0" presId="urn:microsoft.com/office/officeart/2005/8/layout/hList9"/>
    <dgm:cxn modelId="{77DE6779-1129-4070-9BFD-FE19441D6209}" type="presParOf" srcId="{6034DD33-DA48-43AD-B69F-FF767CA8604B}" destId="{BA38BD18-C0DC-4998-B763-62F841FCE3C7}" srcOrd="0" destOrd="0" presId="urn:microsoft.com/office/officeart/2005/8/layout/hList9"/>
    <dgm:cxn modelId="{4EFC2263-B701-460D-9AA4-4F1EED42344D}" type="presParOf" srcId="{6034DD33-DA48-43AD-B69F-FF767CA8604B}" destId="{3D5F07B8-0AAA-4782-9F0B-D75BD93DB2C3}" srcOrd="1" destOrd="0" presId="urn:microsoft.com/office/officeart/2005/8/layout/hList9"/>
    <dgm:cxn modelId="{DBEC0775-F2B3-4FC5-A4DD-4092F7936546}" type="presParOf" srcId="{74E42CDB-D974-4036-BD1F-10D2B8F33BF4}" destId="{E609E3C0-5F5C-4834-ABDF-8A0A7BABC4CA}" srcOrd="7" destOrd="0" presId="urn:microsoft.com/office/officeart/2005/8/layout/hList9"/>
    <dgm:cxn modelId="{253A978D-2383-433A-A75E-CEDE02022E95}" type="presParOf" srcId="{74E42CDB-D974-4036-BD1F-10D2B8F33BF4}" destId="{A8C92480-7501-4F99-8199-4A42C0DC21D0}"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7171" name="Rectangle 3"/>
          <p:cNvSpPr>
            <a:spLocks noGrp="1" noChangeArrowheads="1"/>
          </p:cNvSpPr>
          <p:nvPr>
            <p:ph type="dt" sz="quarter" idx="1"/>
          </p:nvPr>
        </p:nvSpPr>
        <p:spPr bwMode="auto">
          <a:xfrm>
            <a:off x="3849688"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r" defTabSz="922338" eaLnBrk="1" hangingPunct="1">
              <a:defRPr sz="1300" i="0">
                <a:latin typeface="Arial" charset="0"/>
              </a:defRPr>
            </a:lvl1pPr>
          </a:lstStyle>
          <a:p>
            <a:pPr>
              <a:defRPr/>
            </a:pPr>
            <a:endParaRPr lang="fr-FR" altLang="zh-CN"/>
          </a:p>
        </p:txBody>
      </p:sp>
      <p:sp>
        <p:nvSpPr>
          <p:cNvPr id="7172"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7173" name="Rectangle 5"/>
          <p:cNvSpPr>
            <a:spLocks noGrp="1" noChangeArrowheads="1"/>
          </p:cNvSpPr>
          <p:nvPr>
            <p:ph type="sldNum" sz="quarter" idx="3"/>
          </p:nvPr>
        </p:nvSpPr>
        <p:spPr bwMode="auto">
          <a:xfrm>
            <a:off x="3849688"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r" defTabSz="922338" eaLnBrk="1" hangingPunct="1">
              <a:defRPr sz="1300" i="0" smtClean="0">
                <a:latin typeface="Arial" panose="020B0604020202020204" pitchFamily="34" charset="0"/>
              </a:defRPr>
            </a:lvl1pPr>
          </a:lstStyle>
          <a:p>
            <a:pPr>
              <a:defRPr/>
            </a:pPr>
            <a:fld id="{20CEFF4D-C2AD-434C-889B-88F308009F6C}" type="slidenum">
              <a:rPr lang="zh-CN" altLang="fr-FR"/>
              <a:pPr>
                <a:defRPr/>
              </a:pPr>
              <a:t>‹#›</a:t>
            </a:fld>
            <a:endParaRPr lang="fr-FR" altLang="zh-CN"/>
          </a:p>
        </p:txBody>
      </p:sp>
    </p:spTree>
    <p:extLst>
      <p:ext uri="{BB962C8B-B14F-4D97-AF65-F5344CB8AC3E}">
        <p14:creationId xmlns:p14="http://schemas.microsoft.com/office/powerpoint/2010/main" val="1094949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5123" name="Rectangle 3"/>
          <p:cNvSpPr>
            <a:spLocks noGrp="1" noChangeArrowheads="1"/>
          </p:cNvSpPr>
          <p:nvPr>
            <p:ph type="dt" idx="1"/>
          </p:nvPr>
        </p:nvSpPr>
        <p:spPr bwMode="auto">
          <a:xfrm>
            <a:off x="3849688"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r" defTabSz="922338" eaLnBrk="1" hangingPunct="1">
              <a:defRPr sz="1300" i="0">
                <a:latin typeface="Arial" charset="0"/>
              </a:defRPr>
            </a:lvl1pPr>
          </a:lstStyle>
          <a:p>
            <a:pPr>
              <a:defRPr/>
            </a:pPr>
            <a:endParaRPr lang="fr-FR" altLang="zh-CN"/>
          </a:p>
        </p:txBody>
      </p:sp>
      <p:sp>
        <p:nvSpPr>
          <p:cNvPr id="11268"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79450" y="4714875"/>
            <a:ext cx="5438775" cy="4468813"/>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p>
            <a:pPr lvl="0"/>
            <a:r>
              <a:rPr lang="fr-FR" altLang="zh-CN" noProof="0" smtClean="0"/>
              <a:t>Cliquez pour modifier les styles du texte du masque</a:t>
            </a:r>
          </a:p>
          <a:p>
            <a:pPr lvl="1"/>
            <a:r>
              <a:rPr lang="fr-FR" altLang="zh-CN" noProof="0" smtClean="0"/>
              <a:t>Deuxième niveau</a:t>
            </a:r>
          </a:p>
          <a:p>
            <a:pPr lvl="2"/>
            <a:r>
              <a:rPr lang="fr-FR" altLang="zh-CN" noProof="0" smtClean="0"/>
              <a:t>Troisième niveau</a:t>
            </a:r>
          </a:p>
          <a:p>
            <a:pPr lvl="3"/>
            <a:r>
              <a:rPr lang="fr-FR" altLang="zh-CN" noProof="0" smtClean="0"/>
              <a:t>Quatrième niveau</a:t>
            </a:r>
          </a:p>
          <a:p>
            <a:pPr lvl="4"/>
            <a:r>
              <a:rPr lang="fr-FR" altLang="zh-CN" noProof="0" smtClean="0"/>
              <a:t>Cinquième niveau</a:t>
            </a:r>
          </a:p>
        </p:txBody>
      </p:sp>
      <p:sp>
        <p:nvSpPr>
          <p:cNvPr id="5126"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5127"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r" defTabSz="922338" eaLnBrk="1" hangingPunct="1">
              <a:defRPr sz="1300" i="0" smtClean="0">
                <a:latin typeface="Arial" panose="020B0604020202020204" pitchFamily="34" charset="0"/>
              </a:defRPr>
            </a:lvl1pPr>
          </a:lstStyle>
          <a:p>
            <a:pPr>
              <a:defRPr/>
            </a:pPr>
            <a:fld id="{E12FF4B8-6BDF-4A6C-BE30-204DB9A67E70}" type="slidenum">
              <a:rPr lang="zh-CN" altLang="fr-FR"/>
              <a:pPr>
                <a:defRPr/>
              </a:pPr>
              <a:t>‹#›</a:t>
            </a:fld>
            <a:endParaRPr lang="fr-FR" altLang="zh-CN"/>
          </a:p>
        </p:txBody>
      </p:sp>
    </p:spTree>
    <p:extLst>
      <p:ext uri="{BB962C8B-B14F-4D97-AF65-F5344CB8AC3E}">
        <p14:creationId xmlns:p14="http://schemas.microsoft.com/office/powerpoint/2010/main" val="3723323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917575" y="746125"/>
            <a:ext cx="4964113" cy="3722688"/>
          </a:xfrm>
          <a:ln/>
        </p:spPr>
      </p:sp>
      <p:sp>
        <p:nvSpPr>
          <p:cNvPr id="14339"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Good evening everyone, thanks for joining this presentation. </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In the 4h of this presentation, I will focus on the Ethernet feature of the STM32 connectivity line and introduce the TCP-IP stack.</a:t>
            </a:r>
          </a:p>
        </p:txBody>
      </p:sp>
    </p:spTree>
    <p:extLst>
      <p:ext uri="{BB962C8B-B14F-4D97-AF65-F5344CB8AC3E}">
        <p14:creationId xmlns:p14="http://schemas.microsoft.com/office/powerpoint/2010/main" val="196055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dirty="0" smtClean="0">
                <a:latin typeface="Arial" panose="020B0604020202020204" pitchFamily="34" charset="0"/>
              </a:rPr>
              <a:t>Here I will introduce 2 key protocols of the stack that are less known. </a:t>
            </a:r>
          </a:p>
          <a:p>
            <a:pPr eaLnBrk="1" hangingPunct="1"/>
            <a:endParaRPr lang="en-US" altLang="zh-CN" sz="1000" dirty="0" smtClean="0">
              <a:latin typeface="Arial" panose="020B0604020202020204" pitchFamily="34" charset="0"/>
            </a:endParaRPr>
          </a:p>
          <a:p>
            <a:pPr eaLnBrk="1" hangingPunct="1"/>
            <a:r>
              <a:rPr lang="en-US" altLang="zh-CN" sz="1000" dirty="0" smtClean="0">
                <a:latin typeface="Arial" panose="020B0604020202020204" pitchFamily="34" charset="0"/>
              </a:rPr>
              <a:t>First the ARP, meaning Address Resolution Protocol.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when encapsulating the IP datagram in an Ethernet frame, you need to know the MAC address of your destination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 </a:t>
            </a:r>
            <a:r>
              <a:rPr lang="en-US" altLang="zh-CN" sz="1000" dirty="0" smtClean="0">
                <a:latin typeface="Arial" panose="020B0604020202020204" pitchFamily="34" charset="0"/>
              </a:rPr>
              <a:t>. To learn the MAC address, the stack will use the ARP protocol. Here you can see </a:t>
            </a:r>
            <a:r>
              <a:rPr lang="en-US" altLang="zh-CN" sz="1000" i="1" dirty="0" smtClean="0">
                <a:latin typeface="Arial" panose="020B0604020202020204" pitchFamily="34" charset="0"/>
              </a:rPr>
              <a:t>“Who knows 127.127.127.127’s MAC address?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This protocol relies on Ethernet and is broadcasted on the network (FF.FF.FF.FF.FF.FF)</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The next less known protocol is ICMP, Internet Control Message Protocol,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 the ping function is using this protocol. It allows one device to send messages on the network, messages can be queries or error messages. For the Ping function, the ICMP Echo Request is used, this request is answered by a Echo Reply if the target device is reachable.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ICMP is at the Internet layer and relies on the IP protocol</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 analogy ---</a:t>
            </a: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This protocol is like the traffic lights of internet.</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endParaRPr lang="en-US" altLang="zh-CN" sz="1000" dirty="0" smtClean="0">
              <a:latin typeface="Arial" panose="020B0604020202020204" pitchFamily="34" charset="0"/>
            </a:endParaRPr>
          </a:p>
          <a:p>
            <a:pPr eaLnBrk="1" hangingPunct="1"/>
            <a:endParaRPr lang="en-US" altLang="zh-CN" sz="1000" dirty="0" smtClean="0">
              <a:latin typeface="Arial" panose="020B0604020202020204" pitchFamily="34" charset="0"/>
            </a:endParaRPr>
          </a:p>
          <a:p>
            <a:pPr eaLnBrk="1" hangingPunct="1"/>
            <a:r>
              <a:rPr lang="en-US" altLang="zh-CN" sz="1000" dirty="0" smtClean="0">
                <a:latin typeface="Arial" panose="020B0604020202020204" pitchFamily="34" charset="0"/>
              </a:rPr>
              <a:t>  </a:t>
            </a:r>
          </a:p>
        </p:txBody>
      </p:sp>
    </p:spTree>
    <p:extLst>
      <p:ext uri="{BB962C8B-B14F-4D97-AF65-F5344CB8AC3E}">
        <p14:creationId xmlns:p14="http://schemas.microsoft.com/office/powerpoint/2010/main" val="290039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dirty="0" smtClean="0">
                <a:latin typeface="Arial" panose="020B0604020202020204" pitchFamily="34" charset="0"/>
              </a:rPr>
              <a:t>I will introduce some Key layer application protocols</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The first one is well known, it is DHCP Dynamic Host Configuration Protocol,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this protocol relying on UDP allows a device with a DHCP client to retrieve an IP address from a configuration server. The BOOTP (bootstrap protocol) be offers the same services but is an older protocol mainly replaced by DHCP.</a:t>
            </a: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p>
          <a:p>
            <a:pPr eaLnBrk="1" hangingPunct="1"/>
            <a:endParaRPr lang="en-US" altLang="zh-CN" sz="1000" dirty="0" smtClean="0">
              <a:latin typeface="Arial" panose="020B0604020202020204" pitchFamily="34" charset="0"/>
            </a:endParaRPr>
          </a:p>
          <a:p>
            <a:pPr eaLnBrk="1" hangingPunct="1"/>
            <a:r>
              <a:rPr lang="en-US" altLang="zh-CN" sz="1000" dirty="0" smtClean="0">
                <a:latin typeface="Arial" panose="020B0604020202020204" pitchFamily="34" charset="0"/>
              </a:rPr>
              <a:t>The second protocol is the DNS,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 DNS means Domain Name Service. It is the Phone Book of internet that allows to retrieve the IP address of a device knowing its registered name.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 For example you know www.st.com, a request to the DNS server will reply you the IP address of ST portal.</a:t>
            </a: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p>
        </p:txBody>
      </p:sp>
    </p:spTree>
    <p:extLst>
      <p:ext uri="{BB962C8B-B14F-4D97-AF65-F5344CB8AC3E}">
        <p14:creationId xmlns:p14="http://schemas.microsoft.com/office/powerpoint/2010/main" val="3848712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dirty="0" smtClean="0">
                <a:latin typeface="Arial" panose="020B0604020202020204" pitchFamily="34" charset="0"/>
              </a:rPr>
              <a:t>This slide summarize the main application protocols and their function :</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World Wide Web </a:t>
            </a:r>
          </a:p>
          <a:p>
            <a:pPr eaLnBrk="1" hangingPunct="1">
              <a:buFontTx/>
              <a:buChar char="-"/>
            </a:pP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HTTP (</a:t>
            </a:r>
            <a:r>
              <a:rPr lang="en-US" altLang="zh-CN" sz="1000" dirty="0" err="1" smtClean="0">
                <a:latin typeface="Arial" panose="020B0604020202020204" pitchFamily="34" charset="0"/>
              </a:rPr>
              <a:t>HyperText</a:t>
            </a:r>
            <a:r>
              <a:rPr lang="en-US" altLang="zh-CN" sz="1000" dirty="0" smtClean="0">
                <a:latin typeface="Arial" panose="020B0604020202020204" pitchFamily="34" charset="0"/>
              </a:rPr>
              <a:t> Transfer Protocol) use to get resources on the web, usually html pages</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Terminal connection :</a:t>
            </a:r>
          </a:p>
          <a:p>
            <a:pPr eaLnBrk="1" hangingPunct="1">
              <a:buFontTx/>
              <a:buChar char="-"/>
            </a:pP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Telnet is use to emulate a terminal connection on internet </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Network Management</a:t>
            </a:r>
          </a:p>
          <a:p>
            <a:pPr eaLnBrk="1" hangingPunct="1">
              <a:buFontTx/>
              <a:buChar char="-"/>
            </a:pP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SNMP (Simple Network Management Protocol) is a framework to help manage our growing networks </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Email </a:t>
            </a:r>
          </a:p>
          <a:p>
            <a:pPr eaLnBrk="1" hangingPunct="1">
              <a:buFontTx/>
              <a:buChar char="-"/>
            </a:pP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SMTP (Simple Mail Transfer Protocol) is used to send emails</a:t>
            </a:r>
          </a:p>
          <a:p>
            <a:pPr eaLnBrk="1" hangingPunct="1">
              <a:buFontTx/>
              <a:buChar char="-"/>
            </a:pP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POP3 (Post Office Protocol version 3) is used to retrieve emails from a server it as no sending feature.</a:t>
            </a:r>
          </a:p>
          <a:p>
            <a:pPr eaLnBrk="1" hangingPunct="1">
              <a:buFontTx/>
              <a:buChar char="-"/>
            </a:pPr>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File transfer</a:t>
            </a:r>
          </a:p>
          <a:p>
            <a:pPr eaLnBrk="1" hangingPunct="1">
              <a:buFontTx/>
              <a:buChar char="-"/>
            </a:pP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TFTP (Trivial File Transfer Protocol)</a:t>
            </a:r>
          </a:p>
          <a:p>
            <a:pPr eaLnBrk="1" hangingPunct="1">
              <a:buFontTx/>
              <a:buChar char="-"/>
            </a:pP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FTP (File Transfer Protocol)</a:t>
            </a:r>
          </a:p>
          <a:p>
            <a:pPr eaLnBrk="1" hangingPunct="1"/>
            <a:r>
              <a:rPr lang="en-US" altLang="zh-CN" sz="1000" dirty="0" smtClean="0">
                <a:latin typeface="Arial" panose="020B0604020202020204" pitchFamily="34" charset="0"/>
              </a:rPr>
              <a:t>these are 2 protocols user for file transfer, TFTP uses UDP and has its own mechanism to ensure the reliability of the connection, FTP is build on top TCP and uses the TCP reliability.</a:t>
            </a:r>
          </a:p>
        </p:txBody>
      </p:sp>
    </p:spTree>
    <p:extLst>
      <p:ext uri="{BB962C8B-B14F-4D97-AF65-F5344CB8AC3E}">
        <p14:creationId xmlns:p14="http://schemas.microsoft.com/office/powerpoint/2010/main" val="1364196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latin typeface="Arial" panose="020B0604020202020204" pitchFamily="34" charset="0"/>
              </a:rPr>
              <a:t>Here are all these protocols shown in their relative layers.</a:t>
            </a:r>
          </a:p>
          <a:p>
            <a:pPr eaLnBrk="1" hangingPunct="1"/>
            <a:endParaRPr lang="en-US" altLang="zh-CN"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 </a:t>
            </a:r>
            <a:r>
              <a:rPr lang="en-US" altLang="zh-CN" b="1" dirty="0" smtClean="0">
                <a:latin typeface="Arial" panose="020B0604020202020204" pitchFamily="34" charset="0"/>
              </a:rPr>
              <a:t>---</a:t>
            </a:r>
            <a:r>
              <a:rPr lang="en-US" altLang="pt-BR" b="1" dirty="0" smtClean="0">
                <a:latin typeface="Arial" panose="020B0604020202020204" pitchFamily="34" charset="0"/>
              </a:rPr>
              <a:t>ANIMATION---</a:t>
            </a:r>
            <a:endParaRPr lang="en-US" altLang="zh-CN" b="1" dirty="0" smtClean="0">
              <a:latin typeface="Arial" panose="020B0604020202020204" pitchFamily="34" charset="0"/>
            </a:endParaRPr>
          </a:p>
        </p:txBody>
      </p:sp>
    </p:spTree>
    <p:extLst>
      <p:ext uri="{BB962C8B-B14F-4D97-AF65-F5344CB8AC3E}">
        <p14:creationId xmlns:p14="http://schemas.microsoft.com/office/powerpoint/2010/main" val="977281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I will now present one of the TCP-IP solution available on the STM32 : </a:t>
            </a:r>
            <a:r>
              <a:rPr lang="en-US" altLang="pt-BR" dirty="0" err="1" smtClean="0">
                <a:latin typeface="Arial" panose="020B0604020202020204" pitchFamily="34" charset="0"/>
              </a:rPr>
              <a:t>Nichelite</a:t>
            </a:r>
            <a:r>
              <a:rPr lang="en-US" altLang="pt-BR" dirty="0" smtClean="0">
                <a:latin typeface="Arial" panose="020B0604020202020204" pitchFamily="34" charset="0"/>
              </a:rPr>
              <a:t> TCP-IP</a:t>
            </a:r>
          </a:p>
        </p:txBody>
      </p:sp>
    </p:spTree>
    <p:extLst>
      <p:ext uri="{BB962C8B-B14F-4D97-AF65-F5344CB8AC3E}">
        <p14:creationId xmlns:p14="http://schemas.microsoft.com/office/powerpoint/2010/main" val="406213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err="1" smtClean="0">
                <a:latin typeface="Arial" panose="020B0604020202020204" pitchFamily="34" charset="0"/>
              </a:rPr>
              <a:t>Nichelite</a:t>
            </a:r>
            <a:r>
              <a:rPr lang="en-US" altLang="zh-CN" dirty="0" smtClean="0">
                <a:latin typeface="Arial" panose="020B0604020202020204" pitchFamily="34" charset="0"/>
              </a:rPr>
              <a:t> is a TCP IP stack from a US company called </a:t>
            </a:r>
            <a:r>
              <a:rPr lang="en-US" altLang="zh-CN" dirty="0" err="1" smtClean="0">
                <a:latin typeface="Arial" panose="020B0604020202020204" pitchFamily="34" charset="0"/>
              </a:rPr>
              <a:t>interniche</a:t>
            </a:r>
            <a:r>
              <a:rPr lang="en-US" altLang="zh-CN" dirty="0" smtClean="0">
                <a:latin typeface="Arial" panose="020B0604020202020204" pitchFamily="34" charset="0"/>
              </a:rPr>
              <a:t>. </a:t>
            </a:r>
          </a:p>
          <a:p>
            <a:pPr eaLnBrk="1" hangingPunct="1"/>
            <a:endParaRPr lang="en-US" altLang="zh-CN"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a:t>
            </a:r>
            <a:r>
              <a:rPr lang="en-US" altLang="pt-BR" dirty="0" smtClean="0">
                <a:latin typeface="Arial" panose="020B0604020202020204" pitchFamily="34" charset="0"/>
              </a:rPr>
              <a:t> in the block diagram below you see that the implementation from </a:t>
            </a:r>
            <a:r>
              <a:rPr lang="en-US" altLang="pt-BR" dirty="0" err="1" smtClean="0">
                <a:latin typeface="Arial" panose="020B0604020202020204" pitchFamily="34" charset="0"/>
              </a:rPr>
              <a:t>Interniche</a:t>
            </a:r>
            <a:r>
              <a:rPr lang="en-US" altLang="pt-BR" dirty="0" smtClean="0">
                <a:latin typeface="Arial" panose="020B0604020202020204" pitchFamily="34" charset="0"/>
              </a:rPr>
              <a:t> is flexible and have many modules.</a:t>
            </a: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pt-BR" dirty="0" smtClean="0">
                <a:latin typeface="Arial" panose="020B0604020202020204" pitchFamily="34" charset="0"/>
              </a:rPr>
              <a:t> The yellow boxes are the modules included in the free package from ST. you will find here all the Key protocols of the stack. </a:t>
            </a:r>
          </a:p>
          <a:p>
            <a:pPr eaLnBrk="1" hangingPunct="1"/>
            <a:endParaRPr lang="en-US" altLang="zh-CN" dirty="0" smtClean="0">
              <a:latin typeface="Arial" panose="020B0604020202020204" pitchFamily="34" charset="0"/>
            </a:endParaRPr>
          </a:p>
          <a:p>
            <a:pPr eaLnBrk="1" hangingPunct="1"/>
            <a:r>
              <a:rPr lang="en-US" altLang="pt-BR" dirty="0" smtClean="0">
                <a:latin typeface="Arial" panose="020B0604020202020204" pitchFamily="34" charset="0"/>
              </a:rPr>
              <a:t>In addition to theses free modules there are some demos included :</a:t>
            </a: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a:t>
            </a:r>
            <a:r>
              <a:rPr lang="en-US" altLang="pt-BR" dirty="0" smtClean="0">
                <a:latin typeface="Arial" panose="020B0604020202020204" pitchFamily="34" charset="0"/>
              </a:rPr>
              <a:t>an HTTP simple application ( without CGI)</a:t>
            </a: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b="1" dirty="0" smtClean="0">
                <a:latin typeface="Arial" panose="020B0604020202020204" pitchFamily="34" charset="0"/>
              </a:rPr>
              <a:t> </a:t>
            </a: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a:t>
            </a:r>
            <a:r>
              <a:rPr lang="en-US" altLang="pt-BR" dirty="0" smtClean="0">
                <a:latin typeface="Arial" panose="020B0604020202020204" pitchFamily="34" charset="0"/>
              </a:rPr>
              <a:t>a UDP client server demo</a:t>
            </a: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a:t>
            </a:r>
            <a:r>
              <a:rPr lang="en-US" altLang="pt-BR" dirty="0" smtClean="0">
                <a:latin typeface="Arial" panose="020B0604020202020204" pitchFamily="34" charset="0"/>
              </a:rPr>
              <a:t>a TCP client server demo</a:t>
            </a:r>
          </a:p>
          <a:p>
            <a:pPr eaLnBrk="1" hangingPunct="1"/>
            <a:endParaRPr lang="en-US" altLang="pt-BR"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a:t>
            </a:r>
            <a:endParaRPr lang="en-US" altLang="pt-BR" dirty="0" smtClean="0">
              <a:latin typeface="Arial" panose="020B0604020202020204" pitchFamily="34" charset="0"/>
            </a:endParaRPr>
          </a:p>
          <a:p>
            <a:pPr eaLnBrk="1" hangingPunct="1"/>
            <a:endParaRPr lang="en-US" altLang="zh-CN" b="1" dirty="0" smtClean="0">
              <a:latin typeface="Arial" panose="020B0604020202020204" pitchFamily="34" charset="0"/>
            </a:endParaRPr>
          </a:p>
        </p:txBody>
      </p:sp>
    </p:spTree>
    <p:extLst>
      <p:ext uri="{BB962C8B-B14F-4D97-AF65-F5344CB8AC3E}">
        <p14:creationId xmlns:p14="http://schemas.microsoft.com/office/powerpoint/2010/main" val="2863578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You will find the link to download the package on our ST website : www.st.com/stm32</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You will find as well an application note : AN3000 that contains :</a:t>
            </a:r>
          </a:p>
          <a:p>
            <a:pPr eaLnBrk="1" hangingPunct="1">
              <a:buFontTx/>
              <a:buChar char="-"/>
            </a:pPr>
            <a:r>
              <a:rPr lang="en-US" altLang="zh-CN" smtClean="0">
                <a:latin typeface="Arial" panose="020B0604020202020204" pitchFamily="34" charset="0"/>
              </a:rPr>
              <a:t>An introduction to TCP-IP</a:t>
            </a:r>
          </a:p>
          <a:p>
            <a:pPr eaLnBrk="1" hangingPunct="1">
              <a:buFontTx/>
              <a:buChar char="-"/>
            </a:pPr>
            <a:r>
              <a:rPr lang="en-US" altLang="zh-CN" smtClean="0">
                <a:latin typeface="Arial" panose="020B0604020202020204" pitchFamily="34" charset="0"/>
              </a:rPr>
              <a:t>A presentation of the Nichelite </a:t>
            </a:r>
          </a:p>
          <a:p>
            <a:pPr eaLnBrk="1" hangingPunct="1">
              <a:buFontTx/>
              <a:buChar char="-"/>
            </a:pPr>
            <a:r>
              <a:rPr lang="en-US" altLang="zh-CN" smtClean="0">
                <a:latin typeface="Arial" panose="020B0604020202020204" pitchFamily="34" charset="0"/>
              </a:rPr>
              <a:t>Some debugging tips</a:t>
            </a:r>
          </a:p>
          <a:p>
            <a:pPr eaLnBrk="1" hangingPunct="1">
              <a:buFontTx/>
              <a:buChar char="-"/>
            </a:pPr>
            <a:r>
              <a:rPr lang="en-US" altLang="zh-CN" smtClean="0">
                <a:latin typeface="Arial" panose="020B0604020202020204" pitchFamily="34" charset="0"/>
              </a:rPr>
              <a:t>A detailed description of the demos provided in the package</a:t>
            </a:r>
          </a:p>
        </p:txBody>
      </p:sp>
    </p:spTree>
    <p:extLst>
      <p:ext uri="{BB962C8B-B14F-4D97-AF65-F5344CB8AC3E}">
        <p14:creationId xmlns:p14="http://schemas.microsoft.com/office/powerpoint/2010/main" val="1019555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In the coming part I will present 2 examples each time I will give some inputs on the Hardware and Software parts.</a:t>
            </a:r>
          </a:p>
        </p:txBody>
      </p:sp>
    </p:spTree>
    <p:extLst>
      <p:ext uri="{BB962C8B-B14F-4D97-AF65-F5344CB8AC3E}">
        <p14:creationId xmlns:p14="http://schemas.microsoft.com/office/powerpoint/2010/main" val="114848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latin typeface="Arial" panose="020B0604020202020204" pitchFamily="34" charset="0"/>
              </a:rPr>
              <a:t>Here is an example how to implement a user define protocol on top of TCP-IP</a:t>
            </a:r>
          </a:p>
          <a:p>
            <a:pPr eaLnBrk="1" hangingPunct="1"/>
            <a:endParaRPr lang="en-US" altLang="zh-CN"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Here are the Hardware Requirement :</a:t>
            </a:r>
          </a:p>
          <a:p>
            <a:pPr eaLnBrk="1" hangingPunct="1">
              <a:buFontTx/>
              <a:buChar char="-"/>
            </a:pPr>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For this application the customer already has a qualified MII PHY and wants to use it for this application</a:t>
            </a:r>
          </a:p>
          <a:p>
            <a:pPr eaLnBrk="1" hangingPunct="1">
              <a:buFontTx/>
              <a:buChar char="-"/>
            </a:pPr>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The customer want to minimize the BOM cost</a:t>
            </a:r>
          </a:p>
          <a:p>
            <a:pPr eaLnBrk="1" hangingPunct="1">
              <a:buFontTx/>
              <a:buChar char="-"/>
            </a:pPr>
            <a:endParaRPr lang="en-US" altLang="zh-CN"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The Software requirements :</a:t>
            </a:r>
          </a:p>
          <a:p>
            <a:pPr eaLnBrk="1" hangingPunct="1">
              <a:buFontTx/>
              <a:buChar char="-"/>
            </a:pPr>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As mentioned in the title, the customer has its own protocol and want to implement it on top of TCP-IP</a:t>
            </a:r>
          </a:p>
          <a:p>
            <a:pPr eaLnBrk="1" hangingPunct="1">
              <a:buFontTx/>
              <a:buChar char="-"/>
            </a:pPr>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This protocol need to send data in a “stream like” way </a:t>
            </a:r>
          </a:p>
          <a:p>
            <a:pPr lvl="1" eaLnBrk="1" hangingPunct="1">
              <a:buFontTx/>
              <a:buChar char="-"/>
            </a:pPr>
            <a:r>
              <a:rPr lang="en-US" altLang="zh-CN" dirty="0" smtClean="0">
                <a:latin typeface="Arial" panose="020B0604020202020204" pitchFamily="34" charset="0"/>
              </a:rPr>
              <a:t>This means that all the data need to arrive at the destination is the same order and data cannot be lost</a:t>
            </a:r>
          </a:p>
          <a:p>
            <a:pPr eaLnBrk="1" hangingPunct="1">
              <a:buFontTx/>
              <a:buChar char="-"/>
            </a:pPr>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The user protocol is currently not handling the loss of data or reordering of the data. This means that the reliability has to be ensure by the lower protocols, </a:t>
            </a:r>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in other words the TCP protocol is the most suitable transport layer protocol to use here. </a:t>
            </a:r>
          </a:p>
          <a:p>
            <a:pPr eaLnBrk="1" hangingPunct="1"/>
            <a:r>
              <a:rPr lang="en-US" altLang="zh-CN" dirty="0" smtClean="0">
                <a:latin typeface="Arial" panose="020B0604020202020204" pitchFamily="34" charset="0"/>
              </a:rPr>
              <a:t> </a:t>
            </a:r>
          </a:p>
        </p:txBody>
      </p:sp>
    </p:spTree>
    <p:extLst>
      <p:ext uri="{BB962C8B-B14F-4D97-AF65-F5344CB8AC3E}">
        <p14:creationId xmlns:p14="http://schemas.microsoft.com/office/powerpoint/2010/main" val="1505616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Here is a example of block diagram that can be used for this application</a:t>
            </a:r>
          </a:p>
          <a:p>
            <a:pPr eaLnBrk="1" hangingPunct="1"/>
            <a:endParaRPr lang="en-US" altLang="zh-CN"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Only one 25Mhz crystal is required here, reducing the BOM cost, the 25Mhz generated by the internal oscillator is output on the MCO GPIO and provided to the PHY</a:t>
            </a:r>
          </a:p>
          <a:p>
            <a:pPr eaLnBrk="1" hangingPunct="1"/>
            <a:endParaRPr lang="en-US" altLang="zh-CN"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Here the MII interface requires 17pins :</a:t>
            </a:r>
          </a:p>
          <a:p>
            <a:pPr eaLnBrk="1" hangingPunct="1">
              <a:buFontTx/>
              <a:buChar char="-"/>
            </a:pPr>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15 pins for the data transmission between the MAC &amp; PHY</a:t>
            </a:r>
          </a:p>
          <a:p>
            <a:pPr eaLnBrk="1" hangingPunct="1">
              <a:buFontTx/>
              <a:buChar char="-"/>
            </a:pPr>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2 pins for the PHY configuration</a:t>
            </a:r>
          </a:p>
          <a:p>
            <a:pPr eaLnBrk="1" hangingPunct="1">
              <a:buFontTx/>
              <a:buChar char="-"/>
            </a:pPr>
            <a:endParaRPr lang="en-US" altLang="zh-CN"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a:t>
            </a:r>
            <a:r>
              <a:rPr lang="en-US" altLang="pt-BR" dirty="0" smtClean="0">
                <a:latin typeface="Arial" panose="020B0604020202020204" pitchFamily="34" charset="0"/>
              </a:rPr>
              <a:t> This is an example, other configuration can be used as well. </a:t>
            </a:r>
            <a:endParaRPr lang="en-US" altLang="zh-CN" b="1" dirty="0" smtClean="0">
              <a:latin typeface="Arial" panose="020B0604020202020204" pitchFamily="34" charset="0"/>
            </a:endParaRPr>
          </a:p>
        </p:txBody>
      </p:sp>
    </p:spTree>
    <p:extLst>
      <p:ext uri="{BB962C8B-B14F-4D97-AF65-F5344CB8AC3E}">
        <p14:creationId xmlns:p14="http://schemas.microsoft.com/office/powerpoint/2010/main" val="3260452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We will start with the description of the Ethernet IP of the STM32F207, and present the Precision Time Protocol also called IEEE 1588.</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introduce the NicheLite TCP-IP stack from interniche. This is one software solution packaged by STMicroelectronics.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smtClean="0">
              <a:latin typeface="Arial" panose="020B0604020202020204" pitchFamily="34" charset="0"/>
            </a:endParaRPr>
          </a:p>
          <a:p>
            <a:pPr eaLnBrk="1" hangingPunct="1"/>
            <a:r>
              <a:rPr lang="en-US" altLang="pt-BR" b="1" smtClean="0">
                <a:latin typeface="Arial" panose="020B0604020202020204" pitchFamily="34" charset="0"/>
              </a:rPr>
              <a:t>ANIMATION</a:t>
            </a:r>
          </a:p>
          <a:p>
            <a:pPr eaLnBrk="1" hangingPunct="1"/>
            <a:r>
              <a:rPr lang="en-US" altLang="pt-BR" smtClean="0">
                <a:latin typeface="Arial" panose="020B0604020202020204" pitchFamily="34" charset="0"/>
              </a:rPr>
              <a:t>Let’s start with the hardware part with STM32F207 Ethernet.</a:t>
            </a:r>
          </a:p>
        </p:txBody>
      </p:sp>
    </p:spTree>
    <p:extLst>
      <p:ext uri="{BB962C8B-B14F-4D97-AF65-F5344CB8AC3E}">
        <p14:creationId xmlns:p14="http://schemas.microsoft.com/office/powerpoint/2010/main" val="101774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latin typeface="Arial" panose="020B0604020202020204" pitchFamily="34" charset="0"/>
              </a:rPr>
              <a:t>A few words on the software part :</a:t>
            </a:r>
          </a:p>
          <a:p>
            <a:pPr eaLnBrk="1" hangingPunct="1"/>
            <a:endParaRPr lang="en-US" altLang="zh-CN"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a:t>
            </a:r>
            <a:r>
              <a:rPr lang="en-US" altLang="zh-CN" dirty="0" smtClean="0">
                <a:latin typeface="Arial" panose="020B0604020202020204" pitchFamily="34" charset="0"/>
              </a:rPr>
              <a:t> The customer is starting from the </a:t>
            </a:r>
            <a:r>
              <a:rPr lang="en-US" altLang="zh-CN" dirty="0" err="1" smtClean="0">
                <a:latin typeface="Arial" panose="020B0604020202020204" pitchFamily="34" charset="0"/>
              </a:rPr>
              <a:t>Nichelite</a:t>
            </a:r>
            <a:r>
              <a:rPr lang="en-US" altLang="zh-CN" dirty="0" smtClean="0">
                <a:latin typeface="Arial" panose="020B0604020202020204" pitchFamily="34" charset="0"/>
              </a:rPr>
              <a:t> package for STM32 downloaded from our website :</a:t>
            </a:r>
          </a:p>
          <a:p>
            <a:pPr eaLnBrk="1" hangingPunct="1"/>
            <a:endParaRPr lang="en-US" altLang="zh-CN"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a:t>
            </a:r>
            <a:r>
              <a:rPr lang="en-US" altLang="pt-BR" dirty="0" smtClean="0">
                <a:latin typeface="Arial" panose="020B0604020202020204" pitchFamily="34" charset="0"/>
              </a:rPr>
              <a:t>using the TCP-Client server demo to build his application </a:t>
            </a: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a:t>
            </a:r>
            <a:r>
              <a:rPr lang="en-US" altLang="pt-BR" dirty="0" smtClean="0">
                <a:latin typeface="Arial" panose="020B0604020202020204" pitchFamily="34" charset="0"/>
              </a:rPr>
              <a:t>then you see that all the protocol requires are already in the package : TCP</a:t>
            </a: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a:t>
            </a:r>
            <a:r>
              <a:rPr lang="en-US" altLang="pt-BR" dirty="0" smtClean="0">
                <a:latin typeface="Arial" panose="020B0604020202020204" pitchFamily="34" charset="0"/>
              </a:rPr>
              <a:t>IP</a:t>
            </a:r>
            <a:endParaRPr lang="en-US" altLang="zh-CN"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a:t>
            </a:r>
            <a:r>
              <a:rPr lang="en-US" altLang="pt-BR" dirty="0" smtClean="0">
                <a:latin typeface="Arial" panose="020B0604020202020204" pitchFamily="34" charset="0"/>
              </a:rPr>
              <a:t>ARP </a:t>
            </a: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a:t>
            </a:r>
            <a:r>
              <a:rPr lang="en-US" altLang="pt-BR" dirty="0" smtClean="0">
                <a:latin typeface="Arial" panose="020B0604020202020204" pitchFamily="34" charset="0"/>
              </a:rPr>
              <a:t>an the STM32</a:t>
            </a:r>
          </a:p>
          <a:p>
            <a:pPr eaLnBrk="1" hangingPunct="1"/>
            <a:endParaRPr lang="en-US" altLang="zh-CN" dirty="0" smtClean="0">
              <a:latin typeface="Arial" panose="020B0604020202020204" pitchFamily="34" charset="0"/>
            </a:endParaRPr>
          </a:p>
          <a:p>
            <a:pPr eaLnBrk="1" hangingPunct="1"/>
            <a:r>
              <a:rPr lang="en-US" altLang="zh-CN" b="1" dirty="0" smtClean="0">
                <a:latin typeface="Arial" panose="020B0604020202020204" pitchFamily="34" charset="0"/>
              </a:rPr>
              <a:t>---</a:t>
            </a:r>
            <a:r>
              <a:rPr lang="en-US" altLang="pt-BR" b="1" dirty="0" smtClean="0">
                <a:latin typeface="Arial" panose="020B0604020202020204" pitchFamily="34" charset="0"/>
              </a:rPr>
              <a:t>ANIMATION--- </a:t>
            </a:r>
            <a:r>
              <a:rPr lang="en-US" altLang="pt-BR" dirty="0" smtClean="0">
                <a:latin typeface="Arial" panose="020B0604020202020204" pitchFamily="34" charset="0"/>
              </a:rPr>
              <a:t>for both sending and receiving frames.</a:t>
            </a: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223332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smtClean="0">
                <a:latin typeface="Arial" panose="020B0604020202020204" pitchFamily="34" charset="0"/>
              </a:rPr>
              <a:t>Here is an example how to add a device firmware upgrade to your ethernet enabled application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Here are the Hardware Requirement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For this application the customer wants to use an RMII PHY to reduce the GPIO count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want to minimize the BOM cost</a:t>
            </a:r>
          </a:p>
          <a:p>
            <a:pPr eaLnBrk="1" hangingPunct="1">
              <a:buFontTx/>
              <a:buChar char="-"/>
            </a:pPr>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Software requirements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wants a commercial solution (no open source)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he needs a cost effective solution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engineers require the source code of the stack</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Nichelite Package is a good match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A few words about the protocol,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the engineers want a simple protocol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and for sure it as to be reliable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The TFTP protocol already included in the package is a good match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while relying on UDP this protocol implement a simple AND RELIABLE way to transfer files. </a:t>
            </a:r>
          </a:p>
          <a:p>
            <a:pPr eaLnBrk="1" hangingPunct="1">
              <a:buFontTx/>
              <a:buChar char="-"/>
            </a:pPr>
            <a:endParaRPr lang="en-US" altLang="pt-BR" sz="1000" smtClean="0">
              <a:latin typeface="Arial" panose="020B0604020202020204" pitchFamily="34" charset="0"/>
            </a:endParaRPr>
          </a:p>
          <a:p>
            <a:pPr eaLnBrk="1" hangingPunct="1">
              <a:buFontTx/>
              <a:buChar char="-"/>
            </a:pPr>
            <a:endParaRPr lang="en-US" altLang="pt-BR" sz="1000" smtClean="0">
              <a:latin typeface="Arial" panose="020B0604020202020204" pitchFamily="34" charset="0"/>
            </a:endParaRPr>
          </a:p>
          <a:p>
            <a:pPr eaLnBrk="1" hangingPunct="1">
              <a:buFontTx/>
              <a:buChar char="-"/>
            </a:pPr>
            <a:endParaRPr lang="zh-CN" altLang="en-US" sz="1000" smtClean="0">
              <a:latin typeface="Arial" panose="020B0604020202020204" pitchFamily="34" charset="0"/>
            </a:endParaRPr>
          </a:p>
        </p:txBody>
      </p:sp>
    </p:spTree>
    <p:extLst>
      <p:ext uri="{BB962C8B-B14F-4D97-AF65-F5344CB8AC3E}">
        <p14:creationId xmlns:p14="http://schemas.microsoft.com/office/powerpoint/2010/main" val="150278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is a example of block diagram that can be used for this application</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the RMII interface requires 9 pins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9 pins for the data transmission between the MAC &amp; PHY</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2 pins for the PHY configuration</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A first option is to use only one 25Mhz </a:t>
            </a:r>
            <a:r>
              <a:rPr lang="en-US" altLang="zh-CN" b="1" smtClean="0">
                <a:latin typeface="Arial" panose="020B0604020202020204" pitchFamily="34" charset="0"/>
              </a:rPr>
              <a:t>crystal</a:t>
            </a:r>
            <a:r>
              <a:rPr lang="en-US" altLang="zh-CN" smtClean="0">
                <a:latin typeface="Arial" panose="020B0604020202020204" pitchFamily="34" charset="0"/>
              </a:rPr>
              <a:t> is required here, reducing the BOM cost, the 25Mhz generated by the internal oscillator goes through a PLL to output the 50Mhz clock required by the MAC and the PHY</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A second option is to use only one 50Mhz </a:t>
            </a:r>
            <a:r>
              <a:rPr lang="en-US" altLang="zh-CN" b="1" smtClean="0">
                <a:latin typeface="Arial" panose="020B0604020202020204" pitchFamily="34" charset="0"/>
              </a:rPr>
              <a:t>oscillator </a:t>
            </a:r>
            <a:r>
              <a:rPr lang="en-US" altLang="zh-CN" smtClean="0">
                <a:latin typeface="Arial" panose="020B0604020202020204" pitchFamily="34" charset="0"/>
              </a:rPr>
              <a:t>used by the MCU, the MAC and the PHY</a:t>
            </a:r>
            <a:endParaRPr lang="en-US" altLang="zh-CN" b="1" smtClean="0">
              <a:latin typeface="Arial" panose="020B0604020202020204" pitchFamily="34" charset="0"/>
            </a:endParaRP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 This is an example, other configuration can be used as well. </a:t>
            </a:r>
            <a:endParaRPr lang="en-US" altLang="zh-CN" b="1" smtClean="0">
              <a:latin typeface="Arial" panose="020B0604020202020204" pitchFamily="34" charset="0"/>
            </a:endParaRPr>
          </a:p>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605881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A few words on the software part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customer is starting from the Nichelite package for STM32 downloaded from our website.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zh-CN" smtClean="0">
                <a:latin typeface="Arial" panose="020B0604020202020204" pitchFamily="34" charset="0"/>
              </a:rPr>
              <a:t>A TFTP demo is under development </a:t>
            </a:r>
            <a:endParaRPr lang="en-US" altLang="pt-BR"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then you see that all the protocol requires are already in the package : TFTP</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UDP</a:t>
            </a: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IP</a:t>
            </a: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ARP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an the STM32</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for both sending and receiving frames.</a:t>
            </a:r>
            <a:endParaRPr lang="en-US" altLang="zh-CN" smtClean="0">
              <a:latin typeface="Arial" panose="020B0604020202020204" pitchFamily="34" charset="0"/>
            </a:endParaRPr>
          </a:p>
          <a:p>
            <a:pPr eaLnBrk="1" hangingPunct="1"/>
            <a:endParaRPr lang="zh-CN" altLang="en-US" smtClean="0">
              <a:latin typeface="Arial" panose="020B0604020202020204" pitchFamily="34" charset="0"/>
            </a:endParaRPr>
          </a:p>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2070506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is a summary of this presentation</a:t>
            </a:r>
          </a:p>
        </p:txBody>
      </p:sp>
    </p:spTree>
    <p:extLst>
      <p:ext uri="{BB962C8B-B14F-4D97-AF65-F5344CB8AC3E}">
        <p14:creationId xmlns:p14="http://schemas.microsoft.com/office/powerpoint/2010/main" val="88641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C00000"/>
                </a:solidFill>
              </a:rPr>
              <a:t>Plan</a:t>
            </a:r>
            <a:r>
              <a:rPr lang="en-US" baseline="0" dirty="0" smtClean="0">
                <a:solidFill>
                  <a:srgbClr val="C00000"/>
                </a:solidFill>
              </a:rPr>
              <a:t> was changed and flash drive will be handed out at the time when the tools installation begins, around slide 45.</a:t>
            </a:r>
            <a:endParaRPr lang="en-US" dirty="0">
              <a:solidFill>
                <a:srgbClr val="C00000"/>
              </a:solidFill>
            </a:endParaRPr>
          </a:p>
        </p:txBody>
      </p:sp>
      <p:sp>
        <p:nvSpPr>
          <p:cNvPr id="4" name="Slide Number Placeholder 3"/>
          <p:cNvSpPr>
            <a:spLocks noGrp="1"/>
          </p:cNvSpPr>
          <p:nvPr>
            <p:ph type="sldNum" sz="quarter" idx="10"/>
          </p:nvPr>
        </p:nvSpPr>
        <p:spPr/>
        <p:txBody>
          <a:bodyPr/>
          <a:lstStyle/>
          <a:p>
            <a:fld id="{DD440946-B3FE-4062-9BAE-4125F5E6CB49}" type="slidenum">
              <a:rPr lang="fr-FR" smtClean="0"/>
              <a:pPr/>
              <a:t>25</a:t>
            </a:fld>
            <a:endParaRPr lang="fr-FR" dirty="0"/>
          </a:p>
        </p:txBody>
      </p:sp>
    </p:spTree>
    <p:extLst>
      <p:ext uri="{BB962C8B-B14F-4D97-AF65-F5344CB8AC3E}">
        <p14:creationId xmlns:p14="http://schemas.microsoft.com/office/powerpoint/2010/main" val="1294554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b="0" i="0" u="none" strike="noStrike" kern="1200" baseline="0" dirty="0" smtClean="0">
              <a:solidFill>
                <a:schemeClr val="tx1"/>
              </a:solidFill>
              <a:latin typeface="Arial" charset="0"/>
              <a:ea typeface="+mn-ea"/>
              <a:cs typeface="+mn-cs"/>
            </a:endParaRPr>
          </a:p>
          <a:p>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can be a single </a:t>
            </a:r>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or a chain of </a:t>
            </a:r>
            <a:r>
              <a:rPr lang="en-US" sz="1200" b="0" i="1" u="none" strike="noStrike" kern="1200" baseline="0" dirty="0" err="1" smtClean="0">
                <a:solidFill>
                  <a:schemeClr val="tx1"/>
                </a:solidFill>
                <a:latin typeface="Arial" charset="0"/>
                <a:ea typeface="+mn-ea"/>
                <a:cs typeface="+mn-cs"/>
              </a:rPr>
              <a:t>pbufs</a:t>
            </a:r>
            <a:r>
              <a:rPr lang="en-US" sz="1200" b="0" i="1" u="none" strike="noStrike" kern="1200" baseline="0" dirty="0" smtClean="0">
                <a:solidFill>
                  <a:schemeClr val="tx1"/>
                </a:solidFill>
                <a:latin typeface="Arial" charset="0"/>
                <a:ea typeface="+mn-ea"/>
                <a:cs typeface="+mn-cs"/>
              </a:rPr>
              <a:t>.</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When working with the </a:t>
            </a:r>
            <a:r>
              <a:rPr lang="en-US" sz="1200" b="0" i="1" u="none" strike="noStrike" kern="1200" baseline="0" dirty="0" err="1" smtClean="0">
                <a:solidFill>
                  <a:schemeClr val="tx1"/>
                </a:solidFill>
                <a:latin typeface="Arial" charset="0"/>
                <a:ea typeface="+mn-ea"/>
                <a:cs typeface="+mn-cs"/>
              </a:rPr>
              <a:t>Netconn</a:t>
            </a:r>
            <a:r>
              <a:rPr lang="en-US" sz="1200" b="0" i="1" u="none" strike="noStrike" kern="1200" baseline="0" dirty="0" smtClean="0">
                <a:solidFill>
                  <a:schemeClr val="tx1"/>
                </a:solidFill>
                <a:latin typeface="Arial" charset="0"/>
                <a:ea typeface="+mn-ea"/>
                <a:cs typeface="+mn-cs"/>
              </a:rPr>
              <a:t> API, </a:t>
            </a:r>
            <a:r>
              <a:rPr lang="en-US" sz="1200" b="0" i="1" u="none" strike="noStrike" kern="1200" baseline="0" dirty="0" err="1" smtClean="0">
                <a:solidFill>
                  <a:schemeClr val="tx1"/>
                </a:solidFill>
                <a:latin typeface="Arial" charset="0"/>
                <a:ea typeface="+mn-ea"/>
                <a:cs typeface="+mn-cs"/>
              </a:rPr>
              <a:t>netbufs</a:t>
            </a:r>
            <a:r>
              <a:rPr lang="en-US" sz="1200" b="0" i="1" u="none" strike="noStrike" kern="1200" baseline="0" dirty="0" smtClean="0">
                <a:solidFill>
                  <a:schemeClr val="tx1"/>
                </a:solidFill>
                <a:latin typeface="Arial" charset="0"/>
                <a:ea typeface="+mn-ea"/>
                <a:cs typeface="+mn-cs"/>
              </a:rPr>
              <a:t> (network buffers) are used for sending/receiving data.</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A </a:t>
            </a:r>
            <a:r>
              <a:rPr lang="en-US" sz="1200" b="0" i="1" u="none" strike="noStrike" kern="1200" baseline="0" dirty="0" err="1" smtClean="0">
                <a:solidFill>
                  <a:schemeClr val="tx1"/>
                </a:solidFill>
                <a:latin typeface="Arial" charset="0"/>
                <a:ea typeface="+mn-ea"/>
                <a:cs typeface="+mn-cs"/>
              </a:rPr>
              <a:t>netbuf</a:t>
            </a:r>
            <a:r>
              <a:rPr lang="en-US" sz="1200" b="0" i="1" u="none" strike="noStrike" kern="1200" baseline="0" dirty="0" smtClean="0">
                <a:solidFill>
                  <a:schemeClr val="tx1"/>
                </a:solidFill>
                <a:latin typeface="Arial" charset="0"/>
                <a:ea typeface="+mn-ea"/>
                <a:cs typeface="+mn-cs"/>
              </a:rPr>
              <a:t> is simply a wrapper for a </a:t>
            </a:r>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structure. It can accommodate both allocated and referenced data.</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A dedicated API (implemented in file </a:t>
            </a:r>
            <a:r>
              <a:rPr lang="en-US" sz="1200" b="0" i="1" u="none" strike="noStrike" kern="1200" baseline="0" dirty="0" err="1" smtClean="0">
                <a:solidFill>
                  <a:schemeClr val="tx1"/>
                </a:solidFill>
                <a:latin typeface="Arial" charset="0"/>
                <a:ea typeface="+mn-ea"/>
                <a:cs typeface="+mn-cs"/>
              </a:rPr>
              <a:t>netbuf.c</a:t>
            </a:r>
            <a:r>
              <a:rPr lang="en-US" sz="1200" b="0" i="1" u="none" strike="noStrike" kern="1200" baseline="0" dirty="0" smtClean="0">
                <a:solidFill>
                  <a:schemeClr val="tx1"/>
                </a:solidFill>
                <a:latin typeface="Arial" charset="0"/>
                <a:ea typeface="+mn-ea"/>
                <a:cs typeface="+mn-cs"/>
              </a:rPr>
              <a:t>) is provided for managing </a:t>
            </a:r>
            <a:r>
              <a:rPr lang="en-US" sz="1200" b="0" i="1" u="none" strike="noStrike" kern="1200" baseline="0" dirty="0" err="1" smtClean="0">
                <a:solidFill>
                  <a:schemeClr val="tx1"/>
                </a:solidFill>
                <a:latin typeface="Arial" charset="0"/>
                <a:ea typeface="+mn-ea"/>
                <a:cs typeface="+mn-cs"/>
              </a:rPr>
              <a:t>netbufs</a:t>
            </a:r>
            <a:r>
              <a:rPr lang="en-US" sz="1200" b="0" i="1" u="none" strike="noStrike" kern="1200" baseline="0" dirty="0" smtClean="0">
                <a:solidFill>
                  <a:schemeClr val="tx1"/>
                </a:solidFill>
                <a:latin typeface="Arial" charset="0"/>
                <a:ea typeface="+mn-ea"/>
                <a:cs typeface="+mn-cs"/>
              </a:rPr>
              <a:t> (allocating, freeing, chaining, extracting data,...). </a:t>
            </a:r>
            <a:endParaRPr lang="pt-BR" dirty="0"/>
          </a:p>
        </p:txBody>
      </p:sp>
      <p:sp>
        <p:nvSpPr>
          <p:cNvPr id="4" name="Slide Number Placeholder 3"/>
          <p:cNvSpPr>
            <a:spLocks noGrp="1"/>
          </p:cNvSpPr>
          <p:nvPr>
            <p:ph type="sldNum" sz="quarter" idx="10"/>
          </p:nvPr>
        </p:nvSpPr>
        <p:spPr/>
        <p:txBody>
          <a:bodyPr/>
          <a:lstStyle/>
          <a:p>
            <a:pPr>
              <a:defRPr/>
            </a:pPr>
            <a:fld id="{E12FF4B8-6BDF-4A6C-BE30-204DB9A67E70}" type="slidenum">
              <a:rPr lang="zh-CN" altLang="fr-FR" smtClean="0"/>
              <a:pPr>
                <a:defRPr/>
              </a:pPr>
              <a:t>46</a:t>
            </a:fld>
            <a:endParaRPr lang="fr-FR" altLang="zh-CN"/>
          </a:p>
        </p:txBody>
      </p:sp>
    </p:spTree>
    <p:extLst>
      <p:ext uri="{BB962C8B-B14F-4D97-AF65-F5344CB8AC3E}">
        <p14:creationId xmlns:p14="http://schemas.microsoft.com/office/powerpoint/2010/main" val="407138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917575" y="746125"/>
            <a:ext cx="4964113" cy="3722688"/>
          </a:xfrm>
          <a:ln/>
        </p:spPr>
      </p:sp>
      <p:sp>
        <p:nvSpPr>
          <p:cNvPr id="63491"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b="1" smtClean="0">
                <a:latin typeface="Arial" panose="020B0604020202020204" pitchFamily="34" charset="0"/>
              </a:rPr>
              <a:t>THANK YOU</a:t>
            </a:r>
          </a:p>
        </p:txBody>
      </p:sp>
    </p:spTree>
    <p:extLst>
      <p:ext uri="{BB962C8B-B14F-4D97-AF65-F5344CB8AC3E}">
        <p14:creationId xmlns:p14="http://schemas.microsoft.com/office/powerpoint/2010/main" val="2334687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917575" y="746125"/>
            <a:ext cx="4964113" cy="3722688"/>
          </a:xfrm>
          <a:ln/>
        </p:spPr>
      </p:sp>
      <p:sp>
        <p:nvSpPr>
          <p:cNvPr id="65539"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We will start with the description of the Ethernet IP of the STM32F107, and present the Precision Time Protocol also called IEEE 1588.</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introduce the NicheLite TCP-IP stack from interniche. This is one software solution packaged by STMicroelectronics.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smtClean="0">
              <a:latin typeface="Arial" panose="020B0604020202020204" pitchFamily="34" charset="0"/>
            </a:endParaRPr>
          </a:p>
          <a:p>
            <a:pPr eaLnBrk="1" hangingPunct="1"/>
            <a:r>
              <a:rPr lang="en-US" altLang="pt-BR" b="1" smtClean="0">
                <a:latin typeface="Arial" panose="020B0604020202020204" pitchFamily="34" charset="0"/>
              </a:rPr>
              <a:t>ANIMATION</a:t>
            </a:r>
          </a:p>
          <a:p>
            <a:pPr eaLnBrk="1" hangingPunct="1"/>
            <a:r>
              <a:rPr lang="en-US" altLang="pt-BR" smtClean="0">
                <a:latin typeface="Arial" panose="020B0604020202020204" pitchFamily="34" charset="0"/>
              </a:rPr>
              <a:t>Let’s start with the hardware part with STM32F107 Ethernet.</a:t>
            </a:r>
          </a:p>
        </p:txBody>
      </p:sp>
    </p:spTree>
    <p:extLst>
      <p:ext uri="{BB962C8B-B14F-4D97-AF65-F5344CB8AC3E}">
        <p14:creationId xmlns:p14="http://schemas.microsoft.com/office/powerpoint/2010/main" val="579616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309703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900" dirty="0" smtClean="0">
                <a:latin typeface="Arial" panose="020B0604020202020204" pitchFamily="34" charset="0"/>
              </a:rPr>
              <a:t>This is a simplified  block diagram of the STM32F107 Ethernet IP, </a:t>
            </a: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r>
              <a:rPr lang="en-US" altLang="zh-CN" sz="900" dirty="0" smtClean="0">
                <a:latin typeface="Arial" panose="020B0604020202020204" pitchFamily="34" charset="0"/>
              </a:rPr>
              <a:t> the core part is the MAC 803.2 part.</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This MAC supports 2 standards to connect the PHY : </a:t>
            </a: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endParaRPr lang="en-US" altLang="zh-CN" sz="900" dirty="0" smtClean="0">
              <a:latin typeface="Arial" panose="020B0604020202020204" pitchFamily="34" charset="0"/>
            </a:endParaRPr>
          </a:p>
          <a:p>
            <a:pPr eaLnBrk="1" hangingPunct="1">
              <a:lnSpc>
                <a:spcPct val="80000"/>
              </a:lnSpc>
              <a:buFontTx/>
              <a:buChar char="-"/>
            </a:pPr>
            <a:r>
              <a:rPr lang="en-US" altLang="zh-CN" sz="900" dirty="0" smtClean="0">
                <a:latin typeface="Arial" panose="020B0604020202020204" pitchFamily="34" charset="0"/>
              </a:rPr>
              <a:t>MII interface (media independent interface)</a:t>
            </a:r>
          </a:p>
          <a:p>
            <a:pPr eaLnBrk="1" hangingPunct="1">
              <a:lnSpc>
                <a:spcPct val="80000"/>
              </a:lnSpc>
              <a:buFontTx/>
              <a:buChar char="-"/>
            </a:pPr>
            <a:r>
              <a:rPr lang="en-US" altLang="zh-CN" sz="900" dirty="0" smtClean="0">
                <a:latin typeface="Arial" panose="020B0604020202020204" pitchFamily="34" charset="0"/>
              </a:rPr>
              <a:t>Or the Reduced Media Independent interface that is using less pins but requires an higher input clock.</a:t>
            </a:r>
          </a:p>
          <a:p>
            <a:pPr eaLnBrk="1" hangingPunct="1">
              <a:lnSpc>
                <a:spcPct val="80000"/>
              </a:lnSpc>
              <a:buFontTx/>
              <a:buChar char="-"/>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On the Block diagram we can see a MDC/MDIO connection between the MAC and the PHY, this allows the MAC to access the register of the PHY and  configure it. It is a 2 signals connection : </a:t>
            </a:r>
          </a:p>
          <a:p>
            <a:pPr eaLnBrk="1" hangingPunct="1">
              <a:lnSpc>
                <a:spcPct val="80000"/>
              </a:lnSpc>
              <a:buFontTx/>
              <a:buChar char="-"/>
            </a:pPr>
            <a:r>
              <a:rPr lang="en-US" altLang="zh-CN" sz="900" dirty="0" smtClean="0">
                <a:latin typeface="Arial" panose="020B0604020202020204" pitchFamily="34" charset="0"/>
              </a:rPr>
              <a:t>The MDC is providing the clock</a:t>
            </a:r>
          </a:p>
          <a:p>
            <a:pPr eaLnBrk="1" hangingPunct="1">
              <a:lnSpc>
                <a:spcPct val="80000"/>
              </a:lnSpc>
              <a:buFontTx/>
              <a:buChar char="-"/>
            </a:pPr>
            <a:r>
              <a:rPr lang="en-US" altLang="zh-CN" sz="900" dirty="0" smtClean="0">
                <a:latin typeface="Arial" panose="020B0604020202020204" pitchFamily="34" charset="0"/>
              </a:rPr>
              <a:t>The MDIO is the data line. </a:t>
            </a:r>
          </a:p>
          <a:p>
            <a:pPr eaLnBrk="1" hangingPunct="1">
              <a:lnSpc>
                <a:spcPct val="80000"/>
              </a:lnSpc>
              <a:buFontTx/>
              <a:buChar char="-"/>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endParaRPr lang="en-US" altLang="zh-CN" sz="900" dirty="0" smtClean="0">
              <a:latin typeface="Arial" panose="020B0604020202020204" pitchFamily="34" charset="0"/>
            </a:endParaRP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MAC also have a integrated DMA controller, this controller is part of the Ethernet peripheral and allows flexible data transfer to/from the memory of the STM32. You see here that the Ethernet peripheral is connected on the high speed AHB bus for increased performances.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STM32 has hardware support for the IEEE1588, also called precision time protocol, I will introduce it in the next slide.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last feature presented on this diagram is the Wake Up event, the Ethernet IP can wake up the core and the other peripheral. upon reception of any Ethernet Frame or upon reception of a specific frame.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There are many other features to improve the performances of the Ethernet that are not described in this simplified diagram, such as advanced CRC features. I invite you to read the reference manual. </a:t>
            </a:r>
          </a:p>
        </p:txBody>
      </p:sp>
    </p:spTree>
    <p:extLst>
      <p:ext uri="{BB962C8B-B14F-4D97-AF65-F5344CB8AC3E}">
        <p14:creationId xmlns:p14="http://schemas.microsoft.com/office/powerpoint/2010/main" val="3800357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b="1" dirty="0" smtClean="0">
                <a:latin typeface="Arial" panose="020B0604020202020204" pitchFamily="34" charset="0"/>
              </a:rPr>
              <a:t>IP : Internet Protocol</a:t>
            </a:r>
          </a:p>
          <a:p>
            <a:pPr eaLnBrk="1" hangingPunct="1"/>
            <a:r>
              <a:rPr lang="en-US" altLang="zh-CN" sz="1000" dirty="0" smtClean="0">
                <a:latin typeface="Arial" panose="020B0604020202020204" pitchFamily="34" charset="0"/>
              </a:rPr>
              <a:t>This protocol is one of the core protocols of the stack, most of the packets (TCP, UDP,ICMP, HTTP...) are transmitted using this protocol. IP provides a service to send data from one network entity to another entity that may be located on a distant network. </a:t>
            </a:r>
          </a:p>
          <a:p>
            <a:pPr eaLnBrk="1" hangingPunct="1"/>
            <a:r>
              <a:rPr lang="en-US" altLang="zh-CN" sz="1000" dirty="0" smtClean="0">
                <a:latin typeface="Arial" panose="020B0604020202020204" pitchFamily="34" charset="0"/>
              </a:rPr>
              <a:t>IP addresses are used to identify the source and destination devices. </a:t>
            </a:r>
          </a:p>
          <a:p>
            <a:pPr eaLnBrk="1" hangingPunct="1"/>
            <a:endParaRPr lang="en-US" altLang="zh-CN" sz="1000" dirty="0" smtClean="0">
              <a:latin typeface="Arial" panose="020B0604020202020204" pitchFamily="34" charset="0"/>
            </a:endParaRPr>
          </a:p>
          <a:p>
            <a:pPr eaLnBrk="1" hangingPunct="1"/>
            <a:r>
              <a:rPr lang="en-US" altLang="zh-CN" sz="1000" dirty="0" smtClean="0">
                <a:latin typeface="Arial" panose="020B0604020202020204" pitchFamily="34" charset="0"/>
              </a:rPr>
              <a:t>While allowing to send data to devices over the networks, the IP protocol does not guaranty the delivery of these data, </a:t>
            </a:r>
            <a:r>
              <a:rPr lang="en-US" altLang="zh-CN" sz="1000" b="1" dirty="0" smtClean="0">
                <a:latin typeface="Arial" panose="020B0604020202020204" pitchFamily="34" charset="0"/>
              </a:rPr>
              <a:t>IP is a connectionless protocol </a:t>
            </a:r>
          </a:p>
          <a:p>
            <a:pPr eaLnBrk="1" hangingPunct="1"/>
            <a:endParaRPr lang="zh-CN" altLang="en-US" sz="1000" b="1" dirty="0" smtClean="0">
              <a:latin typeface="Arial" panose="020B0604020202020204" pitchFamily="34" charset="0"/>
            </a:endParaRPr>
          </a:p>
          <a:p>
            <a:pPr eaLnBrk="1" hangingPunct="1"/>
            <a:r>
              <a:rPr lang="en-US" altLang="zh-CN" sz="1000" dirty="0" smtClean="0">
                <a:latin typeface="Arial" panose="020B0604020202020204" pitchFamily="34" charset="0"/>
              </a:rPr>
              <a:t>As shown above, IP datagrams can be lost, duplicated, or received in any order... It is a "best effort delivery" mechanism, </a:t>
            </a:r>
            <a:r>
              <a:rPr lang="en-US" altLang="zh-CN" sz="1000" b="1" dirty="0" smtClean="0">
                <a:latin typeface="Arial" panose="020B0604020202020204" pitchFamily="34" charset="0"/>
              </a:rPr>
              <a:t>the reliability of the communication (retransmission, reordering of the packets) is not handled at this layer.</a:t>
            </a:r>
          </a:p>
          <a:p>
            <a:pPr eaLnBrk="1" hangingPunct="1"/>
            <a:endParaRPr lang="zh-CN" altLang="en-US" sz="1000" dirty="0" smtClean="0">
              <a:latin typeface="Arial" panose="020B0604020202020204" pitchFamily="34" charset="0"/>
            </a:endParaRPr>
          </a:p>
          <a:p>
            <a:pPr eaLnBrk="1" hangingPunct="1"/>
            <a:r>
              <a:rPr lang="en-US" altLang="zh-CN" sz="1000" dirty="0" smtClean="0">
                <a:latin typeface="Arial" panose="020B0604020202020204" pitchFamily="34" charset="0"/>
              </a:rPr>
              <a:t>The IP protocol can also fragment the data to be sent in different IP datagrams that will be re-assembled on the receiver’s side by the IP protocol. </a:t>
            </a:r>
          </a:p>
          <a:p>
            <a:pPr eaLnBrk="1" hangingPunct="1"/>
            <a:endParaRPr lang="en-US" altLang="zh-CN" sz="1000" dirty="0" smtClean="0">
              <a:latin typeface="Arial" panose="020B0604020202020204" pitchFamily="34" charset="0"/>
            </a:endParaRPr>
          </a:p>
          <a:p>
            <a:pPr eaLnBrk="1" hangingPunct="1"/>
            <a:r>
              <a:rPr lang="en-US" altLang="zh-CN" sz="1000" dirty="0" smtClean="0">
                <a:latin typeface="Arial" panose="020B0604020202020204" pitchFamily="34" charset="0"/>
              </a:rPr>
              <a:t>The Key message here is that the packets can be lost, duplicated, or received in any order. </a:t>
            </a:r>
            <a:r>
              <a:rPr lang="en-US" altLang="zh-CN" sz="1000" b="1" dirty="0" smtClean="0">
                <a:latin typeface="Arial" panose="020B0604020202020204" pitchFamily="34" charset="0"/>
              </a:rPr>
              <a:t>IP is NOT a RELIABLE protocol. </a:t>
            </a:r>
          </a:p>
          <a:p>
            <a:pPr eaLnBrk="1" hangingPunct="1"/>
            <a:endParaRPr lang="en-US" altLang="zh-CN" sz="1000" b="1" dirty="0" smtClean="0">
              <a:latin typeface="Arial" panose="020B0604020202020204" pitchFamily="34" charset="0"/>
            </a:endParaRPr>
          </a:p>
          <a:p>
            <a:pPr eaLnBrk="1" hangingPunct="1"/>
            <a:r>
              <a:rPr lang="en-US" altLang="zh-CN" sz="1000" dirty="0" smtClean="0">
                <a:latin typeface="Arial" panose="020B0604020202020204" pitchFamily="34" charset="0"/>
              </a:rPr>
              <a:t>Just like the post service, most of the time our postcard will arrive to our friends, but sometime it will be lost, some friends may received their postcard before others…. </a:t>
            </a:r>
          </a:p>
        </p:txBody>
      </p:sp>
    </p:spTree>
    <p:extLst>
      <p:ext uri="{BB962C8B-B14F-4D97-AF65-F5344CB8AC3E}">
        <p14:creationId xmlns:p14="http://schemas.microsoft.com/office/powerpoint/2010/main" val="3727066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smtClean="0">
                <a:latin typeface="Arial" panose="020B0604020202020204" pitchFamily="34" charset="0"/>
              </a:rPr>
              <a:t>UDP :  User Datagram Protocol</a:t>
            </a:r>
          </a:p>
          <a:p>
            <a:pPr eaLnBrk="1" hangingPunct="1"/>
            <a:r>
              <a:rPr lang="en-US" altLang="zh-CN" dirty="0" smtClean="0">
                <a:latin typeface="Arial" panose="020B0604020202020204" pitchFamily="34" charset="0"/>
              </a:rPr>
              <a:t>UDP is a simple datagram service allowing to send data over the network, it relies on IP. </a:t>
            </a:r>
          </a:p>
          <a:p>
            <a:pPr eaLnBrk="1" hangingPunct="1"/>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The UDP packet is very simple, it contains an 8bytes header and the data. The header just add a source port and destination port number and the Checksum. </a:t>
            </a:r>
          </a:p>
          <a:p>
            <a:pPr eaLnBrk="1" hangingPunct="1"/>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The UDP is a connectionless protocol and has he same drawbacks as the IP layer.</a:t>
            </a:r>
          </a:p>
          <a:p>
            <a:pPr eaLnBrk="1" hangingPunct="1">
              <a:buFontTx/>
              <a:buChar char="-"/>
            </a:pPr>
            <a:r>
              <a:rPr lang="en-US" altLang="zh-CN" dirty="0" smtClean="0">
                <a:latin typeface="Arial" panose="020B0604020202020204" pitchFamily="34" charset="0"/>
              </a:rPr>
              <a:t>Packets can be lost</a:t>
            </a:r>
          </a:p>
          <a:p>
            <a:pPr eaLnBrk="1" hangingPunct="1">
              <a:buFontTx/>
              <a:buChar char="-"/>
            </a:pPr>
            <a:r>
              <a:rPr lang="en-US" altLang="zh-CN" dirty="0" smtClean="0">
                <a:latin typeface="Arial" panose="020B0604020202020204" pitchFamily="34" charset="0"/>
              </a:rPr>
              <a:t>Packets can be duplicated</a:t>
            </a:r>
          </a:p>
          <a:p>
            <a:pPr eaLnBrk="1" hangingPunct="1">
              <a:buFontTx/>
              <a:buChar char="-"/>
            </a:pPr>
            <a:r>
              <a:rPr lang="en-US" altLang="zh-CN" dirty="0" smtClean="0">
                <a:latin typeface="Arial" panose="020B0604020202020204" pitchFamily="34" charset="0"/>
              </a:rPr>
              <a:t>Packets can be received in any order (unordered)</a:t>
            </a:r>
          </a:p>
          <a:p>
            <a:pPr eaLnBrk="1" hangingPunct="1"/>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It is still used by a lot of protocols and application. The UDP simplicity is an advantage for application where the upper layers already implement mechanism to ensure the reliability, or for protocols that doesn't require this reliability. </a:t>
            </a:r>
          </a:p>
        </p:txBody>
      </p:sp>
    </p:spTree>
    <p:extLst>
      <p:ext uri="{BB962C8B-B14F-4D97-AF65-F5344CB8AC3E}">
        <p14:creationId xmlns:p14="http://schemas.microsoft.com/office/powerpoint/2010/main" val="1279212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smtClean="0">
                <a:latin typeface="Arial" panose="020B0604020202020204" pitchFamily="34" charset="0"/>
              </a:rPr>
              <a:t>TCP : Transmission Control Protocol</a:t>
            </a:r>
          </a:p>
          <a:p>
            <a:pPr eaLnBrk="1" hangingPunct="1"/>
            <a:r>
              <a:rPr lang="en-US" altLang="zh-CN" dirty="0" smtClean="0">
                <a:latin typeface="Arial" panose="020B0604020202020204" pitchFamily="34" charset="0"/>
              </a:rPr>
              <a:t>The transmission protocol is one of the key element of Internet Protocol Suite, contrary to the IP and UDP protocols it provides a "connection oriented" service, allowing 2 devices on networks to have a reliable communication. </a:t>
            </a:r>
          </a:p>
          <a:p>
            <a:pPr eaLnBrk="1" hangingPunct="1"/>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TCP relies on IP service for the transmission of the data over the networks. </a:t>
            </a:r>
          </a:p>
          <a:p>
            <a:pPr eaLnBrk="1" hangingPunct="1"/>
            <a:endParaRPr lang="en-US" altLang="zh-CN" dirty="0" smtClean="0">
              <a:latin typeface="Arial" panose="020B0604020202020204" pitchFamily="34" charset="0"/>
            </a:endParaRPr>
          </a:p>
          <a:p>
            <a:pPr eaLnBrk="1" hangingPunct="1"/>
            <a:r>
              <a:rPr lang="en-US" altLang="zh-CN" dirty="0" smtClean="0">
                <a:latin typeface="Arial" panose="020B0604020202020204" pitchFamily="34" charset="0"/>
              </a:rPr>
              <a:t>This reliability is achieved with the following mechanisms being implemented in the TCP:</a:t>
            </a:r>
          </a:p>
          <a:p>
            <a:pPr eaLnBrk="1" hangingPunct="1"/>
            <a:r>
              <a:rPr lang="en-US" altLang="zh-CN" dirty="0" smtClean="0">
                <a:latin typeface="Arial" panose="020B0604020202020204" pitchFamily="34" charset="0"/>
              </a:rPr>
              <a:t>- A checksum to check the validity of the datagram like other protocols</a:t>
            </a:r>
          </a:p>
          <a:p>
            <a:pPr eaLnBrk="1" hangingPunct="1"/>
            <a:r>
              <a:rPr lang="en-US" altLang="zh-CN" dirty="0" smtClean="0">
                <a:latin typeface="Arial" panose="020B0604020202020204" pitchFamily="34" charset="0"/>
              </a:rPr>
              <a:t>- An acknowledge mechanism for the receiver to confirm to the sender the proper reception of a packet. If the sender does not received this acknowledge after a timeout it will resend the packet. </a:t>
            </a:r>
          </a:p>
          <a:p>
            <a:pPr eaLnBrk="1" hangingPunct="1"/>
            <a:r>
              <a:rPr lang="en-US" altLang="zh-CN" dirty="0" smtClean="0">
                <a:latin typeface="Arial" panose="020B0604020202020204" pitchFamily="34" charset="0"/>
              </a:rPr>
              <a:t>- If needed, the data to send over TCP will be split in segments, each segment being transmitted in a separate TCP packet, the receiver has a re-sequencing mechanism to reorder packets if they are received out of order.</a:t>
            </a:r>
          </a:p>
          <a:p>
            <a:pPr eaLnBrk="1" hangingPunct="1"/>
            <a:r>
              <a:rPr lang="en-US" altLang="zh-CN" dirty="0" smtClean="0">
                <a:latin typeface="Arial" panose="020B0604020202020204" pitchFamily="34" charset="0"/>
              </a:rPr>
              <a:t>- Duplicated packets are identified and discarded by the TCP protocol</a:t>
            </a:r>
          </a:p>
          <a:p>
            <a:pPr eaLnBrk="1" hangingPunct="1"/>
            <a:r>
              <a:rPr lang="en-US" altLang="zh-CN" dirty="0" smtClean="0">
                <a:latin typeface="Arial" panose="020B0604020202020204" pitchFamily="34" charset="0"/>
              </a:rPr>
              <a:t>- A TCP windows mechanism to allow a device to specify the buffer size available and prevent another device to send more data that it can handle. </a:t>
            </a:r>
            <a:endParaRPr lang="zh-CN" altLang="en-US" dirty="0" smtClean="0">
              <a:latin typeface="Arial" panose="020B0604020202020204" pitchFamily="34" charset="0"/>
            </a:endParaRPr>
          </a:p>
        </p:txBody>
      </p:sp>
    </p:spTree>
    <p:extLst>
      <p:ext uri="{BB962C8B-B14F-4D97-AF65-F5344CB8AC3E}">
        <p14:creationId xmlns:p14="http://schemas.microsoft.com/office/powerpoint/2010/main" val="1434515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ARP : Address Resolution Protocol</a:t>
            </a:r>
          </a:p>
          <a:p>
            <a:pPr eaLnBrk="1" hangingPunct="1"/>
            <a:r>
              <a:rPr lang="en-US" altLang="zh-CN" smtClean="0">
                <a:latin typeface="Arial" panose="020B0604020202020204" pitchFamily="34" charset="0"/>
              </a:rPr>
              <a:t>The ARP is also key element of the Internet protocol suite. As shown above, the IP only uses IP addresses to identify the source and destination, but the physical layer requires a MAC address to transmit the data.</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Address Resolution Protocol allows an emitting device to get the MAC address of the destination knowing its IP address.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is an introduction of how it works :</a:t>
            </a:r>
          </a:p>
          <a:p>
            <a:pPr eaLnBrk="1" hangingPunct="1"/>
            <a:r>
              <a:rPr lang="en-US" altLang="zh-CN" smtClean="0">
                <a:latin typeface="Arial" panose="020B0604020202020204" pitchFamily="34" charset="0"/>
              </a:rPr>
              <a:t>1) An ARP request is broadcasted on the local network (sent to all the devices) asking for the MAC address of 127.127.127.127</a:t>
            </a:r>
          </a:p>
          <a:p>
            <a:pPr eaLnBrk="1" hangingPunct="1"/>
            <a:r>
              <a:rPr lang="en-US" altLang="zh-CN" smtClean="0">
                <a:latin typeface="Arial" panose="020B0604020202020204" pitchFamily="34" charset="0"/>
              </a:rPr>
              <a:t>2) If on the network, 127.127.127.127 will reply to the sender it’s MAC address. If 127.127.127.127  is not on this network a router device may send its own MAC address. </a:t>
            </a:r>
          </a:p>
          <a:p>
            <a:pPr eaLnBrk="1" hangingPunct="1"/>
            <a:r>
              <a:rPr lang="en-US" altLang="zh-CN" smtClean="0">
                <a:latin typeface="Arial" panose="020B0604020202020204" pitchFamily="34" charset="0"/>
              </a:rPr>
              <a:t>3) The send now has the MAC address needed to send the IP datagram over the network.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ARP requests and answers are sent by the stack itself, but the user application sometimes has to be aware of this mechanism (e.g. the API may return an "ARP request sent" kind of information) </a:t>
            </a:r>
            <a:endParaRPr lang="zh-CN" altLang="en-US" smtClean="0">
              <a:latin typeface="Arial" panose="020B0604020202020204" pitchFamily="34" charset="0"/>
            </a:endParaRPr>
          </a:p>
        </p:txBody>
      </p:sp>
    </p:spTree>
    <p:extLst>
      <p:ext uri="{BB962C8B-B14F-4D97-AF65-F5344CB8AC3E}">
        <p14:creationId xmlns:p14="http://schemas.microsoft.com/office/powerpoint/2010/main" val="708910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ICMP : Internet Control Message Protocol</a:t>
            </a:r>
          </a:p>
          <a:p>
            <a:pPr eaLnBrk="1" hangingPunct="1"/>
            <a:r>
              <a:rPr lang="en-US" altLang="zh-CN" smtClean="0">
                <a:latin typeface="Arial" panose="020B0604020202020204" pitchFamily="34" charset="0"/>
              </a:rPr>
              <a:t>The ICMP protocol allows to communicate queries or error messages, it is actually a very important protocol often unknown.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One of the most used network command : the ping is indeed using the echo request and echo reply command of the ICMP protocol. This is an example of query that can be performed using ICMP.</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can also be used to send error message, if you try to send a UDP datagram on the port 69 for example and the destination device that is not listening to this port, you may receive a “Port Unreachable” error sent by the destination device to inform you of the status.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ICMP messages are encapsulated in a IP datagram for transmission.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is a very important protocol of the TCP-IP stack, remove it and it will be a mess. It is like the traffic lights of internet. </a:t>
            </a:r>
            <a:endParaRPr lang="zh-CN" altLang="en-US" smtClean="0">
              <a:latin typeface="Arial" panose="020B0604020202020204" pitchFamily="34" charset="0"/>
            </a:endParaRPr>
          </a:p>
        </p:txBody>
      </p:sp>
    </p:spTree>
    <p:extLst>
      <p:ext uri="{BB962C8B-B14F-4D97-AF65-F5344CB8AC3E}">
        <p14:creationId xmlns:p14="http://schemas.microsoft.com/office/powerpoint/2010/main" val="3234252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BOOTP : Bootstrap protocol</a:t>
            </a:r>
          </a:p>
          <a:p>
            <a:pPr eaLnBrk="1" hangingPunct="1"/>
            <a:r>
              <a:rPr lang="en-US" altLang="zh-CN" smtClean="0">
                <a:latin typeface="Arial" panose="020B0604020202020204" pitchFamily="34" charset="0"/>
              </a:rPr>
              <a:t>The Bootstrap protocol allows a device to get an IP address from a configuration server, it relies on the UDP service to operate.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for example was embedded in the BIOS of some network devices to allow these devices to boot from the network.</a:t>
            </a:r>
          </a:p>
          <a:p>
            <a:pPr eaLnBrk="1" hangingPunct="1"/>
            <a:endParaRPr lang="zh-CN" altLang="en-US" smtClean="0">
              <a:latin typeface="Arial" panose="020B0604020202020204" pitchFamily="34" charset="0"/>
            </a:endParaRPr>
          </a:p>
          <a:p>
            <a:pPr eaLnBrk="1" hangingPunct="1"/>
            <a:r>
              <a:rPr lang="en-US" altLang="zh-CN" b="1" smtClean="0">
                <a:latin typeface="Arial" panose="020B0604020202020204" pitchFamily="34" charset="0"/>
              </a:rPr>
              <a:t>DHCP : Dynamic Host Configuration Protocol</a:t>
            </a:r>
          </a:p>
          <a:p>
            <a:pPr eaLnBrk="1" hangingPunct="1"/>
            <a:r>
              <a:rPr lang="en-US" altLang="zh-CN" smtClean="0">
                <a:latin typeface="Arial" panose="020B0604020202020204" pitchFamily="34" charset="0"/>
              </a:rPr>
              <a:t>The DHCP also offers some of the services of the bootp protocol, it allows a device to get an IP address from a configuration server.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Newer than the bootstrap protocol, the DHCP has more advanced features. Many devices now implement the DHCP client to retrieve an IP address, fewer device implement the server service that allocates the IP addresses.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One of the advanced feature of DHCP over BootP is the ability to allocate an IP address to a client for a limited time (the bootp allocation being unlimited). The DHCP supports the bootstrap protocol (BOOTP). </a:t>
            </a:r>
            <a:endParaRPr lang="zh-CN" altLang="en-US" smtClean="0">
              <a:latin typeface="Arial" panose="020B0604020202020204" pitchFamily="34" charset="0"/>
            </a:endParaRPr>
          </a:p>
        </p:txBody>
      </p:sp>
    </p:spTree>
    <p:extLst>
      <p:ext uri="{BB962C8B-B14F-4D97-AF65-F5344CB8AC3E}">
        <p14:creationId xmlns:p14="http://schemas.microsoft.com/office/powerpoint/2010/main" val="1959641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DNS : Domain Name Service </a:t>
            </a:r>
          </a:p>
          <a:p>
            <a:pPr eaLnBrk="1" hangingPunct="1"/>
            <a:endParaRPr lang="en-US" altLang="zh-CN" b="1" smtClean="0">
              <a:latin typeface="Arial" panose="020B0604020202020204" pitchFamily="34" charset="0"/>
            </a:endParaRPr>
          </a:p>
          <a:p>
            <a:pPr eaLnBrk="1" hangingPunct="1"/>
            <a:r>
              <a:rPr lang="en-US" altLang="zh-CN" smtClean="0">
                <a:latin typeface="Arial" panose="020B0604020202020204" pitchFamily="34" charset="0"/>
              </a:rPr>
              <a:t>DNS is the Contact list or phone directory of the internet.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DNS Client send a DNS request to a DNS server (over UDP and IP) as a response it will get the IP address of its target destination.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In the example here you see how to get the IP address of the ST portal. To simplify it is shown in a one step process, one request -&gt; one IP address but practically this is done in several steps, several request being sent to several DNS server to get the IP address. </a:t>
            </a:r>
          </a:p>
        </p:txBody>
      </p:sp>
    </p:spTree>
    <p:extLst>
      <p:ext uri="{BB962C8B-B14F-4D97-AF65-F5344CB8AC3E}">
        <p14:creationId xmlns:p14="http://schemas.microsoft.com/office/powerpoint/2010/main" val="90563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TFTP : Trivial File Transfer Protocol</a:t>
            </a:r>
          </a:p>
          <a:p>
            <a:pPr eaLnBrk="1" hangingPunct="1"/>
            <a:r>
              <a:rPr lang="en-US" altLang="zh-CN" smtClean="0">
                <a:latin typeface="Arial" panose="020B0604020202020204" pitchFamily="34" charset="0"/>
              </a:rPr>
              <a:t>First defined in 1980, the TFTP protocol has a client/server architecture and allows file transfer over UDP using a simple mechanism allowing easy implementation on memory constrained devices.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To overcome the limitation of UDP that doesn't guaranty packet delivery, the receiver send an acknowledge packet after reception of a packet. Only one packet (either data or acknowlege) is sent over the network at a time reducing the performances compared to FTP protocol for example.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To summarize the main advantage of TFTP is its simplicity, the drawback being its performances on high latency network. This protocol can be used to download firmware.</a:t>
            </a:r>
            <a:endParaRPr lang="zh-CN" altLang="en-US" smtClean="0">
              <a:latin typeface="Arial" panose="020B0604020202020204" pitchFamily="34" charset="0"/>
            </a:endParaRPr>
          </a:p>
        </p:txBody>
      </p:sp>
    </p:spTree>
    <p:extLst>
      <p:ext uri="{BB962C8B-B14F-4D97-AF65-F5344CB8AC3E}">
        <p14:creationId xmlns:p14="http://schemas.microsoft.com/office/powerpoint/2010/main" val="3977375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FTP : File Transfer Protocol</a:t>
            </a:r>
          </a:p>
          <a:p>
            <a:pPr eaLnBrk="1" hangingPunct="1"/>
            <a:r>
              <a:rPr lang="en-US" altLang="zh-CN" smtClean="0">
                <a:latin typeface="Arial" panose="020B0604020202020204" pitchFamily="34" charset="0"/>
              </a:rPr>
              <a:t>The FTP allows file transfer over the TCP protocol, and therefore inherit of his connection oriented characteristics.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also takes advantage of the window mechanism and reordering abilities of the TCP protocol, so that several packets can be send over the network simultaneously increasing the performances. This client-server protocol uses 2 ports, one for the data, the other one for the control information.</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FTP supports password based connection or anonymous users.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Please note that FTP doesn't include encryption mechanism, so the username and password are sent over the network in clear text. </a:t>
            </a:r>
            <a:endParaRPr lang="zh-CN" altLang="en-US" smtClean="0">
              <a:latin typeface="Arial" panose="020B0604020202020204" pitchFamily="34" charset="0"/>
            </a:endParaRPr>
          </a:p>
        </p:txBody>
      </p:sp>
    </p:spTree>
    <p:extLst>
      <p:ext uri="{BB962C8B-B14F-4D97-AF65-F5344CB8AC3E}">
        <p14:creationId xmlns:p14="http://schemas.microsoft.com/office/powerpoint/2010/main" val="502441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SMTP : Simple Mail Transfer Protocol</a:t>
            </a:r>
          </a:p>
          <a:p>
            <a:pPr eaLnBrk="1" hangingPunct="1"/>
            <a:r>
              <a:rPr lang="en-US" altLang="zh-CN" smtClean="0">
                <a:latin typeface="Arial" panose="020B0604020202020204" pitchFamily="34" charset="0"/>
              </a:rPr>
              <a:t>The SMTP is a standard protocol used to transmit electronic mails across the networks, it relies on the connection oriented TCP protocol.</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Like most of the network protocols it has a client/server architecture.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uses ASCII commands, making the frames more easy to understand. Each commands from the client is followed by and answer from the server.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are the commands supported by SMTP :</a:t>
            </a:r>
          </a:p>
          <a:p>
            <a:pPr eaLnBrk="1" hangingPunct="1"/>
            <a:r>
              <a:rPr lang="en-US" altLang="zh-CN" smtClean="0">
                <a:latin typeface="Arial" panose="020B0604020202020204" pitchFamily="34" charset="0"/>
              </a:rPr>
              <a:t>HELO or EHLO : commands used by the client to identify itself</a:t>
            </a:r>
          </a:p>
          <a:p>
            <a:pPr eaLnBrk="1" hangingPunct="1"/>
            <a:r>
              <a:rPr lang="en-US" altLang="zh-CN" smtClean="0">
                <a:latin typeface="Arial" panose="020B0604020202020204" pitchFamily="34" charset="0"/>
              </a:rPr>
              <a:t>MAIL FROM : Identifies the originator of the message</a:t>
            </a:r>
          </a:p>
          <a:p>
            <a:pPr eaLnBrk="1" hangingPunct="1"/>
            <a:r>
              <a:rPr lang="en-US" altLang="zh-CN" smtClean="0">
                <a:latin typeface="Arial" panose="020B0604020202020204" pitchFamily="34" charset="0"/>
              </a:rPr>
              <a:t>RCPT TO : Identifies the recipent of the message</a:t>
            </a:r>
          </a:p>
          <a:p>
            <a:pPr eaLnBrk="1" hangingPunct="1"/>
            <a:r>
              <a:rPr lang="en-US" altLang="zh-CN" smtClean="0">
                <a:latin typeface="Arial" panose="020B0604020202020204" pitchFamily="34" charset="0"/>
              </a:rPr>
              <a:t>DATA : Command used to send the content of the message</a:t>
            </a:r>
          </a:p>
          <a:p>
            <a:pPr eaLnBrk="1" hangingPunct="1"/>
            <a:r>
              <a:rPr lang="en-US" altLang="zh-CN" smtClean="0">
                <a:latin typeface="Arial" panose="020B0604020202020204" pitchFamily="34" charset="0"/>
              </a:rPr>
              <a:t>QUIT : Terminate the email exchange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STMP is a protocol for transmitting email between devices always connected on the networks. It has no features for retrieving messages from a server (see POP3)</a:t>
            </a:r>
            <a:endParaRPr lang="zh-CN" altLang="en-US" smtClean="0">
              <a:latin typeface="Arial" panose="020B0604020202020204" pitchFamily="34" charset="0"/>
            </a:endParaRPr>
          </a:p>
        </p:txBody>
      </p:sp>
    </p:spTree>
    <p:extLst>
      <p:ext uri="{BB962C8B-B14F-4D97-AF65-F5344CB8AC3E}">
        <p14:creationId xmlns:p14="http://schemas.microsoft.com/office/powerpoint/2010/main" val="1487717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dirty="0" smtClean="0">
                <a:latin typeface="Arial" panose="020B0604020202020204" pitchFamily="34" charset="0"/>
              </a:rPr>
              <a:t>Now I will introduce the Precision Time Protocol or IEEE1588… What is it?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endParaRPr lang="en-US" altLang="zh-CN" sz="800" dirty="0" smtClean="0">
              <a:latin typeface="Arial" panose="020B0604020202020204" pitchFamily="34" charset="0"/>
            </a:endParaRP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Is it a protocol to synchronize devices on a network, in other words it allow the devices to share the same real-time clock.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Here I have 5 devices on my network : </a:t>
            </a:r>
          </a:p>
          <a:p>
            <a:pPr eaLnBrk="1" hangingPunct="1">
              <a:lnSpc>
                <a:spcPct val="80000"/>
              </a:lnSpc>
              <a:buFontTx/>
              <a:buChar char="-"/>
            </a:pPr>
            <a:r>
              <a:rPr lang="en-US" altLang="zh-CN" sz="800" dirty="0" smtClean="0">
                <a:latin typeface="Arial" panose="020B0604020202020204" pitchFamily="34" charset="0"/>
              </a:rPr>
              <a:t>One at 9:00 sharp, </a:t>
            </a:r>
          </a:p>
          <a:p>
            <a:pPr eaLnBrk="1" hangingPunct="1">
              <a:lnSpc>
                <a:spcPct val="80000"/>
              </a:lnSpc>
              <a:buFontTx/>
              <a:buChar char="-"/>
            </a:pPr>
            <a:r>
              <a:rPr lang="en-US" altLang="zh-CN" sz="800" dirty="0" smtClean="0">
                <a:latin typeface="Arial" panose="020B0604020202020204" pitchFamily="34" charset="0"/>
              </a:rPr>
              <a:t>One a 9:05</a:t>
            </a:r>
          </a:p>
          <a:p>
            <a:pPr eaLnBrk="1" hangingPunct="1">
              <a:lnSpc>
                <a:spcPct val="80000"/>
              </a:lnSpc>
              <a:buFontTx/>
              <a:buChar char="-"/>
            </a:pPr>
            <a:r>
              <a:rPr lang="en-US" altLang="zh-CN" sz="800" dirty="0" smtClean="0">
                <a:latin typeface="Arial" panose="020B0604020202020204" pitchFamily="34" charset="0"/>
              </a:rPr>
              <a:t>9:10…</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None of the devices have the same clock, this can be a big issue for some industrial applications. There are ways to synchronize devices, one is to include a GPS module in each device and they will all synchronize on the GPS clock. But this is an expensive solution that will not work indoor. There are other protocol like NTP (network time protocol) but not very accurate.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So how does it works?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 have a grand Master clock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device on the left, and I want all the device share the same clock. </a:t>
            </a:r>
          </a:p>
          <a:p>
            <a:pPr eaLnBrk="1" hangingPunct="1">
              <a:lnSpc>
                <a:spcPct val="80000"/>
              </a:lnSpc>
            </a:pPr>
            <a:r>
              <a:rPr lang="en-US" altLang="zh-CN" sz="800" dirty="0" smtClean="0">
                <a:latin typeface="Arial" panose="020B0604020202020204" pitchFamily="34" charset="0"/>
              </a:rPr>
              <a:t>The precision time protocol can help you to do that, the master device will exchange several UDP frame with the other devices and each device will be able to compute its offset with the master clock and resynchronize itself continuously. Part of the protocol is implemented in software, the timestamp part of if is done in hardware.</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b="1"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This with a sub-microsecond accuracy, less of a microsecond.</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One comment, this PTP (precise time protocol) is a low cost way to have a very precise clock shared around your network, that’s it. This protocol does not guaranty a real-time delivery of the packets, for example, it will not </a:t>
            </a:r>
            <a:r>
              <a:rPr lang="en-US" altLang="zh-CN" sz="800" dirty="0" err="1" smtClean="0">
                <a:latin typeface="Arial" panose="020B0604020202020204" pitchFamily="34" charset="0"/>
              </a:rPr>
              <a:t>garanty</a:t>
            </a:r>
            <a:r>
              <a:rPr lang="en-US" altLang="zh-CN" sz="800" dirty="0" smtClean="0">
                <a:latin typeface="Arial" panose="020B0604020202020204" pitchFamily="34" charset="0"/>
              </a:rPr>
              <a:t> the delivery time of a TCP packet sent by your application.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It only keeps the devices’ clock synchronized, but it does it very well.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b="1"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Click on the detailed PTP description only if you have time to present it</a:t>
            </a:r>
          </a:p>
        </p:txBody>
      </p:sp>
    </p:spTree>
    <p:extLst>
      <p:ext uri="{BB962C8B-B14F-4D97-AF65-F5344CB8AC3E}">
        <p14:creationId xmlns:p14="http://schemas.microsoft.com/office/powerpoint/2010/main" val="3434964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POP3 : Post Office Protocol version 3</a:t>
            </a:r>
          </a:p>
          <a:p>
            <a:pPr eaLnBrk="1" hangingPunct="1"/>
            <a:r>
              <a:rPr lang="en-US" altLang="zh-CN" smtClean="0">
                <a:latin typeface="Arial" panose="020B0604020202020204" pitchFamily="34" charset="0"/>
              </a:rPr>
              <a:t>The POP3 (Post Office Protocol version 3) is a protocol designed to retrieve email from an account (mailbox) on a server (post office).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has no features for sending messages to servers (see SMTP).</a:t>
            </a:r>
            <a:endParaRPr lang="zh-CN" altLang="en-US" smtClean="0">
              <a:latin typeface="Arial" panose="020B0604020202020204" pitchFamily="34" charset="0"/>
            </a:endParaRPr>
          </a:p>
        </p:txBody>
      </p:sp>
    </p:spTree>
    <p:extLst>
      <p:ext uri="{BB962C8B-B14F-4D97-AF65-F5344CB8AC3E}">
        <p14:creationId xmlns:p14="http://schemas.microsoft.com/office/powerpoint/2010/main" val="866936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SNMP : Simple Network Management protocol</a:t>
            </a:r>
          </a:p>
          <a:p>
            <a:pPr eaLnBrk="1" hangingPunct="1"/>
            <a:r>
              <a:rPr lang="en-US" altLang="zh-CN" smtClean="0">
                <a:latin typeface="Arial" panose="020B0604020202020204" pitchFamily="34" charset="0"/>
              </a:rPr>
              <a:t>The networks are </a:t>
            </a:r>
          </a:p>
          <a:p>
            <a:pPr eaLnBrk="1" hangingPunct="1"/>
            <a:r>
              <a:rPr lang="en-US" altLang="zh-CN" smtClean="0">
                <a:latin typeface="Arial" panose="020B0604020202020204" pitchFamily="34" charset="0"/>
              </a:rPr>
              <a:t> - Bigger and bigger, </a:t>
            </a:r>
          </a:p>
          <a:p>
            <a:pPr eaLnBrk="1" hangingPunct="1"/>
            <a:r>
              <a:rPr lang="en-US" altLang="zh-CN" smtClean="0">
                <a:latin typeface="Arial" panose="020B0604020202020204" pitchFamily="34" charset="0"/>
              </a:rPr>
              <a:t>- More and more complex </a:t>
            </a:r>
          </a:p>
          <a:p>
            <a:pPr eaLnBrk="1" hangingPunct="1"/>
            <a:r>
              <a:rPr lang="en-US" altLang="zh-CN" smtClean="0">
                <a:latin typeface="Arial" panose="020B0604020202020204" pitchFamily="34" charset="0"/>
              </a:rPr>
              <a:t>- and more and more diverse (many different kind of device connected computer, server, printers….)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relies on UDP to offer a coherent framework to manage networks. </a:t>
            </a:r>
          </a:p>
          <a:p>
            <a:pPr eaLnBrk="1" hangingPunct="1"/>
            <a:r>
              <a:rPr lang="en-US" altLang="zh-CN" smtClean="0">
                <a:latin typeface="Arial" panose="020B0604020202020204" pitchFamily="34" charset="0"/>
              </a:rPr>
              <a:t>It is a client /server (also called agent/manager) architecture.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has a 2 way communication scheme : </a:t>
            </a:r>
          </a:p>
          <a:p>
            <a:pPr eaLnBrk="1" hangingPunct="1">
              <a:buFontTx/>
              <a:buChar char="-"/>
            </a:pPr>
            <a:r>
              <a:rPr lang="en-US" altLang="zh-CN" smtClean="0">
                <a:latin typeface="Arial" panose="020B0604020202020204" pitchFamily="34" charset="0"/>
              </a:rPr>
              <a:t>the manager being able to ask the agent some information ( asking on the port 161 of the agent) , </a:t>
            </a:r>
          </a:p>
          <a:p>
            <a:pPr eaLnBrk="1" hangingPunct="1">
              <a:buFontTx/>
              <a:buChar char="-"/>
            </a:pPr>
            <a:r>
              <a:rPr lang="en-US" altLang="zh-CN" smtClean="0">
                <a:latin typeface="Arial" panose="020B0604020202020204" pitchFamily="34" charset="0"/>
              </a:rPr>
              <a:t>the agent being able as well to report some event (reporting it on the port 162 of the manager)</a:t>
            </a:r>
            <a:endParaRPr lang="zh-CN" altLang="en-US" smtClean="0">
              <a:latin typeface="Arial" panose="020B0604020202020204" pitchFamily="34" charset="0"/>
            </a:endParaRPr>
          </a:p>
        </p:txBody>
      </p:sp>
    </p:spTree>
    <p:extLst>
      <p:ext uri="{BB962C8B-B14F-4D97-AF65-F5344CB8AC3E}">
        <p14:creationId xmlns:p14="http://schemas.microsoft.com/office/powerpoint/2010/main" val="1920899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HTTP : Hypertext Transfer Protocol</a:t>
            </a:r>
          </a:p>
          <a:p>
            <a:pPr eaLnBrk="1" hangingPunct="1"/>
            <a:endParaRPr lang="en-US" altLang="zh-CN" b="1" smtClean="0">
              <a:latin typeface="Arial" panose="020B0604020202020204" pitchFamily="34" charset="0"/>
            </a:endParaRPr>
          </a:p>
          <a:p>
            <a:pPr eaLnBrk="1" hangingPunct="1"/>
            <a:r>
              <a:rPr lang="en-US" altLang="zh-CN" smtClean="0">
                <a:latin typeface="Arial" panose="020B0604020202020204" pitchFamily="34" charset="0"/>
              </a:rPr>
              <a:t>HTTP is the protocol used by the World Wide Web, it has a client server architecture and uses a request/response mechanism to operate.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is the sequence : </a:t>
            </a:r>
          </a:p>
          <a:p>
            <a:pPr eaLnBrk="1" hangingPunct="1">
              <a:buFontTx/>
              <a:buChar char="-"/>
            </a:pPr>
            <a:r>
              <a:rPr lang="en-US" altLang="zh-CN" smtClean="0">
                <a:latin typeface="Arial" panose="020B0604020202020204" pitchFamily="34" charset="0"/>
              </a:rPr>
              <a:t>A connection is opened, </a:t>
            </a:r>
          </a:p>
          <a:p>
            <a:pPr eaLnBrk="1" hangingPunct="1">
              <a:buFontTx/>
              <a:buChar char="-"/>
            </a:pPr>
            <a:r>
              <a:rPr lang="en-US" altLang="zh-CN" smtClean="0">
                <a:latin typeface="Arial" panose="020B0604020202020204" pitchFamily="34" charset="0"/>
              </a:rPr>
              <a:t>the HTTP client ( usually your browser) sends a request message to an HTTP server. </a:t>
            </a:r>
          </a:p>
          <a:p>
            <a:pPr eaLnBrk="1" hangingPunct="1">
              <a:buFontTx/>
              <a:buChar char="-"/>
            </a:pPr>
            <a:r>
              <a:rPr lang="en-US" altLang="zh-CN" smtClean="0">
                <a:latin typeface="Arial" panose="020B0604020202020204" pitchFamily="34" charset="0"/>
              </a:rPr>
              <a:t>The server returns a response message that usually contains the requested resource (an html file for example).</a:t>
            </a:r>
          </a:p>
          <a:p>
            <a:pPr eaLnBrk="1" hangingPunct="1">
              <a:buFontTx/>
              <a:buChar char="-"/>
            </a:pPr>
            <a:r>
              <a:rPr lang="en-US" altLang="zh-CN" smtClean="0">
                <a:latin typeface="Arial" panose="020B0604020202020204" pitchFamily="34" charset="0"/>
              </a:rPr>
              <a:t>The connection is then closed,</a:t>
            </a:r>
          </a:p>
          <a:p>
            <a:pPr eaLnBrk="1" hangingPunct="1">
              <a:buFontTx/>
              <a:buChar char="-"/>
            </a:pP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the HTTP protocol does not maintains the connection between transactions. </a:t>
            </a:r>
            <a:endParaRPr lang="zh-CN" altLang="en-US" b="1" smtClean="0">
              <a:latin typeface="Arial" panose="020B0604020202020204" pitchFamily="34" charset="0"/>
            </a:endParaRPr>
          </a:p>
        </p:txBody>
      </p:sp>
    </p:spTree>
    <p:extLst>
      <p:ext uri="{BB962C8B-B14F-4D97-AF65-F5344CB8AC3E}">
        <p14:creationId xmlns:p14="http://schemas.microsoft.com/office/powerpoint/2010/main" val="310612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Telnet : remote terminal protocol</a:t>
            </a:r>
          </a:p>
          <a:p>
            <a:pPr eaLnBrk="1" hangingPunct="1"/>
            <a:r>
              <a:rPr lang="en-US" altLang="zh-CN" smtClean="0">
                <a:latin typeface="Arial" panose="020B0604020202020204" pitchFamily="34" charset="0"/>
              </a:rPr>
              <a:t>The Telnet protocol get is name from Telecommunication network.</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purpose of this protocol is to provide a bidirectionnal communication service on the Internet or local area networks.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Telnet can be used to access a remote host with a terminal. The telnet rely on the connection oriented TCP protocol.</a:t>
            </a:r>
            <a:endParaRPr lang="zh-CN" altLang="en-US" smtClean="0">
              <a:latin typeface="Arial" panose="020B0604020202020204" pitchFamily="34" charset="0"/>
            </a:endParaRPr>
          </a:p>
        </p:txBody>
      </p:sp>
    </p:spTree>
    <p:extLst>
      <p:ext uri="{BB962C8B-B14F-4D97-AF65-F5344CB8AC3E}">
        <p14:creationId xmlns:p14="http://schemas.microsoft.com/office/powerpoint/2010/main" val="1059850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PPP : Point to Point Protocol</a:t>
            </a:r>
          </a:p>
          <a:p>
            <a:pPr eaLnBrk="1" hangingPunct="1"/>
            <a:r>
              <a:rPr lang="en-US" altLang="zh-CN" smtClean="0">
                <a:latin typeface="Arial" panose="020B0604020202020204" pitchFamily="34" charset="0"/>
              </a:rPr>
              <a:t>The point to point protocol is a data-link layer protocol that allows the encapsulation of IP datagram on serial lines.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PPP supports: </a:t>
            </a:r>
          </a:p>
          <a:p>
            <a:pPr eaLnBrk="1" hangingPunct="1">
              <a:buFontTx/>
              <a:buChar char="-"/>
            </a:pPr>
            <a:r>
              <a:rPr lang="en-US" altLang="zh-CN" smtClean="0">
                <a:latin typeface="Arial" panose="020B0604020202020204" pitchFamily="34" charset="0"/>
              </a:rPr>
              <a:t>asynchronous links with 8 bits of data and no parity </a:t>
            </a:r>
          </a:p>
          <a:p>
            <a:pPr eaLnBrk="1" hangingPunct="1">
              <a:buFontTx/>
              <a:buChar char="-"/>
            </a:pPr>
            <a:r>
              <a:rPr lang="en-US" altLang="zh-CN" smtClean="0">
                <a:latin typeface="Arial" panose="020B0604020202020204" pitchFamily="34" charset="0"/>
              </a:rPr>
              <a:t>and synchronous links. </a:t>
            </a:r>
          </a:p>
          <a:p>
            <a:pPr eaLnBrk="1" hangingPunct="1">
              <a:buFontTx/>
              <a:buChar char="-"/>
            </a:pPr>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also defines a link control protocol to establish, configure and test the link for example, the LCP is used to automatically agree upon the encapsulation format options, or determine when a link is functioning....</a:t>
            </a:r>
            <a:endParaRPr lang="zh-CN" altLang="en-US" smtClean="0">
              <a:latin typeface="Arial" panose="020B0604020202020204" pitchFamily="34" charset="0"/>
            </a:endParaRPr>
          </a:p>
        </p:txBody>
      </p:sp>
    </p:spTree>
    <p:extLst>
      <p:ext uri="{BB962C8B-B14F-4D97-AF65-F5344CB8AC3E}">
        <p14:creationId xmlns:p14="http://schemas.microsoft.com/office/powerpoint/2010/main" val="3305376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are some of the advantages of using an external PHY</a:t>
            </a:r>
          </a:p>
        </p:txBody>
      </p:sp>
    </p:spTree>
    <p:extLst>
      <p:ext uri="{BB962C8B-B14F-4D97-AF65-F5344CB8AC3E}">
        <p14:creationId xmlns:p14="http://schemas.microsoft.com/office/powerpoint/2010/main" val="4019709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915988" y="742950"/>
            <a:ext cx="4965700" cy="3724275"/>
          </a:xfrm>
          <a:ln/>
        </p:spPr>
      </p:sp>
      <p:sp>
        <p:nvSpPr>
          <p:cNvPr id="103427" name="Rectangle 3"/>
          <p:cNvSpPr>
            <a:spLocks noGrp="1" noChangeArrowheads="1"/>
          </p:cNvSpPr>
          <p:nvPr>
            <p:ph type="body" idx="1"/>
          </p:nvPr>
        </p:nvSpPr>
        <p:spPr>
          <a:xfrm>
            <a:off x="679450" y="4716463"/>
            <a:ext cx="5438775" cy="4468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Here are some of the PHY that can be used with the STM32F107, other PHY can be used as well.</a:t>
            </a:r>
          </a:p>
        </p:txBody>
      </p:sp>
    </p:spTree>
    <p:extLst>
      <p:ext uri="{BB962C8B-B14F-4D97-AF65-F5344CB8AC3E}">
        <p14:creationId xmlns:p14="http://schemas.microsoft.com/office/powerpoint/2010/main" val="2314633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This present some of the TCP-IP solutions on the market available for the STM32. </a:t>
            </a:r>
          </a:p>
        </p:txBody>
      </p:sp>
    </p:spTree>
    <p:extLst>
      <p:ext uri="{BB962C8B-B14F-4D97-AF65-F5344CB8AC3E}">
        <p14:creationId xmlns:p14="http://schemas.microsoft.com/office/powerpoint/2010/main" val="1547747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We will start with the description of the Ethernet IP of the STM32F207, and present the Precision Time Protocol also called IEEE 1588.</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Then we will introduce the </a:t>
            </a:r>
            <a:r>
              <a:rPr lang="en-US" altLang="pt-BR" dirty="0" err="1" smtClean="0">
                <a:latin typeface="Arial" panose="020B0604020202020204" pitchFamily="34" charset="0"/>
              </a:rPr>
              <a:t>NicheLite</a:t>
            </a:r>
            <a:r>
              <a:rPr lang="en-US" altLang="pt-BR" dirty="0" smtClean="0">
                <a:latin typeface="Arial" panose="020B0604020202020204" pitchFamily="34" charset="0"/>
              </a:rPr>
              <a:t> TCP-IP stack from </a:t>
            </a:r>
            <a:r>
              <a:rPr lang="en-US" altLang="pt-BR" dirty="0" err="1" smtClean="0">
                <a:latin typeface="Arial" panose="020B0604020202020204" pitchFamily="34" charset="0"/>
              </a:rPr>
              <a:t>interniche</a:t>
            </a:r>
            <a:r>
              <a:rPr lang="en-US" altLang="pt-BR" dirty="0" smtClean="0">
                <a:latin typeface="Arial" panose="020B0604020202020204" pitchFamily="34" charset="0"/>
              </a:rPr>
              <a:t>. This is one software solution packaged by STMicroelectronics. </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dirty="0" smtClean="0">
              <a:latin typeface="Arial" panose="020B0604020202020204" pitchFamily="34" charset="0"/>
            </a:endParaRPr>
          </a:p>
          <a:p>
            <a:pPr eaLnBrk="1" hangingPunct="1"/>
            <a:r>
              <a:rPr lang="en-US" altLang="pt-BR" b="1" dirty="0" smtClean="0">
                <a:latin typeface="Arial" panose="020B0604020202020204" pitchFamily="34" charset="0"/>
              </a:rPr>
              <a:t>ANIMATION</a:t>
            </a:r>
          </a:p>
          <a:p>
            <a:pPr eaLnBrk="1" hangingPunct="1"/>
            <a:r>
              <a:rPr lang="en-US" altLang="pt-BR" dirty="0" smtClean="0">
                <a:latin typeface="Arial" panose="020B0604020202020204" pitchFamily="34" charset="0"/>
              </a:rPr>
              <a:t>Let’s start with the hardware part with STM32F207 Ethernet.</a:t>
            </a:r>
          </a:p>
        </p:txBody>
      </p:sp>
    </p:spTree>
    <p:extLst>
      <p:ext uri="{BB962C8B-B14F-4D97-AF65-F5344CB8AC3E}">
        <p14:creationId xmlns:p14="http://schemas.microsoft.com/office/powerpoint/2010/main" val="141930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We know, or have seen all these protocols, but :</a:t>
            </a:r>
          </a:p>
          <a:p>
            <a:pPr eaLnBrk="1" hangingPunct="1">
              <a:buFontTx/>
              <a:buChar char="-"/>
            </a:pPr>
            <a:r>
              <a:rPr lang="en-US" altLang="zh-CN" smtClean="0">
                <a:latin typeface="Arial" panose="020B0604020202020204" pitchFamily="34" charset="0"/>
              </a:rPr>
              <a:t>what is the purpose of all theses protocols ?</a:t>
            </a:r>
          </a:p>
          <a:p>
            <a:pPr eaLnBrk="1" hangingPunct="1">
              <a:buFontTx/>
              <a:buChar char="-"/>
            </a:pPr>
            <a:r>
              <a:rPr lang="en-US" altLang="zh-CN" smtClean="0">
                <a:latin typeface="Arial" panose="020B0604020202020204" pitchFamily="34" charset="0"/>
              </a:rPr>
              <a:t>What are the Key protocols ?</a:t>
            </a:r>
          </a:p>
          <a:p>
            <a:pPr eaLnBrk="1" hangingPunct="1">
              <a:buFontTx/>
              <a:buChar char="-"/>
            </a:pPr>
            <a:r>
              <a:rPr lang="en-US" altLang="zh-CN" smtClean="0">
                <a:latin typeface="Arial" panose="020B0604020202020204" pitchFamily="34" charset="0"/>
              </a:rPr>
              <a:t>Some protocols are not known, but aren’t they important protocols as well?</a:t>
            </a:r>
          </a:p>
          <a:p>
            <a:pPr eaLnBrk="1" hangingPunct="1">
              <a:buFontTx/>
              <a:buChar char="-"/>
            </a:pPr>
            <a:endParaRPr lang="en-US" altLang="zh-CN" smtClean="0">
              <a:latin typeface="Arial" panose="020B0604020202020204" pitchFamily="34" charset="0"/>
            </a:endParaRPr>
          </a:p>
        </p:txBody>
      </p:sp>
    </p:spTree>
    <p:extLst>
      <p:ext uri="{BB962C8B-B14F-4D97-AF65-F5344CB8AC3E}">
        <p14:creationId xmlns:p14="http://schemas.microsoft.com/office/powerpoint/2010/main" val="647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dirty="0" smtClean="0">
                <a:latin typeface="Arial" panose="020B0604020202020204" pitchFamily="34" charset="0"/>
              </a:rPr>
              <a:t>TCP-IP is a layered protocol stack, each layer providing different services.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 will start with the application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user application are usually at this layer, high level protocols such as email protocols are in this layer as well.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The second layer is the Transport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it provides end to end connection services. For some of the protocols of this layer such as TCP will ensure the reliability of the connection, other protocols such as UDP don’t ensure the reliability of the connection. We will come back on this difference later on.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Below the Transport layer you will find the internet layer that provides an intra-network and inter-network communication service.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What is the difference between intra and inter network communication :  </a:t>
            </a:r>
          </a:p>
          <a:p>
            <a:pPr eaLnBrk="1" hangingPunct="1">
              <a:lnSpc>
                <a:spcPct val="80000"/>
              </a:lnSpc>
              <a:buFontTx/>
              <a:buChar char="-"/>
            </a:pPr>
            <a:r>
              <a:rPr lang="en-US" altLang="zh-CN" sz="800" dirty="0" smtClean="0">
                <a:latin typeface="Arial" panose="020B0604020202020204" pitchFamily="34" charset="0"/>
              </a:rPr>
              <a:t>An intra-network communication is a communication of devices connected on a Hub for example</a:t>
            </a:r>
          </a:p>
          <a:p>
            <a:pPr eaLnBrk="1" hangingPunct="1">
              <a:lnSpc>
                <a:spcPct val="80000"/>
              </a:lnSpc>
              <a:buFontTx/>
              <a:buChar char="-"/>
            </a:pPr>
            <a:r>
              <a:rPr lang="en-US" altLang="zh-CN" sz="800" dirty="0" smtClean="0">
                <a:latin typeface="Arial" panose="020B0604020202020204" pitchFamily="34" charset="0"/>
              </a:rPr>
              <a:t>While an example of inter-network communication is a communication between devices located in 2 different companies, information sent by the first device need to go through routers to reach the second device</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One of the Key information here is that the Internet layer does not provide any guaranty of delivery, it is a best effort delivery, we will come back on this later.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Finally 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this part is mainly implemented by hardware, the MAC and the PHY are inside this layer, the low level Ethernet driver as well.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This layer provides intra-network communication service and physical transport of the information (electrical signal). The STM32 and its Ethernet peripheral is in side this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There are 4 layers in the TCP-IP stack, we will see later in the presentation where are the protocols located in these layers architecture. </a:t>
            </a:r>
          </a:p>
        </p:txBody>
      </p:sp>
    </p:spTree>
    <p:extLst>
      <p:ext uri="{BB962C8B-B14F-4D97-AF65-F5344CB8AC3E}">
        <p14:creationId xmlns:p14="http://schemas.microsoft.com/office/powerpoint/2010/main" val="3606219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dirty="0" smtClean="0">
                <a:latin typeface="Arial" panose="020B0604020202020204" pitchFamily="34" charset="0"/>
              </a:rPr>
              <a:t>Before introducing the protocols, I would like to present another key notion of software stacks : the encapsulation.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In this example I want to send user data over the network using the TFTP protocol.</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A simple description of encapsulation is :</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I have user data to send</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I put the user data into a TFTP datagram (like an </a:t>
            </a:r>
            <a:r>
              <a:rPr lang="en-US" altLang="zh-CN" sz="800" dirty="0" err="1" smtClean="0">
                <a:latin typeface="Arial" panose="020B0604020202020204" pitchFamily="34" charset="0"/>
              </a:rPr>
              <a:t>enveloppe</a:t>
            </a:r>
            <a:r>
              <a:rPr lang="en-US" altLang="zh-CN" sz="800" dirty="0" smtClean="0">
                <a:latin typeface="Arial" panose="020B0604020202020204" pitchFamily="34" charset="0"/>
              </a:rPr>
              <a:t>)</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I then put the TFTP protocol into an UDP datagram</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UDP protocol is then put into an IP datagram</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IP protocol is the put into an Ethernet frame </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Ethernet frame is then sent over the network</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Practically this encapsulation is performed by :</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pt-BR" sz="800" dirty="0" smtClean="0">
                <a:latin typeface="Arial" panose="020B0604020202020204" pitchFamily="34" charset="0"/>
              </a:rPr>
              <a:t>taking</a:t>
            </a:r>
            <a:r>
              <a:rPr lang="en-US" altLang="zh-CN" sz="800" dirty="0" smtClean="0">
                <a:latin typeface="Arial" panose="020B0604020202020204" pitchFamily="34" charset="0"/>
              </a:rPr>
              <a:t> my user data</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Adding a TFTP header to the user data to form a TFTP datagram </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Adding a UDP header to the TFTP datagram to form an UDP datagram</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Adding a IP header to the UDP datagram to form an IP datagram</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Adding a Ethernet header and a Ethernet trailer IP datagram to form an Ethernet Frame</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But then why do I need so many “envelopes”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Because I have different information in each header :</a:t>
            </a:r>
          </a:p>
          <a:p>
            <a:pPr eaLnBrk="1" hangingPunct="1">
              <a:lnSpc>
                <a:spcPct val="80000"/>
              </a:lnSpc>
              <a:buFontTx/>
              <a:buChar char="-"/>
            </a:pPr>
            <a:r>
              <a:rPr lang="en-US" altLang="zh-CN" sz="800" dirty="0" smtClean="0">
                <a:latin typeface="Arial" panose="020B0604020202020204" pitchFamily="34" charset="0"/>
              </a:rPr>
              <a:t>The TFTP header will contain some commands specific to the TFTP protocol</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UDP header will contain some information like a UDP port used for the end to end connection and a checksum. You can see that the UDP checksum is computed on the header and the data (the red rectangle)</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IP header contains the IP address used to identify the destination device and a checksum. This checksum covers only the header</a:t>
            </a:r>
          </a:p>
          <a:p>
            <a:pPr eaLnBrk="1" hangingPunct="1">
              <a:lnSpc>
                <a:spcPct val="80000"/>
              </a:lnSpc>
              <a:buFontTx/>
              <a:buChar char="-"/>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Then the Ethernet header contains the MAC address of the destination device and the Ethernet trailer contains information on the header and the IP datagram</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In this simplified diagram I show only some information included in the headers. Each header contains more information than shown here. </a:t>
            </a:r>
          </a:p>
          <a:p>
            <a:pPr eaLnBrk="1" hangingPunct="1">
              <a:lnSpc>
                <a:spcPct val="80000"/>
              </a:lnSpc>
            </a:pPr>
            <a:endParaRPr lang="en-US" altLang="zh-CN" sz="800" dirty="0" smtClean="0">
              <a:latin typeface="Arial" panose="020B0604020202020204" pitchFamily="34" charset="0"/>
            </a:endParaRPr>
          </a:p>
        </p:txBody>
      </p:sp>
    </p:spTree>
    <p:extLst>
      <p:ext uri="{BB962C8B-B14F-4D97-AF65-F5344CB8AC3E}">
        <p14:creationId xmlns:p14="http://schemas.microsoft.com/office/powerpoint/2010/main" val="3168805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dirty="0" smtClean="0">
                <a:latin typeface="Arial" panose="020B0604020202020204" pitchFamily="34" charset="0"/>
              </a:rPr>
              <a:t>Here I will introduce the TCP-IP key protocols.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 will change my approach from a top to bottom approach to a bottom up approach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Her you can see the lower three layer described previously</a:t>
            </a:r>
          </a:p>
          <a:p>
            <a:pPr eaLnBrk="1" hangingPunct="1">
              <a:lnSpc>
                <a:spcPct val="80000"/>
              </a:lnSpc>
              <a:buFontTx/>
              <a:buChar char="-"/>
            </a:pPr>
            <a:r>
              <a:rPr lang="en-US" altLang="zh-CN" sz="800" dirty="0" smtClean="0">
                <a:latin typeface="Arial" panose="020B0604020202020204" pitchFamily="34" charset="0"/>
              </a:rPr>
              <a:t>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p>
          <a:p>
            <a:pPr eaLnBrk="1" hangingPunct="1">
              <a:lnSpc>
                <a:spcPct val="80000"/>
              </a:lnSpc>
              <a:buFontTx/>
              <a:buChar char="-"/>
            </a:pPr>
            <a:r>
              <a:rPr lang="en-US" altLang="zh-CN" sz="800" dirty="0" smtClean="0">
                <a:latin typeface="Arial" panose="020B0604020202020204" pitchFamily="34" charset="0"/>
              </a:rPr>
              <a:t>The internet layer</a:t>
            </a:r>
          </a:p>
          <a:p>
            <a:pPr eaLnBrk="1" hangingPunct="1">
              <a:lnSpc>
                <a:spcPct val="80000"/>
              </a:lnSpc>
              <a:buFontTx/>
              <a:buChar char="-"/>
            </a:pPr>
            <a:r>
              <a:rPr lang="en-US" altLang="zh-CN" sz="800" dirty="0" smtClean="0">
                <a:latin typeface="Arial" panose="020B0604020202020204" pitchFamily="34" charset="0"/>
              </a:rPr>
              <a:t>And the Transport layer</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STM32Fx07 and the PHY are located in 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first protocol I will describe is the IP (</a:t>
            </a:r>
            <a:r>
              <a:rPr lang="en-US" altLang="zh-CN" dirty="0" smtClean="0">
                <a:latin typeface="Arial" panose="020B0604020202020204" pitchFamily="34" charset="0"/>
              </a:rPr>
              <a:t>Internet Protocol</a:t>
            </a:r>
            <a:r>
              <a:rPr lang="en-US" altLang="zh-CN" sz="800" dirty="0" smtClean="0">
                <a:latin typeface="Arial" panose="020B0604020202020204" pitchFamily="34" charset="0"/>
              </a:rPr>
              <a:t>), Its purpose is to send data to another device identified by its IP address, or receive data from it. Here you can see </a:t>
            </a:r>
            <a:r>
              <a:rPr lang="en-US" altLang="zh-CN" sz="800" i="1" dirty="0" smtClean="0">
                <a:latin typeface="Arial" panose="020B0604020202020204" pitchFamily="34" charset="0"/>
              </a:rPr>
              <a:t>“I want to  send data to 127.127.127.127” </a:t>
            </a:r>
            <a:r>
              <a:rPr lang="en-US" altLang="zh-CN" sz="800" dirty="0" smtClean="0">
                <a:latin typeface="Arial" panose="020B0604020202020204" pitchFamily="34" charset="0"/>
              </a:rPr>
              <a:t>.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IP datagram is encapsulated in a Ethernet frame. IP means internet protocol and is located in….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internet layer.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IP protocol (</a:t>
            </a:r>
            <a:r>
              <a:rPr lang="en-US" altLang="zh-CN" sz="800" b="1" dirty="0" smtClean="0">
                <a:latin typeface="Arial" panose="020B0604020202020204" pitchFamily="34" charset="0"/>
              </a:rPr>
              <a:t>click on the IP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second protocol I will describe is UDP (</a:t>
            </a:r>
            <a:r>
              <a:rPr lang="en-US" altLang="zh-CN" dirty="0" smtClean="0">
                <a:latin typeface="Arial" panose="020B0604020202020204" pitchFamily="34" charset="0"/>
              </a:rPr>
              <a:t>User Datagram Protocol</a:t>
            </a:r>
            <a:r>
              <a:rPr lang="en-US" altLang="zh-CN" sz="800" dirty="0" smtClean="0">
                <a:latin typeface="Arial" panose="020B0604020202020204" pitchFamily="34" charset="0"/>
              </a:rPr>
              <a:t>) Its purpose is to send data to send datagrams to another device. The UDP header </a:t>
            </a:r>
            <a:r>
              <a:rPr lang="en-US" altLang="zh-CN" sz="800" dirty="0" err="1" smtClean="0">
                <a:latin typeface="Arial" panose="020B0604020202020204" pitchFamily="34" charset="0"/>
              </a:rPr>
              <a:t>conatins</a:t>
            </a:r>
            <a:r>
              <a:rPr lang="en-US" altLang="zh-CN" sz="800" dirty="0" smtClean="0">
                <a:latin typeface="Arial" panose="020B0604020202020204" pitchFamily="34" charset="0"/>
              </a:rPr>
              <a:t> a port number to better identify the receiver, Here you can see </a:t>
            </a:r>
            <a:r>
              <a:rPr lang="en-US" altLang="zh-CN" sz="800" i="1" dirty="0" smtClean="0">
                <a:latin typeface="Arial" panose="020B0604020202020204" pitchFamily="34" charset="0"/>
              </a:rPr>
              <a:t>“I want to send a datagram on the port #” .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UDP datagram is encapsulated in an IP frame</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 analogy ---</a:t>
            </a:r>
          </a:p>
          <a:p>
            <a:pPr eaLnBrk="1" hangingPunct="1">
              <a:lnSpc>
                <a:spcPct val="80000"/>
              </a:lnSpc>
            </a:pPr>
            <a:r>
              <a:rPr lang="en-US" altLang="zh-CN" sz="800" dirty="0" smtClean="0">
                <a:latin typeface="Arial" panose="020B0604020202020204" pitchFamily="34" charset="0"/>
              </a:rPr>
              <a:t>To explain the port number I will make an analogy, if I send a letter to my friends house I will need to use my friends address, here it is the IP address. But what if I want my friend to read it and not his father, I need to write my friend’s name on the envelope as well. The port number is like the name of the application I want to send the data to. On a device there can be many application, the port number is here to help identify which application on this device</a:t>
            </a:r>
          </a:p>
          <a:p>
            <a:pPr eaLnBrk="1" hangingPunct="1">
              <a:lnSpc>
                <a:spcPct val="80000"/>
              </a:lnSpc>
            </a:pPr>
            <a:endParaRPr lang="en-US" altLang="zh-CN" sz="800" b="1"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You can see that the UDP relies on IP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UDP protocol (</a:t>
            </a:r>
            <a:r>
              <a:rPr lang="en-US" altLang="zh-CN" sz="800" b="1" dirty="0" smtClean="0">
                <a:latin typeface="Arial" panose="020B0604020202020204" pitchFamily="34" charset="0"/>
              </a:rPr>
              <a:t>click on the UDP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third protocol I will describe is TCP (</a:t>
            </a:r>
            <a:r>
              <a:rPr lang="en-US" altLang="zh-CN" dirty="0" smtClean="0">
                <a:latin typeface="Arial" panose="020B0604020202020204" pitchFamily="34" charset="0"/>
              </a:rPr>
              <a:t>Transmission Control Protocol</a:t>
            </a:r>
            <a:r>
              <a:rPr lang="en-US" altLang="zh-CN" sz="800" dirty="0" smtClean="0">
                <a:latin typeface="Arial" panose="020B0604020202020204" pitchFamily="34" charset="0"/>
              </a:rPr>
              <a:t>), Its purpose is to send data to send datagrams to another device in a reliable way. The TCP header contains a port number to better identify the receiver, Here you can see </a:t>
            </a:r>
            <a:r>
              <a:rPr lang="en-US" altLang="zh-CN" sz="800" i="1" dirty="0" smtClean="0">
                <a:latin typeface="Arial" panose="020B0604020202020204" pitchFamily="34" charset="0"/>
              </a:rPr>
              <a:t>“I want to send data in a reliable way on the port #” .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TCP datagram is encapsulated in an IP frame</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 analogy ---</a:t>
            </a:r>
          </a:p>
          <a:p>
            <a:pPr eaLnBrk="1" hangingPunct="1">
              <a:lnSpc>
                <a:spcPct val="80000"/>
              </a:lnSpc>
            </a:pPr>
            <a:r>
              <a:rPr lang="en-US" altLang="zh-CN" sz="800" dirty="0" smtClean="0">
                <a:latin typeface="Arial" panose="020B0604020202020204" pitchFamily="34" charset="0"/>
              </a:rPr>
              <a:t>In the previous analogy, I wanted to send a letter to my friend, but I had no way to make sure that my friends received it, indeed his father may have lost it… with the TCP the connection is reliable, the protocol will first set up a connection, it like giving a phone call to my friend and tell him I will send you one letter, my friends will be able to tell me if he received it or not… TCP is a reliable connection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You can see that the TCP relies on IP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TCP protocol (</a:t>
            </a:r>
            <a:r>
              <a:rPr lang="en-US" altLang="zh-CN" sz="800" b="1" dirty="0" smtClean="0">
                <a:latin typeface="Arial" panose="020B0604020202020204" pitchFamily="34" charset="0"/>
              </a:rPr>
              <a:t>click on the TCP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pt-BR" sz="800" dirty="0" smtClean="0">
                <a:latin typeface="Arial" panose="020B0604020202020204" pitchFamily="34" charset="0"/>
              </a:rPr>
              <a:t>as mentioned earlier these are key protocols of the TCP IP stack</a:t>
            </a:r>
          </a:p>
          <a:p>
            <a:pPr eaLnBrk="1" hangingPunct="1">
              <a:lnSpc>
                <a:spcPct val="80000"/>
              </a:lnSpc>
            </a:pPr>
            <a:endParaRPr lang="en-US" altLang="zh-CN" sz="800" b="1"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endParaRPr lang="en-US" altLang="zh-CN" sz="800" b="1" dirty="0" smtClean="0">
              <a:latin typeface="Arial" panose="020B0604020202020204" pitchFamily="34" charset="0"/>
            </a:endParaRPr>
          </a:p>
        </p:txBody>
      </p:sp>
    </p:spTree>
    <p:extLst>
      <p:ext uri="{BB962C8B-B14F-4D97-AF65-F5344CB8AC3E}">
        <p14:creationId xmlns:p14="http://schemas.microsoft.com/office/powerpoint/2010/main" val="4022125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3" y="-171450"/>
            <a:ext cx="9280526" cy="756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1" descr="D:\Le sel en +\Realisations\TBWA\120117 Microelectronics\ST_Bloc marque_Qi_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5878513"/>
            <a:ext cx="24479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werPointWaterMarkTitle"/>
          <p:cNvSpPr>
            <a:spLocks noChangeAspect="1"/>
          </p:cNvSpPr>
          <p:nvPr/>
        </p:nvSpPr>
        <p:spPr>
          <a:xfrm>
            <a:off x="8768768" y="6032501"/>
            <a:ext cx="184731" cy="523220"/>
          </a:xfrm>
          <a:prstGeom prst="rect">
            <a:avLst/>
          </a:prstGeom>
          <a:noFill/>
        </p:spPr>
        <p:txBody>
          <a:bodyPr wrap="none">
            <a:spAutoFit/>
          </a:bodyPr>
          <a:lstStyle/>
          <a:p>
            <a:pPr algn="r" eaLnBrk="1" hangingPunct="1">
              <a:defRPr/>
            </a:pPr>
            <a:endParaRPr lang="pt-BR" sz="1400" i="0" dirty="0">
              <a:ln w="900" cmpd="sng">
                <a:solidFill>
                  <a:srgbClr val="FF0000">
                    <a:alpha val="55000"/>
                  </a:srgbClr>
                </a:solidFill>
                <a:prstDash val="solid"/>
              </a:ln>
              <a:solidFill>
                <a:srgbClr val="FF0000"/>
              </a:solidFill>
              <a:effectLst>
                <a:innerShdw blurRad="101600" dist="76200" dir="5400000">
                  <a:schemeClr val="accent1">
                    <a:satMod val="190000"/>
                    <a:tint val="100000"/>
                    <a:alpha val="74000"/>
                  </a:schemeClr>
                </a:innerShdw>
              </a:effectLst>
              <a:latin typeface="Arial"/>
            </a:endParaRPr>
          </a:p>
          <a:p>
            <a:pPr algn="r" eaLnBrk="1" hangingPunct="1">
              <a:defRPr/>
            </a:pPr>
            <a:endParaRPr lang="en-US" sz="1400" i="0" dirty="0">
              <a:ln w="900" cmpd="sng">
                <a:solidFill>
                  <a:srgbClr val="FF0000">
                    <a:alpha val="55000"/>
                  </a:srgbClr>
                </a:solidFill>
                <a:prstDash val="solid"/>
              </a:ln>
              <a:solidFill>
                <a:srgbClr val="FF0000"/>
              </a:solidFill>
              <a:effectLst>
                <a:innerShdw blurRad="101600" dist="76200" dir="5400000">
                  <a:schemeClr val="accent1">
                    <a:satMod val="190000"/>
                    <a:tint val="100000"/>
                    <a:alpha val="74000"/>
                  </a:schemeClr>
                </a:innerShdw>
              </a:effectLst>
              <a:latin typeface="Arial"/>
            </a:endParaRPr>
          </a:p>
        </p:txBody>
      </p:sp>
      <p:sp>
        <p:nvSpPr>
          <p:cNvPr id="2" name="Titre 1"/>
          <p:cNvSpPr>
            <a:spLocks noGrp="1"/>
          </p:cNvSpPr>
          <p:nvPr>
            <p:ph type="ctrTitle"/>
          </p:nvPr>
        </p:nvSpPr>
        <p:spPr>
          <a:xfrm>
            <a:off x="701284" y="1687556"/>
            <a:ext cx="7772400" cy="1470025"/>
          </a:xfrm>
        </p:spPr>
        <p:txBody>
          <a:bodyPr anchor="b"/>
          <a:lstStyle>
            <a:lvl1pPr algn="l">
              <a:defRPr/>
            </a:lvl1pPr>
          </a:lstStyle>
          <a:p>
            <a:r>
              <a:rPr lang="en-US" noProof="0" smtClean="0"/>
              <a:t>Click to edit Master title style</a:t>
            </a:r>
            <a:endParaRPr lang="en-US" noProof="0"/>
          </a:p>
        </p:txBody>
      </p:sp>
      <p:sp>
        <p:nvSpPr>
          <p:cNvPr id="3" name="Sous-titre 2"/>
          <p:cNvSpPr>
            <a:spLocks noGrp="1"/>
          </p:cNvSpPr>
          <p:nvPr>
            <p:ph type="subTitle" idx="1"/>
          </p:nvPr>
        </p:nvSpPr>
        <p:spPr>
          <a:xfrm>
            <a:off x="701284" y="3402496"/>
            <a:ext cx="6400800" cy="1752600"/>
          </a:xfrm>
        </p:spPr>
        <p:txBody>
          <a:bodyPr>
            <a:normAutofit/>
          </a:bodyPr>
          <a:lstStyle>
            <a:lvl1pPr marL="0" indent="0" algn="l">
              <a:buNone/>
              <a:defRPr sz="14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Tree>
    <p:extLst>
      <p:ext uri="{BB962C8B-B14F-4D97-AF65-F5344CB8AC3E}">
        <p14:creationId xmlns:p14="http://schemas.microsoft.com/office/powerpoint/2010/main" val="310721287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smtClean="0"/>
              <a:t>Click to edit Master title style</a:t>
            </a:r>
            <a:endParaRPr lang="en-US" noProof="0"/>
          </a:p>
        </p:txBody>
      </p:sp>
      <p:sp>
        <p:nvSpPr>
          <p:cNvPr id="3" name="Espace réservé du contenu 2"/>
          <p:cNvSpPr>
            <a:spLocks noGrp="1"/>
          </p:cNvSpPr>
          <p:nvPr>
            <p:ph idx="1"/>
          </p:nvPr>
        </p:nvSpPr>
        <p:spPr>
          <a:xfrm>
            <a:off x="457200" y="1277496"/>
            <a:ext cx="8229600" cy="4680000"/>
          </a:xfrm>
        </p:spPr>
        <p:txBody>
          <a:bodyPr>
            <a:spAutoFit/>
          </a:bodyPr>
          <a:lstStyle>
            <a:lvl1pPr>
              <a:lnSpc>
                <a:spcPct val="100000"/>
              </a:lnSpc>
              <a:spcBef>
                <a:spcPts val="1800"/>
              </a:spcBef>
              <a:defRPr baseline="0"/>
            </a:lvl1pPr>
            <a:lvl2pPr>
              <a:lnSpc>
                <a:spcPct val="100000"/>
              </a:lnSpc>
              <a:defRPr/>
            </a:lvl2pPr>
            <a:lvl3pPr>
              <a:lnSpc>
                <a:spcPct val="100000"/>
              </a:lnSpc>
              <a:defRPr/>
            </a:lvl3pPr>
            <a:lvl4pPr>
              <a:lnSpc>
                <a:spcPct val="100000"/>
              </a:lnSpc>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4" name="Espace réservé du numéro de diapositive 5"/>
          <p:cNvSpPr>
            <a:spLocks noGrp="1"/>
          </p:cNvSpPr>
          <p:nvPr>
            <p:ph type="sldNum" sz="quarter" idx="10"/>
          </p:nvPr>
        </p:nvSpPr>
        <p:spPr/>
        <p:txBody>
          <a:bodyPr/>
          <a:lstStyle>
            <a:lvl1pPr>
              <a:defRPr smtClean="0"/>
            </a:lvl1pPr>
          </a:lstStyle>
          <a:p>
            <a:pPr>
              <a:defRPr/>
            </a:pPr>
            <a:fld id="{66B6DA9C-0355-47C6-9504-27EF00621FE5}" type="slidenum">
              <a:rPr lang="zh-CN" altLang="fr-FR"/>
              <a:pPr>
                <a:defRPr/>
              </a:pPr>
              <a:t>‹#›</a:t>
            </a:fld>
            <a:endParaRPr lang="fr-FR" altLang="zh-CN"/>
          </a:p>
        </p:txBody>
      </p:sp>
      <p:sp>
        <p:nvSpPr>
          <p:cNvPr id="5"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4CB1AAA1-D704-498F-9914-38C2ED3296F0}" type="datetime1">
              <a:rPr lang="pt-BR"/>
              <a:pPr>
                <a:defRPr/>
              </a:pPr>
              <a:t>20/06/2016</a:t>
            </a:fld>
            <a:endParaRPr/>
          </a:p>
        </p:txBody>
      </p:sp>
      <p:sp>
        <p:nvSpPr>
          <p:cNvPr id="6"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756165454"/>
      </p:ext>
    </p:extLst>
  </p:cSld>
  <p:clrMapOvr>
    <a:masterClrMapping/>
  </p:clrMapOvr>
  <p:transition spd="slow">
    <p:wipe dir="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l="18262" r="10397" b="48524"/>
          <a:stretch>
            <a:fillRect/>
          </a:stretch>
        </p:blipFill>
        <p:spPr bwMode="auto">
          <a:xfrm>
            <a:off x="0" y="4763"/>
            <a:ext cx="9144000" cy="391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a:xfrm>
            <a:off x="585056" y="4281115"/>
            <a:ext cx="7772400" cy="1362075"/>
          </a:xfrm>
        </p:spPr>
        <p:txBody>
          <a:bodyPr anchor="t">
            <a:normAutofit/>
          </a:bodyPr>
          <a:lstStyle>
            <a:lvl1pPr algn="l">
              <a:defRPr sz="4000" b="0" cap="none"/>
            </a:lvl1pPr>
          </a:lstStyle>
          <a:p>
            <a:r>
              <a:rPr lang="en-US" noProof="0" smtClean="0"/>
              <a:t>Click to edit Master title style</a:t>
            </a:r>
            <a:endParaRPr lang="en-US" noProof="0"/>
          </a:p>
        </p:txBody>
      </p:sp>
      <p:sp>
        <p:nvSpPr>
          <p:cNvPr id="4" name="Espace réservé de la date 3"/>
          <p:cNvSpPr>
            <a:spLocks noGrp="1"/>
          </p:cNvSpPr>
          <p:nvPr>
            <p:ph type="dt" sz="half" idx="10"/>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BDF419AD-F1BE-4FBA-A1BD-0CD8FBE901AC}" type="datetime1">
              <a:rPr lang="pt-BR"/>
              <a:pPr>
                <a:defRPr/>
              </a:pPr>
              <a:t>20/06/2016</a:t>
            </a:fld>
            <a:endParaRPr/>
          </a:p>
        </p:txBody>
      </p:sp>
      <p:sp>
        <p:nvSpPr>
          <p:cNvPr id="5"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492408986"/>
      </p:ext>
    </p:extLst>
  </p:cSld>
  <p:clrMapOvr>
    <a:masterClrMapping/>
  </p:clrMapOvr>
  <p:transition spd="slow"/>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p:nvPr>
        </p:nvSpPr>
        <p:spPr>
          <a:xfrm>
            <a:off x="457200"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10" name="Espace réservé du contenu 2"/>
          <p:cNvSpPr>
            <a:spLocks noGrp="1"/>
          </p:cNvSpPr>
          <p:nvPr>
            <p:ph sz="half" idx="14"/>
          </p:nvPr>
        </p:nvSpPr>
        <p:spPr>
          <a:xfrm>
            <a:off x="4637856"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Espace réservé du numéro de diapositive 6"/>
          <p:cNvSpPr>
            <a:spLocks noGrp="1"/>
          </p:cNvSpPr>
          <p:nvPr>
            <p:ph type="sldNum" sz="quarter" idx="15"/>
          </p:nvPr>
        </p:nvSpPr>
        <p:spPr/>
        <p:txBody>
          <a:bodyPr/>
          <a:lstStyle>
            <a:lvl1pPr>
              <a:defRPr smtClean="0"/>
            </a:lvl1pPr>
          </a:lstStyle>
          <a:p>
            <a:pPr>
              <a:defRPr/>
            </a:pPr>
            <a:fld id="{4A13B4A1-2E62-4F64-B761-8AFD049956C5}" type="slidenum">
              <a:rPr lang="zh-CN" altLang="fr-FR"/>
              <a:pPr>
                <a:defRPr/>
              </a:pPr>
              <a:t>‹#›</a:t>
            </a:fld>
            <a:endParaRPr lang="fr-FR" altLang="zh-CN"/>
          </a:p>
        </p:txBody>
      </p:sp>
      <p:sp>
        <p:nvSpPr>
          <p:cNvPr id="6" name="Espace réservé de la date 3"/>
          <p:cNvSpPr>
            <a:spLocks noGrp="1"/>
          </p:cNvSpPr>
          <p:nvPr>
            <p:ph type="dt" sz="half" idx="16"/>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D23B7B13-61F2-45EB-85E7-157DA7D61573}" type="datetime1">
              <a:rPr lang="pt-BR"/>
              <a:pPr>
                <a:defRPr/>
              </a:pPr>
              <a:t>20/06/2016</a:t>
            </a:fld>
            <a:endParaRPr/>
          </a:p>
        </p:txBody>
      </p:sp>
      <p:sp>
        <p:nvSpPr>
          <p:cNvPr id="7" name="Espace réservé du pied de page 4"/>
          <p:cNvSpPr>
            <a:spLocks noGrp="1"/>
          </p:cNvSpPr>
          <p:nvPr>
            <p:ph type="ftr" sz="quarter" idx="17"/>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823135589"/>
      </p:ext>
    </p:extLst>
  </p:cSld>
  <p:clrMapOvr>
    <a:masterClrMapping/>
  </p:clrMapOvr>
  <p:transition spd="slow">
    <p:wipe dir="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numéro de diapositive 4"/>
          <p:cNvSpPr>
            <a:spLocks noGrp="1"/>
          </p:cNvSpPr>
          <p:nvPr>
            <p:ph type="sldNum" sz="quarter" idx="10"/>
          </p:nvPr>
        </p:nvSpPr>
        <p:spPr/>
        <p:txBody>
          <a:bodyPr/>
          <a:lstStyle>
            <a:lvl1pPr>
              <a:defRPr smtClean="0"/>
            </a:lvl1pPr>
          </a:lstStyle>
          <a:p>
            <a:pPr>
              <a:defRPr/>
            </a:pPr>
            <a:fld id="{EC0AF3B5-0B9F-4802-B11D-E7ACF0B753BF}" type="slidenum">
              <a:rPr lang="zh-CN" altLang="fr-FR"/>
              <a:pPr>
                <a:defRPr/>
              </a:pPr>
              <a:t>‹#›</a:t>
            </a:fld>
            <a:endParaRPr lang="fr-FR" altLang="zh-CN"/>
          </a:p>
        </p:txBody>
      </p:sp>
      <p:sp>
        <p:nvSpPr>
          <p:cNvPr id="4"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58EBE2E8-199A-4121-AF43-67E3CD939F72}" type="datetime1">
              <a:rPr lang="pt-BR"/>
              <a:pPr>
                <a:defRPr/>
              </a:pPr>
              <a:t>20/06/2016</a:t>
            </a:fld>
            <a:endParaRPr/>
          </a:p>
        </p:txBody>
      </p:sp>
      <p:sp>
        <p:nvSpPr>
          <p:cNvPr id="5"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702844199"/>
      </p:ext>
    </p:extLst>
  </p:cSld>
  <p:clrMapOvr>
    <a:masterClrMapping/>
  </p:clrMapOvr>
  <p:transition spd="slow">
    <p:wipe dir="r"/>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Espace réservé du numéro de diapositive 3"/>
          <p:cNvSpPr>
            <a:spLocks noGrp="1"/>
          </p:cNvSpPr>
          <p:nvPr>
            <p:ph type="sldNum" sz="quarter" idx="10"/>
          </p:nvPr>
        </p:nvSpPr>
        <p:spPr/>
        <p:txBody>
          <a:bodyPr/>
          <a:lstStyle>
            <a:lvl1pPr>
              <a:defRPr smtClean="0"/>
            </a:lvl1pPr>
          </a:lstStyle>
          <a:p>
            <a:pPr>
              <a:defRPr/>
            </a:pPr>
            <a:fld id="{C4ADE8B3-47B6-45D0-A874-8BD4F9DC0BE5}" type="slidenum">
              <a:rPr lang="zh-CN" altLang="fr-FR"/>
              <a:pPr>
                <a:defRPr/>
              </a:pPr>
              <a:t>‹#›</a:t>
            </a:fld>
            <a:endParaRPr lang="fr-FR" altLang="zh-CN"/>
          </a:p>
        </p:txBody>
      </p:sp>
      <p:sp>
        <p:nvSpPr>
          <p:cNvPr id="3"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CBF3CB1C-2BC7-4677-94F0-3DC6B46832EF}" type="datetime1">
              <a:rPr lang="pt-BR"/>
              <a:pPr>
                <a:defRPr/>
              </a:pPr>
              <a:t>20/06/2016</a:t>
            </a:fld>
            <a:endParaRPr/>
          </a:p>
        </p:txBody>
      </p:sp>
      <p:sp>
        <p:nvSpPr>
          <p:cNvPr id="4"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760935889"/>
      </p:ext>
    </p:extLst>
  </p:cSld>
  <p:clrMapOvr>
    <a:masterClrMapping/>
  </p:clrMapOvr>
  <p:transition spd="slow">
    <p:wipe dir="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934450" cy="839788"/>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233363" y="906463"/>
            <a:ext cx="8910637" cy="5473700"/>
          </a:xfrm>
        </p:spPr>
        <p:txBody>
          <a:bodyPr rtlCol="0">
            <a:normAutofit/>
          </a:bodyPr>
          <a:lstStyle/>
          <a:p>
            <a:pPr lvl="0"/>
            <a:r>
              <a:rPr lang="en-US" noProof="0" smtClean="0"/>
              <a:t>Click icon to add table</a:t>
            </a:r>
            <a:endParaRPr lang="en-GB" noProof="0" dirty="0" smtClean="0"/>
          </a:p>
        </p:txBody>
      </p:sp>
    </p:spTree>
    <p:extLst>
      <p:ext uri="{BB962C8B-B14F-4D97-AF65-F5344CB8AC3E}">
        <p14:creationId xmlns:p14="http://schemas.microsoft.com/office/powerpoint/2010/main" val="1981774663"/>
      </p:ext>
    </p:extLst>
  </p:cSld>
  <p:clrMapOvr>
    <a:masterClrMapping/>
  </p:clrMapOvr>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388" y="0"/>
            <a:ext cx="7777162" cy="7651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3850" y="908050"/>
            <a:ext cx="4249738" cy="5545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5988" y="908050"/>
            <a:ext cx="4249737" cy="5545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smtClean="0"/>
            </a:lvl1pPr>
          </a:lstStyle>
          <a:p>
            <a:pPr>
              <a:defRPr/>
            </a:pPr>
            <a:fld id="{AC6F8270-4200-49EB-9294-308C807D5856}" type="slidenum">
              <a:rPr lang="zh-CN" altLang="fr-FR"/>
              <a:pPr>
                <a:defRPr/>
              </a:pPr>
              <a:t>‹#›</a:t>
            </a:fld>
            <a:endParaRPr lang="fr-FR" altLang="zh-CN"/>
          </a:p>
        </p:txBody>
      </p:sp>
    </p:spTree>
    <p:extLst>
      <p:ext uri="{BB962C8B-B14F-4D97-AF65-F5344CB8AC3E}">
        <p14:creationId xmlns:p14="http://schemas.microsoft.com/office/powerpoint/2010/main" val="1271418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3850" y="908050"/>
            <a:ext cx="4249738" cy="5545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5988" y="908050"/>
            <a:ext cx="4249737" cy="5545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smtClean="0"/>
            </a:lvl1pPr>
          </a:lstStyle>
          <a:p>
            <a:pPr>
              <a:defRPr/>
            </a:pPr>
            <a:fld id="{8A082D21-4E23-4071-B1F3-DD2EAB8AFF15}" type="slidenum">
              <a:rPr lang="zh-CN" altLang="fr-FR"/>
              <a:pPr>
                <a:defRPr/>
              </a:pPr>
              <a:t>‹#›</a:t>
            </a:fld>
            <a:endParaRPr lang="fr-FR" altLang="zh-CN"/>
          </a:p>
        </p:txBody>
      </p:sp>
    </p:spTree>
    <p:extLst>
      <p:ext uri="{BB962C8B-B14F-4D97-AF65-F5344CB8AC3E}">
        <p14:creationId xmlns:p14="http://schemas.microsoft.com/office/powerpoint/2010/main" val="2075862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115888"/>
            <a:ext cx="80756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pt-BR" smtClean="0"/>
              <a:t>Click to edit Master title style</a:t>
            </a:r>
          </a:p>
        </p:txBody>
      </p:sp>
      <p:sp>
        <p:nvSpPr>
          <p:cNvPr id="1027" name="Espace réservé du texte 2"/>
          <p:cNvSpPr>
            <a:spLocks noGrp="1"/>
          </p:cNvSpPr>
          <p:nvPr>
            <p:ph type="body" idx="1"/>
          </p:nvPr>
        </p:nvSpPr>
        <p:spPr bwMode="auto">
          <a:xfrm>
            <a:off x="457200" y="12874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pt-BR" smtClean="0"/>
              <a:t>Click to edit Master text styles</a:t>
            </a:r>
          </a:p>
          <a:p>
            <a:pPr lvl="1"/>
            <a:r>
              <a:rPr lang="en-US" altLang="pt-BR" smtClean="0"/>
              <a:t>Second level</a:t>
            </a:r>
          </a:p>
          <a:p>
            <a:pPr lvl="2"/>
            <a:r>
              <a:rPr lang="en-US" altLang="pt-BR" smtClean="0"/>
              <a:t>Third level</a:t>
            </a:r>
          </a:p>
          <a:p>
            <a:pPr lvl="3"/>
            <a:r>
              <a:rPr lang="en-US" altLang="pt-BR" smtClean="0"/>
              <a:t>Fourth level</a:t>
            </a:r>
          </a:p>
        </p:txBody>
      </p:sp>
      <p:sp>
        <p:nvSpPr>
          <p:cNvPr id="6" name="Espace réservé du numéro de diapositive 5"/>
          <p:cNvSpPr>
            <a:spLocks noGrp="1"/>
          </p:cNvSpPr>
          <p:nvPr>
            <p:ph type="sldNum" sz="quarter" idx="4"/>
          </p:nvPr>
        </p:nvSpPr>
        <p:spPr>
          <a:xfrm>
            <a:off x="8618538" y="677863"/>
            <a:ext cx="544512" cy="198437"/>
          </a:xfrm>
          <a:prstGeom prst="rect">
            <a:avLst/>
          </a:prstGeom>
          <a:solidFill>
            <a:schemeClr val="accent2"/>
          </a:solidFill>
        </p:spPr>
        <p:txBody>
          <a:bodyPr vert="horz" wrap="none" lIns="91440" tIns="45720" rIns="91440" bIns="45720" numCol="1" anchor="ctr" anchorCtr="0" compatLnSpc="1">
            <a:prstTxWarp prst="textNoShape">
              <a:avLst/>
            </a:prstTxWarp>
          </a:bodyPr>
          <a:lstStyle>
            <a:lvl1pPr algn="r" eaLnBrk="1" hangingPunct="1">
              <a:defRPr sz="1200" smtClean="0">
                <a:solidFill>
                  <a:schemeClr val="bg1"/>
                </a:solidFill>
                <a:latin typeface="Arial" panose="020B0604020202020204" pitchFamily="34" charset="0"/>
                <a:cs typeface="Arial" panose="020B0604020202020204" pitchFamily="34" charset="0"/>
              </a:defRPr>
            </a:lvl1pPr>
          </a:lstStyle>
          <a:p>
            <a:pPr>
              <a:defRPr/>
            </a:pPr>
            <a:fld id="{71918705-C05F-44CC-9272-4F30937F7786}" type="slidenum">
              <a:rPr lang="zh-CN" altLang="fr-FR"/>
              <a:pPr>
                <a:defRPr/>
              </a:pPr>
              <a:t>‹#›</a:t>
            </a:fld>
            <a:endParaRPr lang="fr-FR" altLang="zh-CN"/>
          </a:p>
        </p:txBody>
      </p:sp>
      <p:pic>
        <p:nvPicPr>
          <p:cNvPr id="1029" name="Picture 3" descr="D:\Le sel en +\Realisations\TBWA\120117 Microelectronics\ST_Bloc marque_Qi_V.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425" y="6235700"/>
            <a:ext cx="6683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pied de page 4"/>
          <p:cNvSpPr>
            <a:spLocks noGrp="1"/>
          </p:cNvSpPr>
          <p:nvPr>
            <p:ph type="ftr" sz="quarter" idx="3"/>
          </p:nvPr>
        </p:nvSpPr>
        <p:spPr>
          <a:xfrm>
            <a:off x="4643438" y="6546850"/>
            <a:ext cx="3414712" cy="122238"/>
          </a:xfrm>
          <a:prstGeom prst="rect">
            <a:avLst/>
          </a:prstGeom>
        </p:spPr>
        <p:txBody>
          <a:bodyPr vert="horz" wrap="square" lIns="0" tIns="0" rIns="0" bIns="0" rtlCol="0" anchor="ctr">
            <a:spAutoFit/>
          </a:bodyPr>
          <a:lstStyle>
            <a:lvl1pPr algn="r" eaLnBrk="1" hangingPunct="1">
              <a:defRPr sz="800">
                <a:solidFill>
                  <a:schemeClr val="tx1">
                    <a:tint val="75000"/>
                  </a:schemeClr>
                </a:solidFill>
                <a:latin typeface="Arial" pitchFamily="34" charset="0"/>
                <a:cs typeface="Arial" pitchFamily="34" charset="0"/>
              </a:defRPr>
            </a:lvl1pPr>
          </a:lstStyle>
          <a:p>
            <a:pPr>
              <a:defRPr/>
            </a:pPr>
            <a:r>
              <a:rPr lang="en-US"/>
              <a:t>Presentation Title</a:t>
            </a:r>
          </a:p>
        </p:txBody>
      </p:sp>
      <p:sp>
        <p:nvSpPr>
          <p:cNvPr id="10" name="Espace réservé de la date 3"/>
          <p:cNvSpPr>
            <a:spLocks noGrp="1"/>
          </p:cNvSpPr>
          <p:nvPr>
            <p:ph type="dt" sz="half" idx="2"/>
          </p:nvPr>
        </p:nvSpPr>
        <p:spPr>
          <a:xfrm>
            <a:off x="8172450" y="6546850"/>
            <a:ext cx="519113" cy="122238"/>
          </a:xfrm>
          <a:prstGeom prst="rect">
            <a:avLst/>
          </a:prstGeom>
        </p:spPr>
        <p:txBody>
          <a:bodyPr vert="horz" wrap="none" lIns="0" tIns="0" rIns="0" bIns="0" rtlCol="0" anchor="ctr">
            <a:spAutoFit/>
          </a:bodyPr>
          <a:lstStyle>
            <a:lvl1pPr algn="l" eaLnBrk="1" hangingPunct="1">
              <a:defRPr lang="fr-FR" sz="800">
                <a:solidFill>
                  <a:schemeClr val="tx1">
                    <a:tint val="75000"/>
                  </a:schemeClr>
                </a:solidFill>
                <a:latin typeface="Arial" pitchFamily="34" charset="0"/>
                <a:cs typeface="Arial" pitchFamily="34" charset="0"/>
              </a:defRPr>
            </a:lvl1pPr>
          </a:lstStyle>
          <a:p>
            <a:pPr>
              <a:defRPr/>
            </a:pPr>
            <a:fld id="{AF88B0D6-22E0-444D-A067-86B3B1E3A9D6}" type="datetime1">
              <a:rPr lang="pt-BR"/>
              <a:pPr>
                <a:defRPr/>
              </a:pPr>
              <a:t>20/06/2016</a:t>
            </a:fld>
            <a:endParaRPr/>
          </a:p>
        </p:txBody>
      </p:sp>
      <p:sp>
        <p:nvSpPr>
          <p:cNvPr id="11" name="Text Box 21"/>
          <p:cNvSpPr txBox="1">
            <a:spLocks noChangeArrowheads="1"/>
          </p:cNvSpPr>
          <p:nvPr userDrawn="1"/>
        </p:nvSpPr>
        <p:spPr bwMode="auto">
          <a:xfrm>
            <a:off x="3611563" y="6491288"/>
            <a:ext cx="1735137" cy="338137"/>
          </a:xfrm>
          <a:prstGeom prst="rect">
            <a:avLst/>
          </a:prstGeom>
          <a:noFill/>
          <a:ln w="9525">
            <a:noFill/>
            <a:miter lim="800000"/>
            <a:headEnd/>
            <a:tailEnd/>
          </a:ln>
          <a:effectLst/>
        </p:spPr>
        <p:txBody>
          <a:bodyPr wrap="none">
            <a:spAutoFit/>
          </a:bodyPr>
          <a:lstStyle>
            <a:lvl1pPr eaLnBrk="0" hangingPunct="0">
              <a:defRPr i="1">
                <a:solidFill>
                  <a:schemeClr val="tx1"/>
                </a:solidFill>
                <a:latin typeface="Verdana" pitchFamily="34" charset="0"/>
              </a:defRPr>
            </a:lvl1pPr>
            <a:lvl2pPr marL="742950" indent="-285750" eaLnBrk="0" hangingPunct="0">
              <a:defRPr i="1">
                <a:solidFill>
                  <a:schemeClr val="tx1"/>
                </a:solidFill>
                <a:latin typeface="Verdana" pitchFamily="34" charset="0"/>
              </a:defRPr>
            </a:lvl2pPr>
            <a:lvl3pPr marL="1143000" indent="-228600" eaLnBrk="0" hangingPunct="0">
              <a:defRPr i="1">
                <a:solidFill>
                  <a:schemeClr val="tx1"/>
                </a:solidFill>
                <a:latin typeface="Verdana" pitchFamily="34" charset="0"/>
              </a:defRPr>
            </a:lvl3pPr>
            <a:lvl4pPr marL="1600200" indent="-228600" eaLnBrk="0" hangingPunct="0">
              <a:defRPr i="1">
                <a:solidFill>
                  <a:schemeClr val="tx1"/>
                </a:solidFill>
                <a:latin typeface="Verdana" pitchFamily="34" charset="0"/>
              </a:defRPr>
            </a:lvl4pPr>
            <a:lvl5pPr marL="2057400" indent="-228600" eaLnBrk="0" hangingPunct="0">
              <a:defRPr i="1">
                <a:solidFill>
                  <a:schemeClr val="tx1"/>
                </a:solidFill>
                <a:latin typeface="Verdana" pitchFamily="34" charset="0"/>
              </a:defRPr>
            </a:lvl5pPr>
            <a:lvl6pPr marL="2514600" indent="-228600" algn="r" eaLnBrk="0" fontAlgn="base" hangingPunct="0">
              <a:spcBef>
                <a:spcPct val="0"/>
              </a:spcBef>
              <a:spcAft>
                <a:spcPct val="0"/>
              </a:spcAft>
              <a:defRPr i="1">
                <a:solidFill>
                  <a:schemeClr val="tx1"/>
                </a:solidFill>
                <a:latin typeface="Verdana" pitchFamily="34" charset="0"/>
              </a:defRPr>
            </a:lvl6pPr>
            <a:lvl7pPr marL="2971800" indent="-228600" algn="r" eaLnBrk="0" fontAlgn="base" hangingPunct="0">
              <a:spcBef>
                <a:spcPct val="0"/>
              </a:spcBef>
              <a:spcAft>
                <a:spcPct val="0"/>
              </a:spcAft>
              <a:defRPr i="1">
                <a:solidFill>
                  <a:schemeClr val="tx1"/>
                </a:solidFill>
                <a:latin typeface="Verdana" pitchFamily="34" charset="0"/>
              </a:defRPr>
            </a:lvl7pPr>
            <a:lvl8pPr marL="3429000" indent="-228600" algn="r" eaLnBrk="0" fontAlgn="base" hangingPunct="0">
              <a:spcBef>
                <a:spcPct val="0"/>
              </a:spcBef>
              <a:spcAft>
                <a:spcPct val="0"/>
              </a:spcAft>
              <a:defRPr i="1">
                <a:solidFill>
                  <a:schemeClr val="tx1"/>
                </a:solidFill>
                <a:latin typeface="Verdana" pitchFamily="34" charset="0"/>
              </a:defRPr>
            </a:lvl8pPr>
            <a:lvl9pPr marL="3886200" indent="-228600" algn="r" eaLnBrk="0" fontAlgn="base" hangingPunct="0">
              <a:spcBef>
                <a:spcPct val="0"/>
              </a:spcBef>
              <a:spcAft>
                <a:spcPct val="0"/>
              </a:spcAft>
              <a:defRPr i="1">
                <a:solidFill>
                  <a:schemeClr val="tx1"/>
                </a:solidFill>
                <a:latin typeface="Verdana" pitchFamily="34" charset="0"/>
              </a:defRPr>
            </a:lvl9pPr>
          </a:lstStyle>
          <a:p>
            <a:pPr algn="r" eaLnBrk="1" hangingPunct="1">
              <a:defRPr/>
            </a:pPr>
            <a:r>
              <a:rPr lang="en-US" altLang="zh-CN" sz="1600" b="1" i="0" dirty="0" smtClean="0">
                <a:solidFill>
                  <a:srgbClr val="CC00CC"/>
                </a:solidFill>
                <a:latin typeface="Arial" charset="0"/>
                <a:ea typeface="宋体" pitchFamily="2" charset="-122"/>
              </a:rPr>
              <a:t>STM32 </a:t>
            </a:r>
            <a:r>
              <a:rPr lang="pt-BR" altLang="zh-CN" sz="1600" b="1" i="0" dirty="0" smtClean="0">
                <a:solidFill>
                  <a:srgbClr val="CC00CC"/>
                </a:solidFill>
                <a:latin typeface="Arial" charset="0"/>
                <a:ea typeface="宋体" pitchFamily="2" charset="-122"/>
              </a:rPr>
              <a:t>Ethernet</a:t>
            </a:r>
            <a:endParaRPr lang="en-US" altLang="zh-CN" sz="1600" b="1" i="0" dirty="0" smtClean="0">
              <a:solidFill>
                <a:srgbClr val="CC00CC"/>
              </a:solidFill>
              <a:latin typeface="Arial"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iming>
    <p:tnLst>
      <p:par>
        <p:cTn id="1" dur="indefinite" restart="never" nodeType="tmRoot"/>
      </p:par>
    </p:tnLst>
  </p:timing>
  <p:hf hdr="0" ftr="0" dt="0"/>
  <p:txStyles>
    <p:titleStyle>
      <a:lvl1pPr algn="r" rtl="0" eaLnBrk="0" fontAlgn="base" hangingPunct="0">
        <a:spcBef>
          <a:spcPct val="0"/>
        </a:spcBef>
        <a:spcAft>
          <a:spcPct val="0"/>
        </a:spcAft>
        <a:defRPr sz="3600" kern="1200">
          <a:solidFill>
            <a:schemeClr val="accent1"/>
          </a:solidFill>
          <a:latin typeface="Arial" pitchFamily="34" charset="0"/>
          <a:ea typeface="+mj-ea"/>
          <a:cs typeface="Arial" pitchFamily="34" charset="0"/>
        </a:defRPr>
      </a:lvl1pPr>
      <a:lvl2pPr algn="r" rtl="0" eaLnBrk="0" fontAlgn="base" hangingPunct="0">
        <a:spcBef>
          <a:spcPct val="0"/>
        </a:spcBef>
        <a:spcAft>
          <a:spcPct val="0"/>
        </a:spcAft>
        <a:defRPr sz="3600">
          <a:solidFill>
            <a:schemeClr val="accent1"/>
          </a:solidFill>
          <a:latin typeface="Arial" pitchFamily="34" charset="0"/>
          <a:cs typeface="Arial" pitchFamily="34" charset="0"/>
        </a:defRPr>
      </a:lvl2pPr>
      <a:lvl3pPr algn="r" rtl="0" eaLnBrk="0" fontAlgn="base" hangingPunct="0">
        <a:spcBef>
          <a:spcPct val="0"/>
        </a:spcBef>
        <a:spcAft>
          <a:spcPct val="0"/>
        </a:spcAft>
        <a:defRPr sz="3600">
          <a:solidFill>
            <a:schemeClr val="accent1"/>
          </a:solidFill>
          <a:latin typeface="Arial" pitchFamily="34" charset="0"/>
          <a:cs typeface="Arial" pitchFamily="34" charset="0"/>
        </a:defRPr>
      </a:lvl3pPr>
      <a:lvl4pPr algn="r" rtl="0" eaLnBrk="0" fontAlgn="base" hangingPunct="0">
        <a:spcBef>
          <a:spcPct val="0"/>
        </a:spcBef>
        <a:spcAft>
          <a:spcPct val="0"/>
        </a:spcAft>
        <a:defRPr sz="3600">
          <a:solidFill>
            <a:schemeClr val="accent1"/>
          </a:solidFill>
          <a:latin typeface="Arial" pitchFamily="34" charset="0"/>
          <a:cs typeface="Arial" pitchFamily="34" charset="0"/>
        </a:defRPr>
      </a:lvl4pPr>
      <a:lvl5pPr algn="r" rtl="0" eaLnBrk="0" fontAlgn="base" hangingPunct="0">
        <a:spcBef>
          <a:spcPct val="0"/>
        </a:spcBef>
        <a:spcAft>
          <a:spcPct val="0"/>
        </a:spcAft>
        <a:defRPr sz="3600">
          <a:solidFill>
            <a:schemeClr val="accent1"/>
          </a:solidFill>
          <a:latin typeface="Arial" pitchFamily="34" charset="0"/>
          <a:cs typeface="Arial" pitchFamily="34" charset="0"/>
        </a:defRPr>
      </a:lvl5pPr>
      <a:lvl6pPr marL="457200" algn="r" rtl="0" fontAlgn="base">
        <a:spcBef>
          <a:spcPct val="0"/>
        </a:spcBef>
        <a:spcAft>
          <a:spcPct val="0"/>
        </a:spcAft>
        <a:defRPr sz="3600">
          <a:solidFill>
            <a:schemeClr val="accent1"/>
          </a:solidFill>
          <a:latin typeface="Arial" pitchFamily="34" charset="0"/>
          <a:cs typeface="Arial" pitchFamily="34" charset="0"/>
        </a:defRPr>
      </a:lvl6pPr>
      <a:lvl7pPr marL="914400" algn="r" rtl="0" fontAlgn="base">
        <a:spcBef>
          <a:spcPct val="0"/>
        </a:spcBef>
        <a:spcAft>
          <a:spcPct val="0"/>
        </a:spcAft>
        <a:defRPr sz="3600">
          <a:solidFill>
            <a:schemeClr val="accent1"/>
          </a:solidFill>
          <a:latin typeface="Arial" pitchFamily="34" charset="0"/>
          <a:cs typeface="Arial" pitchFamily="34" charset="0"/>
        </a:defRPr>
      </a:lvl7pPr>
      <a:lvl8pPr marL="1371600" algn="r" rtl="0" fontAlgn="base">
        <a:spcBef>
          <a:spcPct val="0"/>
        </a:spcBef>
        <a:spcAft>
          <a:spcPct val="0"/>
        </a:spcAft>
        <a:defRPr sz="3600">
          <a:solidFill>
            <a:schemeClr val="accent1"/>
          </a:solidFill>
          <a:latin typeface="Arial" pitchFamily="34" charset="0"/>
          <a:cs typeface="Arial" pitchFamily="34" charset="0"/>
        </a:defRPr>
      </a:lvl8pPr>
      <a:lvl9pPr marL="1828800" algn="r" rtl="0" fontAlgn="base">
        <a:spcBef>
          <a:spcPct val="0"/>
        </a:spcBef>
        <a:spcAft>
          <a:spcPct val="0"/>
        </a:spcAft>
        <a:defRPr sz="3600">
          <a:solidFill>
            <a:schemeClr val="accent1"/>
          </a:solidFill>
          <a:latin typeface="Arial" pitchFamily="34" charset="0"/>
          <a:cs typeface="Arial" pitchFamily="34" charset="0"/>
        </a:defRPr>
      </a:lvl9pPr>
    </p:titleStyle>
    <p:bodyStyle>
      <a:lvl1pPr marL="177800" indent="-177800" algn="l" rtl="0" eaLnBrk="0" fontAlgn="base" hangingPunct="0">
        <a:spcBef>
          <a:spcPts val="1800"/>
        </a:spcBef>
        <a:spcAft>
          <a:spcPts val="600"/>
        </a:spcAft>
        <a:buClr>
          <a:schemeClr val="accent1"/>
        </a:buClr>
        <a:buFont typeface="Arial" panose="020B0604020202020204" pitchFamily="34" charset="0"/>
        <a:buChar char="•"/>
        <a:defRPr sz="2000" kern="1200">
          <a:solidFill>
            <a:srgbClr val="002152"/>
          </a:solidFill>
          <a:latin typeface="Arial" pitchFamily="34" charset="0"/>
          <a:ea typeface="+mn-ea"/>
          <a:cs typeface="Arial" pitchFamily="34" charset="0"/>
        </a:defRPr>
      </a:lvl1pPr>
      <a:lvl2pPr marL="533400" indent="-177800" algn="l" rtl="0" eaLnBrk="0" fontAlgn="base" hangingPunct="0">
        <a:lnSpc>
          <a:spcPct val="90000"/>
        </a:lnSpc>
        <a:spcBef>
          <a:spcPct val="0"/>
        </a:spcBef>
        <a:spcAft>
          <a:spcPts val="600"/>
        </a:spcAft>
        <a:buClr>
          <a:srgbClr val="002152"/>
        </a:buClr>
        <a:buFont typeface="Arial" panose="020B0604020202020204" pitchFamily="34" charset="0"/>
        <a:buChar char="•"/>
        <a:defRPr sz="1600" kern="1200">
          <a:solidFill>
            <a:schemeClr val="accent1"/>
          </a:solidFill>
          <a:latin typeface="Arial" pitchFamily="34" charset="0"/>
          <a:ea typeface="+mn-ea"/>
          <a:cs typeface="Arial" pitchFamily="34" charset="0"/>
        </a:defRPr>
      </a:lvl2pPr>
      <a:lvl3pPr marL="901700" indent="-177800" algn="l" rtl="0" eaLnBrk="0" fontAlgn="base" hangingPunct="0">
        <a:lnSpc>
          <a:spcPct val="90000"/>
        </a:lnSpc>
        <a:spcBef>
          <a:spcPct val="0"/>
        </a:spcBef>
        <a:spcAft>
          <a:spcPts val="300"/>
        </a:spcAft>
        <a:buFont typeface="Arial" panose="020B0604020202020204" pitchFamily="34" charset="0"/>
        <a:buChar char="•"/>
        <a:defRPr sz="1400" kern="1200">
          <a:solidFill>
            <a:srgbClr val="9C9E9F"/>
          </a:solidFill>
          <a:latin typeface="Arial" pitchFamily="34" charset="0"/>
          <a:ea typeface="+mn-ea"/>
          <a:cs typeface="Arial" pitchFamily="34" charset="0"/>
        </a:defRPr>
      </a:lvl3pPr>
      <a:lvl4pPr marL="1527175" indent="-155575" algn="l" rtl="0" eaLnBrk="0" fontAlgn="base" hangingPunct="0">
        <a:lnSpc>
          <a:spcPct val="90000"/>
        </a:lnSpc>
        <a:spcBef>
          <a:spcPct val="0"/>
        </a:spcBef>
        <a:spcAft>
          <a:spcPts val="300"/>
        </a:spcAft>
        <a:buFont typeface="Arial" panose="020B0604020202020204" pitchFamily="34" charset="0"/>
        <a:buChar char="•"/>
        <a:defRPr sz="1200" kern="1200">
          <a:solidFill>
            <a:srgbClr val="5F5F5F"/>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slide" Target="slide148.xml"/><Relationship Id="rId4" Type="http://schemas.openxmlformats.org/officeDocument/2006/relationships/slide" Target="slide147.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49.xml"/><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slide" Target="slide147.xml"/><Relationship Id="rId5" Type="http://schemas.openxmlformats.org/officeDocument/2006/relationships/hyperlink" Target="http://www.st.com/" TargetMode="External"/><Relationship Id="rId4" Type="http://schemas.openxmlformats.org/officeDocument/2006/relationships/slide" Target="slide150.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github.com/Montanari9/Ethernet_training"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57.xml"/><Relationship Id="rId13"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slide" Target="slide154.xml"/><Relationship Id="rId12"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53.xml"/><Relationship Id="rId11" Type="http://schemas.openxmlformats.org/officeDocument/2006/relationships/slide" Target="slide156.xml"/><Relationship Id="rId5" Type="http://schemas.openxmlformats.org/officeDocument/2006/relationships/slide" Target="slide152.xml"/><Relationship Id="rId10" Type="http://schemas.openxmlformats.org/officeDocument/2006/relationships/slide" Target="slide155.xml"/><Relationship Id="rId4" Type="http://schemas.openxmlformats.org/officeDocument/2006/relationships/slide" Target="slide151.xml"/><Relationship Id="rId9" Type="http://schemas.openxmlformats.org/officeDocument/2006/relationships/image" Target="../media/image13.png"/><Relationship Id="rId1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hyperlink" Target="https://github.com/Montanari9/Ethernet_training"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jpe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161.xml"/></Relationships>
</file>

<file path=ppt/slides/_rels/slide150.xml.rels><?xml version="1.0" encoding="UTF-8" standalone="yes"?>
<Relationships xmlns="http://schemas.openxmlformats.org/package/2006/relationships"><Relationship Id="rId3" Type="http://schemas.openxmlformats.org/officeDocument/2006/relationships/hyperlink" Target="http://www.st.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5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slide" Target="slide12.xml"/></Relationships>
</file>

<file path=ppt/slides/_rels/slide1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slide" Target="slide12.xml"/><Relationship Id="rId4" Type="http://schemas.openxmlformats.org/officeDocument/2006/relationships/hyperlink" Target="http://www.st.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5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160.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www.st.com/stm32" TargetMode="External"/><Relationship Id="rId4" Type="http://schemas.openxmlformats.org/officeDocument/2006/relationships/slide" Target="slide161.xml"/></Relationships>
</file>

<file path=ppt/slides/_rels/slide160.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slide" Target="slide15.xml"/><Relationship Id="rId7"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emf"/></Relationships>
</file>

<file path=ppt/slides/_rels/slide16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 Target="slide146.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st.com/stm3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14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46.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slide" Target="slide144.xml"/><Relationship Id="rId4" Type="http://schemas.openxmlformats.org/officeDocument/2006/relationships/slide" Target="slide14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0" y="1892300"/>
            <a:ext cx="7164388" cy="1279525"/>
          </a:xfrm>
        </p:spPr>
        <p:txBody>
          <a:bodyPr/>
          <a:lstStyle/>
          <a:p>
            <a:pPr algn="ctr" eaLnBrk="1" hangingPunct="1"/>
            <a:r>
              <a:rPr lang="fr-CH" altLang="pt-BR" smtClean="0"/>
              <a:t>STM32 </a:t>
            </a:r>
            <a:r>
              <a:rPr lang="fr-CH" altLang="pt-BR" sz="4400" smtClean="0"/>
              <a:t>Connectivity</a:t>
            </a:r>
            <a:r>
              <a:rPr lang="fr-CH" altLang="pt-BR" smtClean="0"/>
              <a:t> Line</a:t>
            </a:r>
            <a:br>
              <a:rPr lang="fr-CH" altLang="pt-BR" smtClean="0"/>
            </a:br>
            <a:r>
              <a:rPr lang="fr-CH" altLang="pt-BR" sz="2800" smtClean="0"/>
              <a:t>Ethernet &amp; TCP/IP </a:t>
            </a:r>
            <a:r>
              <a:rPr lang="fr-CH" altLang="pt-BR" sz="2400" smtClean="0"/>
              <a:t>introduction</a:t>
            </a:r>
            <a:r>
              <a:rPr lang="fr-CH" altLang="pt-BR" sz="2800" smtClean="0"/>
              <a:t> </a:t>
            </a:r>
            <a:endParaRPr lang="fr-CH" altLang="pt-BR" smtClean="0"/>
          </a:p>
        </p:txBody>
      </p:sp>
      <p:sp>
        <p:nvSpPr>
          <p:cNvPr id="13315" name="Subtitle 3"/>
          <p:cNvSpPr>
            <a:spLocks noGrp="1"/>
          </p:cNvSpPr>
          <p:nvPr>
            <p:ph type="subTitle" idx="1"/>
          </p:nvPr>
        </p:nvSpPr>
        <p:spPr>
          <a:xfrm>
            <a:off x="1638300" y="3276600"/>
            <a:ext cx="6516688" cy="865188"/>
          </a:xfrm>
        </p:spPr>
        <p:txBody>
          <a:bodyPr/>
          <a:lstStyle/>
          <a:p>
            <a:pPr eaLnBrk="1" hangingPunct="1"/>
            <a:endParaRPr lang="zh-CN" altLang="en-US" b="1" smtClean="0">
              <a:solidFill>
                <a:srgbClr val="002152"/>
              </a:solidFill>
              <a:ea typeface="SimSun" panose="02010600030101010101" pitchFamily="2" charset="-122"/>
            </a:endParaRPr>
          </a:p>
          <a:p>
            <a:pPr eaLnBrk="1" hangingPunct="1"/>
            <a:endParaRPr lang="en-US" altLang="pt-BR" b="1" smtClean="0">
              <a:solidFill>
                <a:srgbClr val="002152"/>
              </a:solidFill>
            </a:endParaRPr>
          </a:p>
        </p:txBody>
      </p:sp>
      <p:pic>
        <p:nvPicPr>
          <p:cNvPr id="4" name="Picture 4"/>
          <p:cNvPicPr>
            <a:picLocks noChangeAspect="1" noChangeArrowheads="1"/>
          </p:cNvPicPr>
          <p:nvPr/>
        </p:nvPicPr>
        <p:blipFill>
          <a:blip r:embed="rId3" cstate="print"/>
          <a:srcRect/>
          <a:stretch>
            <a:fillRect/>
          </a:stretch>
        </p:blipFill>
        <p:spPr bwMode="auto">
          <a:xfrm>
            <a:off x="6492250" y="4425654"/>
            <a:ext cx="2229366" cy="222936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180975"/>
            <a:ext cx="8075613" cy="1143000"/>
          </a:xfrm>
        </p:spPr>
        <p:txBody>
          <a:bodyPr/>
          <a:lstStyle/>
          <a:p>
            <a:pPr eaLnBrk="1" hangingPunct="1"/>
            <a:r>
              <a:rPr lang="en-US" altLang="zh-CN" smtClean="0">
                <a:ea typeface="SimSun" panose="02010600030101010101" pitchFamily="2" charset="-122"/>
              </a:rPr>
              <a:t>TCP-IP : Key Protocols</a:t>
            </a:r>
          </a:p>
        </p:txBody>
      </p:sp>
      <p:sp>
        <p:nvSpPr>
          <p:cNvPr id="31747"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62216DB-9099-424F-9376-1CFB3811239E}" type="slidenum">
              <a:rPr lang="zh-CN" altLang="fr-FR" sz="1200" i="0">
                <a:solidFill>
                  <a:schemeClr val="tx1"/>
                </a:solidFill>
                <a:cs typeface="华文新魏"/>
              </a:rPr>
              <a:pPr>
                <a:spcBef>
                  <a:spcPct val="0"/>
                </a:spcBef>
                <a:spcAft>
                  <a:spcPct val="0"/>
                </a:spcAft>
                <a:buClrTx/>
                <a:buFontTx/>
                <a:buNone/>
              </a:pPr>
              <a:t>10</a:t>
            </a:fld>
            <a:endParaRPr lang="fr-FR" altLang="zh-CN" sz="1200" i="0">
              <a:solidFill>
                <a:schemeClr val="tx1"/>
              </a:solidFill>
              <a:cs typeface="华文新魏"/>
            </a:endParaRPr>
          </a:p>
        </p:txBody>
      </p:sp>
      <p:pic>
        <p:nvPicPr>
          <p:cNvPr id="822374" name="Picture 102" descr="Traffic_Lights_traffic_light_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19625"/>
            <a:ext cx="1663700"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p:cNvSpPr>
            <a:spLocks noChangeArrowheads="1"/>
          </p:cNvSpPr>
          <p:nvPr/>
        </p:nvSpPr>
        <p:spPr bwMode="auto">
          <a:xfrm>
            <a:off x="4071938" y="2660650"/>
            <a:ext cx="4957762" cy="1892300"/>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31750" name="Rectangle 4"/>
          <p:cNvSpPr>
            <a:spLocks noChangeArrowheads="1"/>
          </p:cNvSpPr>
          <p:nvPr/>
        </p:nvSpPr>
        <p:spPr bwMode="auto">
          <a:xfrm>
            <a:off x="4071938" y="817563"/>
            <a:ext cx="4957762" cy="1843087"/>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31751" name="Rectangle 5"/>
          <p:cNvSpPr>
            <a:spLocks noChangeArrowheads="1"/>
          </p:cNvSpPr>
          <p:nvPr/>
        </p:nvSpPr>
        <p:spPr bwMode="auto">
          <a:xfrm>
            <a:off x="4071938" y="4543425"/>
            <a:ext cx="4957762" cy="188118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Datalink Layer</a:t>
            </a:r>
          </a:p>
        </p:txBody>
      </p:sp>
      <p:grpSp>
        <p:nvGrpSpPr>
          <p:cNvPr id="2" name="Group 49"/>
          <p:cNvGrpSpPr>
            <a:grpSpLocks/>
          </p:cNvGrpSpPr>
          <p:nvPr/>
        </p:nvGrpSpPr>
        <p:grpSpPr bwMode="auto">
          <a:xfrm>
            <a:off x="1638300" y="1201738"/>
            <a:ext cx="2319338" cy="1136650"/>
            <a:chOff x="1177" y="1444"/>
            <a:chExt cx="1413" cy="668"/>
          </a:xfrm>
        </p:grpSpPr>
        <p:sp>
          <p:nvSpPr>
            <p:cNvPr id="31794" name="AutoShape 50">
              <a:hlinkClick r:id="rId4" action="ppaction://hlinksldjump"/>
            </p:cNvPr>
            <p:cNvSpPr>
              <a:spLocks noChangeArrowheads="1"/>
            </p:cNvSpPr>
            <p:nvPr/>
          </p:nvSpPr>
          <p:spPr bwMode="auto">
            <a:xfrm>
              <a:off x="1177" y="1444"/>
              <a:ext cx="1413" cy="668"/>
            </a:xfrm>
            <a:prstGeom prst="foldedCorner">
              <a:avLst>
                <a:gd name="adj" fmla="val 12500"/>
              </a:avLst>
            </a:prstGeom>
            <a:solidFill>
              <a:schemeClr val="bg1"/>
            </a:solidFill>
            <a:ln w="9525">
              <a:solidFill>
                <a:schemeClr val="tx1"/>
              </a:solidFill>
              <a:round/>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Who knows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127.127.127.127’s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MAC address?</a:t>
              </a:r>
            </a:p>
          </p:txBody>
        </p:sp>
        <p:sp>
          <p:nvSpPr>
            <p:cNvPr id="31795" name="Text Box 51"/>
            <p:cNvSpPr txBox="1">
              <a:spLocks noChangeArrowheads="1"/>
            </p:cNvSpPr>
            <p:nvPr/>
          </p:nvSpPr>
          <p:spPr bwMode="auto">
            <a:xfrm>
              <a:off x="2161" y="1478"/>
              <a:ext cx="404" cy="1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sp>
        <p:nvSpPr>
          <p:cNvPr id="822324" name="Text Box 52"/>
          <p:cNvSpPr txBox="1">
            <a:spLocks noChangeArrowheads="1"/>
          </p:cNvSpPr>
          <p:nvPr/>
        </p:nvSpPr>
        <p:spPr bwMode="auto">
          <a:xfrm>
            <a:off x="171450" y="1352550"/>
            <a:ext cx="13477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ARP</a:t>
            </a:r>
          </a:p>
        </p:txBody>
      </p:sp>
      <p:grpSp>
        <p:nvGrpSpPr>
          <p:cNvPr id="3" name="Group 64"/>
          <p:cNvGrpSpPr>
            <a:grpSpLocks/>
          </p:cNvGrpSpPr>
          <p:nvPr/>
        </p:nvGrpSpPr>
        <p:grpSpPr bwMode="auto">
          <a:xfrm>
            <a:off x="1676400" y="2832100"/>
            <a:ext cx="2281238" cy="1112838"/>
            <a:chOff x="1201" y="587"/>
            <a:chExt cx="1316" cy="654"/>
          </a:xfrm>
        </p:grpSpPr>
        <p:sp>
          <p:nvSpPr>
            <p:cNvPr id="31792" name="AutoShape 65">
              <a:hlinkClick r:id="rId5" action="ppaction://hlinksldjump"/>
            </p:cNvPr>
            <p:cNvSpPr>
              <a:spLocks noChangeArrowheads="1"/>
            </p:cNvSpPr>
            <p:nvPr/>
          </p:nvSpPr>
          <p:spPr bwMode="auto">
            <a:xfrm>
              <a:off x="1201" y="587"/>
              <a:ext cx="1316" cy="65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send or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receive queries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or error messages</a:t>
              </a:r>
            </a:p>
          </p:txBody>
        </p:sp>
        <p:sp>
          <p:nvSpPr>
            <p:cNvPr id="31793" name="Text Box 66"/>
            <p:cNvSpPr txBox="1">
              <a:spLocks noChangeArrowheads="1"/>
            </p:cNvSpPr>
            <p:nvPr/>
          </p:nvSpPr>
          <p:spPr bwMode="auto">
            <a:xfrm>
              <a:off x="2058" y="612"/>
              <a:ext cx="414" cy="1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sp>
        <p:nvSpPr>
          <p:cNvPr id="822339" name="Text Box 67"/>
          <p:cNvSpPr txBox="1">
            <a:spLocks noChangeArrowheads="1"/>
          </p:cNvSpPr>
          <p:nvPr/>
        </p:nvSpPr>
        <p:spPr bwMode="auto">
          <a:xfrm>
            <a:off x="-77788" y="2947988"/>
            <a:ext cx="16843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ICMP</a:t>
            </a:r>
          </a:p>
        </p:txBody>
      </p:sp>
      <p:grpSp>
        <p:nvGrpSpPr>
          <p:cNvPr id="4" name="Group 91"/>
          <p:cNvGrpSpPr>
            <a:grpSpLocks/>
          </p:cNvGrpSpPr>
          <p:nvPr/>
        </p:nvGrpSpPr>
        <p:grpSpPr bwMode="auto">
          <a:xfrm>
            <a:off x="-112713" y="1317625"/>
            <a:ext cx="1771651" cy="1058863"/>
            <a:chOff x="-71" y="830"/>
            <a:chExt cx="1116" cy="667"/>
          </a:xfrm>
        </p:grpSpPr>
        <p:sp>
          <p:nvSpPr>
            <p:cNvPr id="31788" name="Rectangle 54"/>
            <p:cNvSpPr>
              <a:spLocks noChangeArrowheads="1"/>
            </p:cNvSpPr>
            <p:nvPr/>
          </p:nvSpPr>
          <p:spPr bwMode="auto">
            <a:xfrm rot="-587021">
              <a:off x="-44" y="830"/>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9" name="Text Box 55"/>
            <p:cNvSpPr txBox="1">
              <a:spLocks noChangeArrowheads="1"/>
            </p:cNvSpPr>
            <p:nvPr/>
          </p:nvSpPr>
          <p:spPr bwMode="auto">
            <a:xfrm rot="-587021">
              <a:off x="221" y="874"/>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Ethernet</a:t>
              </a:r>
            </a:p>
          </p:txBody>
        </p:sp>
        <p:sp>
          <p:nvSpPr>
            <p:cNvPr id="31790" name="AutoShape 56"/>
            <p:cNvSpPr>
              <a:spLocks noChangeArrowheads="1"/>
            </p:cNvSpPr>
            <p:nvPr/>
          </p:nvSpPr>
          <p:spPr bwMode="auto">
            <a:xfrm rot="-587021">
              <a:off x="26" y="1167"/>
              <a:ext cx="99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FF.FF.FF.FF.FF.FF</a:t>
              </a:r>
            </a:p>
          </p:txBody>
        </p:sp>
        <p:sp>
          <p:nvSpPr>
            <p:cNvPr id="31791" name="Oval 57"/>
            <p:cNvSpPr>
              <a:spLocks noChangeArrowheads="1"/>
            </p:cNvSpPr>
            <p:nvPr/>
          </p:nvSpPr>
          <p:spPr bwMode="auto">
            <a:xfrm rot="-2094308">
              <a:off x="-71" y="965"/>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5" name="Group 68"/>
          <p:cNvGrpSpPr>
            <a:grpSpLocks/>
          </p:cNvGrpSpPr>
          <p:nvPr/>
        </p:nvGrpSpPr>
        <p:grpSpPr bwMode="auto">
          <a:xfrm>
            <a:off x="-74613" y="2908300"/>
            <a:ext cx="1771651" cy="1058863"/>
            <a:chOff x="98" y="2354"/>
            <a:chExt cx="1116" cy="667"/>
          </a:xfrm>
        </p:grpSpPr>
        <p:sp>
          <p:nvSpPr>
            <p:cNvPr id="31784" name="Rectangle 69"/>
            <p:cNvSpPr>
              <a:spLocks noChangeArrowheads="1"/>
            </p:cNvSpPr>
            <p:nvPr/>
          </p:nvSpPr>
          <p:spPr bwMode="auto">
            <a:xfrm rot="-587021">
              <a:off x="125" y="235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5" name="Text Box 70"/>
            <p:cNvSpPr txBox="1">
              <a:spLocks noChangeArrowheads="1"/>
            </p:cNvSpPr>
            <p:nvPr/>
          </p:nvSpPr>
          <p:spPr bwMode="auto">
            <a:xfrm rot="-587021">
              <a:off x="721" y="237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31786" name="AutoShape 71"/>
            <p:cNvSpPr>
              <a:spLocks noChangeArrowheads="1"/>
            </p:cNvSpPr>
            <p:nvPr/>
          </p:nvSpPr>
          <p:spPr bwMode="auto">
            <a:xfrm rot="-587021">
              <a:off x="195" y="2689"/>
              <a:ext cx="966"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IP Address</a:t>
              </a:r>
            </a:p>
          </p:txBody>
        </p:sp>
        <p:sp>
          <p:nvSpPr>
            <p:cNvPr id="31787" name="Oval 72"/>
            <p:cNvSpPr>
              <a:spLocks noChangeArrowheads="1"/>
            </p:cNvSpPr>
            <p:nvPr/>
          </p:nvSpPr>
          <p:spPr bwMode="auto">
            <a:xfrm rot="-2094308">
              <a:off x="98" y="248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2347" name="Text Box 75"/>
          <p:cNvSpPr txBox="1">
            <a:spLocks noChangeArrowheads="1"/>
          </p:cNvSpPr>
          <p:nvPr/>
        </p:nvSpPr>
        <p:spPr bwMode="auto">
          <a:xfrm>
            <a:off x="4437063" y="4235450"/>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ARP</a:t>
            </a:r>
          </a:p>
        </p:txBody>
      </p:sp>
      <p:cxnSp>
        <p:nvCxnSpPr>
          <p:cNvPr id="822348" name="AutoShape 76"/>
          <p:cNvCxnSpPr>
            <a:cxnSpLocks noChangeShapeType="1"/>
            <a:stCxn id="822346" idx="3"/>
            <a:endCxn id="31769" idx="1"/>
          </p:cNvCxnSpPr>
          <p:nvPr/>
        </p:nvCxnSpPr>
        <p:spPr bwMode="auto">
          <a:xfrm flipV="1">
            <a:off x="6338888" y="3617913"/>
            <a:ext cx="635000" cy="1587"/>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2349" name="AutoShape 77"/>
          <p:cNvCxnSpPr>
            <a:cxnSpLocks noChangeShapeType="1"/>
            <a:stCxn id="822347" idx="3"/>
          </p:cNvCxnSpPr>
          <p:nvPr/>
        </p:nvCxnSpPr>
        <p:spPr bwMode="auto">
          <a:xfrm>
            <a:off x="6280150" y="4543425"/>
            <a:ext cx="1614488" cy="382588"/>
          </a:xfrm>
          <a:prstGeom prst="bentConnector2">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sp>
        <p:nvSpPr>
          <p:cNvPr id="822350" name="Rectangle 78"/>
          <p:cNvSpPr>
            <a:spLocks noChangeArrowheads="1"/>
          </p:cNvSpPr>
          <p:nvPr/>
        </p:nvSpPr>
        <p:spPr bwMode="auto">
          <a:xfrm>
            <a:off x="6972300" y="4926013"/>
            <a:ext cx="1844675" cy="614362"/>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1764" name="Rectangle 79"/>
          <p:cNvSpPr>
            <a:spLocks noChangeArrowheads="1"/>
          </p:cNvSpPr>
          <p:nvPr/>
        </p:nvSpPr>
        <p:spPr bwMode="auto">
          <a:xfrm>
            <a:off x="6973888" y="5540375"/>
            <a:ext cx="1843087" cy="5762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31765" name="Rectangle 80"/>
          <p:cNvSpPr>
            <a:spLocks noChangeArrowheads="1"/>
          </p:cNvSpPr>
          <p:nvPr/>
        </p:nvSpPr>
        <p:spPr bwMode="auto">
          <a:xfrm>
            <a:off x="6492875" y="4927600"/>
            <a:ext cx="498475" cy="1190625"/>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b="1" i="0">
                <a:solidFill>
                  <a:schemeClr val="tx1"/>
                </a:solidFill>
                <a:ea typeface="SimSun" panose="02010600030101010101" pitchFamily="2" charset="-122"/>
              </a:rPr>
              <a:t>Ethernet</a:t>
            </a:r>
          </a:p>
        </p:txBody>
      </p:sp>
      <p:cxnSp>
        <p:nvCxnSpPr>
          <p:cNvPr id="31766" name="AutoShape 81"/>
          <p:cNvCxnSpPr>
            <a:cxnSpLocks noChangeShapeType="1"/>
            <a:stCxn id="31769" idx="2"/>
          </p:cNvCxnSpPr>
          <p:nvPr/>
        </p:nvCxnSpPr>
        <p:spPr bwMode="auto">
          <a:xfrm rot="5400000">
            <a:off x="7394575" y="4424363"/>
            <a:ext cx="1001713" cy="1587"/>
          </a:xfrm>
          <a:prstGeom prst="bentConnector3">
            <a:avLst>
              <a:gd name="adj1" fmla="val 49921"/>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31767" name="AutoShape 82"/>
          <p:cNvCxnSpPr>
            <a:cxnSpLocks noChangeShapeType="1"/>
            <a:stCxn id="31769" idx="0"/>
            <a:endCxn id="31770" idx="2"/>
          </p:cNvCxnSpPr>
          <p:nvPr/>
        </p:nvCxnSpPr>
        <p:spPr bwMode="auto">
          <a:xfrm flipH="1" flipV="1">
            <a:off x="5359400" y="2046288"/>
            <a:ext cx="2536825" cy="12636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1768" name="AutoShape 83"/>
          <p:cNvCxnSpPr>
            <a:cxnSpLocks noChangeShapeType="1"/>
            <a:stCxn id="31769" idx="0"/>
            <a:endCxn id="31771" idx="2"/>
          </p:cNvCxnSpPr>
          <p:nvPr/>
        </p:nvCxnSpPr>
        <p:spPr bwMode="auto">
          <a:xfrm flipH="1" flipV="1">
            <a:off x="7894638" y="2046288"/>
            <a:ext cx="1587" cy="12636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31769" name="Text Box 84"/>
          <p:cNvSpPr txBox="1">
            <a:spLocks noChangeArrowheads="1"/>
          </p:cNvSpPr>
          <p:nvPr/>
        </p:nvSpPr>
        <p:spPr bwMode="auto">
          <a:xfrm>
            <a:off x="6973888" y="3309938"/>
            <a:ext cx="1843087" cy="61436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IP</a:t>
            </a:r>
          </a:p>
        </p:txBody>
      </p:sp>
      <p:sp>
        <p:nvSpPr>
          <p:cNvPr id="31770" name="Text Box 85"/>
          <p:cNvSpPr txBox="1">
            <a:spLocks noChangeArrowheads="1"/>
          </p:cNvSpPr>
          <p:nvPr/>
        </p:nvSpPr>
        <p:spPr bwMode="auto">
          <a:xfrm>
            <a:off x="4437063" y="1431925"/>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TCP</a:t>
            </a:r>
          </a:p>
        </p:txBody>
      </p:sp>
      <p:sp>
        <p:nvSpPr>
          <p:cNvPr id="31771" name="Text Box 86"/>
          <p:cNvSpPr txBox="1">
            <a:spLocks noChangeArrowheads="1"/>
          </p:cNvSpPr>
          <p:nvPr/>
        </p:nvSpPr>
        <p:spPr bwMode="auto">
          <a:xfrm>
            <a:off x="6972300" y="14319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UDP</a:t>
            </a:r>
          </a:p>
        </p:txBody>
      </p:sp>
      <p:sp>
        <p:nvSpPr>
          <p:cNvPr id="822360" name="Text Box 88"/>
          <p:cNvSpPr txBox="1">
            <a:spLocks noChangeArrowheads="1"/>
          </p:cNvSpPr>
          <p:nvPr/>
        </p:nvSpPr>
        <p:spPr bwMode="auto">
          <a:xfrm>
            <a:off x="1576388" y="4470400"/>
            <a:ext cx="25733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2361" name="AutoShape 89"/>
          <p:cNvSpPr>
            <a:spLocks noChangeArrowheads="1"/>
          </p:cNvSpPr>
          <p:nvPr/>
        </p:nvSpPr>
        <p:spPr bwMode="auto">
          <a:xfrm>
            <a:off x="2632075" y="4119563"/>
            <a:ext cx="461963" cy="344487"/>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22365" name="AutoShape 93"/>
          <p:cNvSpPr>
            <a:spLocks noChangeArrowheads="1"/>
          </p:cNvSpPr>
          <p:nvPr/>
        </p:nvSpPr>
        <p:spPr bwMode="auto">
          <a:xfrm rot="-587021">
            <a:off x="4187825" y="4065588"/>
            <a:ext cx="2520950" cy="7778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6" name="Group 94"/>
          <p:cNvGrpSpPr>
            <a:grpSpLocks/>
          </p:cNvGrpSpPr>
          <p:nvPr/>
        </p:nvGrpSpPr>
        <p:grpSpPr bwMode="auto">
          <a:xfrm>
            <a:off x="4392613" y="4827588"/>
            <a:ext cx="2522537" cy="1292225"/>
            <a:chOff x="-18" y="2800"/>
            <a:chExt cx="1548" cy="921"/>
          </a:xfrm>
        </p:grpSpPr>
        <p:sp>
          <p:nvSpPr>
            <p:cNvPr id="31782" name="Rectangle 95"/>
            <p:cNvSpPr>
              <a:spLocks noChangeArrowheads="1"/>
            </p:cNvSpPr>
            <p:nvPr/>
          </p:nvSpPr>
          <p:spPr bwMode="auto">
            <a:xfrm rot="-587021">
              <a:off x="-18" y="2800"/>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3" name="Text Box 96"/>
            <p:cNvSpPr txBox="1">
              <a:spLocks noChangeArrowheads="1"/>
            </p:cNvSpPr>
            <p:nvPr/>
          </p:nvSpPr>
          <p:spPr bwMode="auto">
            <a:xfrm rot="-587021">
              <a:off x="829" y="2822"/>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grpSp>
      <p:sp>
        <p:nvSpPr>
          <p:cNvPr id="822369" name="Oval 97"/>
          <p:cNvSpPr>
            <a:spLocks noChangeArrowheads="1"/>
          </p:cNvSpPr>
          <p:nvPr/>
        </p:nvSpPr>
        <p:spPr bwMode="auto">
          <a:xfrm rot="-2094308">
            <a:off x="4330700" y="5089525"/>
            <a:ext cx="931863" cy="28416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sp>
        <p:nvSpPr>
          <p:cNvPr id="822370" name="AutoShape 98"/>
          <p:cNvSpPr>
            <a:spLocks noChangeArrowheads="1"/>
          </p:cNvSpPr>
          <p:nvPr/>
        </p:nvSpPr>
        <p:spPr bwMode="auto">
          <a:xfrm rot="-587021">
            <a:off x="4649788" y="5481638"/>
            <a:ext cx="2147887" cy="51752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 MAC Address ??</a:t>
            </a:r>
          </a:p>
        </p:txBody>
      </p:sp>
      <p:sp>
        <p:nvSpPr>
          <p:cNvPr id="822373" name="Text Box 101"/>
          <p:cNvSpPr txBox="1">
            <a:spLocks noChangeArrowheads="1"/>
          </p:cNvSpPr>
          <p:nvPr/>
        </p:nvSpPr>
        <p:spPr bwMode="auto">
          <a:xfrm>
            <a:off x="3957638" y="3198813"/>
            <a:ext cx="2957512" cy="70167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PING 127.127.127.127</a:t>
            </a:r>
          </a:p>
        </p:txBody>
      </p:sp>
      <p:sp>
        <p:nvSpPr>
          <p:cNvPr id="822346" name="Text Box 74"/>
          <p:cNvSpPr txBox="1">
            <a:spLocks noChangeArrowheads="1"/>
          </p:cNvSpPr>
          <p:nvPr/>
        </p:nvSpPr>
        <p:spPr bwMode="auto">
          <a:xfrm>
            <a:off x="4495800" y="33115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5" action="ppaction://hlinksldjump"/>
              </a:rPr>
              <a:t>ICMP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2371" name="AutoShape 99"/>
          <p:cNvSpPr>
            <a:spLocks noChangeArrowheads="1"/>
          </p:cNvSpPr>
          <p:nvPr/>
        </p:nvSpPr>
        <p:spPr bwMode="auto">
          <a:xfrm rot="20101977" flipH="1">
            <a:off x="5762625" y="3467100"/>
            <a:ext cx="1773238" cy="124618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8427" y="5399"/>
                  <a:pt x="6333" y="6948"/>
                  <a:pt x="5637" y="9215"/>
                </a:cubicBezTo>
                <a:lnTo>
                  <a:pt x="475" y="7631"/>
                </a:lnTo>
                <a:cubicBezTo>
                  <a:pt x="1866" y="3096"/>
                  <a:pt x="6055"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2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23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2365"/>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22369"/>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223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8223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2236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822369"/>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822370"/>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23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2234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23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237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822373"/>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23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2234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822374"/>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223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22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324" grpId="0"/>
      <p:bldP spid="822339" grpId="0"/>
      <p:bldP spid="822347" grpId="0" animBg="1"/>
      <p:bldP spid="822360" grpId="0"/>
      <p:bldP spid="822361" grpId="0" animBg="1"/>
      <p:bldP spid="822365" grpId="0" animBg="1"/>
      <p:bldP spid="822365" grpId="1" animBg="1"/>
      <p:bldP spid="822369" grpId="0" animBg="1"/>
      <p:bldP spid="822369" grpId="1" animBg="1"/>
      <p:bldP spid="822370" grpId="0" animBg="1"/>
      <p:bldP spid="822370" grpId="1" animBg="1"/>
      <p:bldP spid="822373" grpId="0" animBg="1"/>
      <p:bldP spid="822373" grpId="1" animBg="1"/>
      <p:bldP spid="822346" grpId="0" animBg="1"/>
      <p:bldP spid="822371" grpId="0" animBg="1"/>
      <p:bldP spid="822371"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Depending on the firewall in your PC, you may need to manually change the IP address:</a:t>
            </a:r>
            <a:endParaRPr lang="en-US"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100</a:t>
            </a:fld>
            <a:endParaRPr lang="fr-FR" altLang="zh-CN"/>
          </a:p>
        </p:txBody>
      </p:sp>
      <p:pic>
        <p:nvPicPr>
          <p:cNvPr id="5" name="Content Placeholder 4"/>
          <p:cNvPicPr>
            <a:picLocks noChangeAspect="1"/>
          </p:cNvPicPr>
          <p:nvPr/>
        </p:nvPicPr>
        <p:blipFill>
          <a:blip r:embed="rId2"/>
          <a:stretch>
            <a:fillRect/>
          </a:stretch>
        </p:blipFill>
        <p:spPr bwMode="auto">
          <a:xfrm>
            <a:off x="5235187" y="2275528"/>
            <a:ext cx="3452918" cy="403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stretch>
            <a:fillRect/>
          </a:stretch>
        </p:blipFill>
        <p:spPr>
          <a:xfrm>
            <a:off x="957567" y="2276850"/>
            <a:ext cx="3360120" cy="4042645"/>
          </a:xfrm>
          <a:prstGeom prst="rect">
            <a:avLst/>
          </a:prstGeom>
        </p:spPr>
      </p:pic>
    </p:spTree>
    <p:extLst>
      <p:ext uri="{BB962C8B-B14F-4D97-AF65-F5344CB8AC3E}">
        <p14:creationId xmlns:p14="http://schemas.microsoft.com/office/powerpoint/2010/main" val="990635169"/>
      </p:ext>
    </p:extLst>
  </p:cSld>
  <p:clrMapOvr>
    <a:masterClrMapping/>
  </p:clrMapOvr>
  <p:transition spd="slow">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The terminal message should be like this:</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101</a:t>
            </a:fld>
            <a:endParaRPr lang="fr-FR" altLang="zh-CN"/>
          </a:p>
        </p:txBody>
      </p:sp>
      <p:pic>
        <p:nvPicPr>
          <p:cNvPr id="6" name="Picture 5"/>
          <p:cNvPicPr>
            <a:picLocks noChangeAspect="1"/>
          </p:cNvPicPr>
          <p:nvPr/>
        </p:nvPicPr>
        <p:blipFill>
          <a:blip r:embed="rId2"/>
          <a:stretch>
            <a:fillRect/>
          </a:stretch>
        </p:blipFill>
        <p:spPr>
          <a:xfrm>
            <a:off x="1422790" y="1815990"/>
            <a:ext cx="6319087" cy="4115277"/>
          </a:xfrm>
          <a:prstGeom prst="rect">
            <a:avLst/>
          </a:prstGeom>
        </p:spPr>
      </p:pic>
    </p:spTree>
    <p:extLst>
      <p:ext uri="{BB962C8B-B14F-4D97-AF65-F5344CB8AC3E}">
        <p14:creationId xmlns:p14="http://schemas.microsoft.com/office/powerpoint/2010/main" val="2549116615"/>
      </p:ext>
    </p:extLst>
  </p:cSld>
  <p:clrMapOvr>
    <a:masterClrMapping/>
  </p:clrMapOvr>
  <p:transition spd="slow">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Hands on</a:t>
            </a:r>
            <a:br>
              <a:rPr lang="pt-BR" dirty="0" smtClean="0"/>
            </a:b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102</a:t>
            </a:fld>
            <a:endParaRPr lang="fr-FR" altLang="zh-CN"/>
          </a:p>
        </p:txBody>
      </p:sp>
      <p:pic>
        <p:nvPicPr>
          <p:cNvPr id="6" name="Picture 2" descr="https://encrypted-tbn0.google.com/images?q=tbn:ANd9GcRwi12-gf9RBhH8D8YWb9FZjIpMeHbNFjOWoWTrkVeoFqmZhNFTvg"/>
          <p:cNvPicPr>
            <a:picLocks noChangeAspect="1" noChangeArrowheads="1"/>
          </p:cNvPicPr>
          <p:nvPr/>
        </p:nvPicPr>
        <p:blipFill>
          <a:blip r:embed="rId2" cstate="print"/>
          <a:srcRect/>
          <a:stretch>
            <a:fillRect/>
          </a:stretch>
        </p:blipFill>
        <p:spPr bwMode="auto">
          <a:xfrm>
            <a:off x="6171429" y="4962152"/>
            <a:ext cx="2714625" cy="1685926"/>
          </a:xfrm>
          <a:prstGeom prst="rect">
            <a:avLst/>
          </a:prstGeom>
          <a:noFill/>
        </p:spPr>
      </p:pic>
    </p:spTree>
    <p:extLst>
      <p:ext uri="{BB962C8B-B14F-4D97-AF65-F5344CB8AC3E}">
        <p14:creationId xmlns:p14="http://schemas.microsoft.com/office/powerpoint/2010/main" val="1569434529"/>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t>Features applications </a:t>
            </a:r>
          </a:p>
        </p:txBody>
      </p:sp>
      <p:sp>
        <p:nvSpPr>
          <p:cNvPr id="4" name="Content Placeholder 3"/>
          <p:cNvSpPr>
            <a:spLocks noGrp="1"/>
          </p:cNvSpPr>
          <p:nvPr>
            <p:ph idx="1"/>
          </p:nvPr>
        </p:nvSpPr>
        <p:spPr>
          <a:xfrm>
            <a:off x="457200" y="1277496"/>
            <a:ext cx="8229600" cy="3585597"/>
          </a:xfrm>
        </p:spPr>
        <p:txBody>
          <a:bodyPr/>
          <a:lstStyle/>
          <a:p>
            <a:r>
              <a:rPr lang="en-US" sz="1800" dirty="0"/>
              <a:t>Web server based on raw </a:t>
            </a:r>
            <a:r>
              <a:rPr lang="en-US" sz="1800" dirty="0" smtClean="0"/>
              <a:t>API</a:t>
            </a:r>
            <a:r>
              <a:rPr lang="pt-BR" sz="1800" dirty="0" smtClean="0"/>
              <a:t>:</a:t>
            </a:r>
          </a:p>
          <a:p>
            <a:r>
              <a:rPr lang="pt-BR" sz="1800" b="1" dirty="0" smtClean="0"/>
              <a:t>GOAL&gt; </a:t>
            </a:r>
            <a:r>
              <a:rPr lang="en-US" sz="1800" dirty="0" smtClean="0"/>
              <a:t>Implements </a:t>
            </a:r>
            <a:r>
              <a:rPr lang="en-US" sz="1800" dirty="0"/>
              <a:t>a web server based on the </a:t>
            </a:r>
            <a:r>
              <a:rPr lang="en-US" sz="1800" dirty="0" err="1"/>
              <a:t>LwIP</a:t>
            </a:r>
            <a:r>
              <a:rPr lang="en-US" sz="1800" dirty="0"/>
              <a:t> raw API. It is used to connect to the STM32 MCU from a web client and to load HTML </a:t>
            </a:r>
            <a:r>
              <a:rPr lang="en-US" sz="1800" dirty="0" smtClean="0"/>
              <a:t>pages</a:t>
            </a:r>
          </a:p>
          <a:p>
            <a:r>
              <a:rPr lang="en-US" sz="1800" dirty="0" smtClean="0"/>
              <a:t>The </a:t>
            </a:r>
            <a:r>
              <a:rPr lang="en-US" sz="1800" dirty="0"/>
              <a:t>web server application implements the following features: </a:t>
            </a:r>
            <a:endParaRPr lang="en-US" sz="1800" dirty="0" smtClean="0"/>
          </a:p>
          <a:p>
            <a:pPr lvl="1"/>
            <a:r>
              <a:rPr lang="pt-BR" sz="1800" dirty="0" smtClean="0"/>
              <a:t>URL </a:t>
            </a:r>
            <a:r>
              <a:rPr lang="pt-BR" sz="1800" dirty="0"/>
              <a:t>parsing </a:t>
            </a:r>
            <a:endParaRPr lang="pt-BR" sz="1800" dirty="0" smtClean="0"/>
          </a:p>
          <a:p>
            <a:pPr lvl="1"/>
            <a:r>
              <a:rPr lang="pt-BR" sz="1800" dirty="0" smtClean="0"/>
              <a:t>CGI </a:t>
            </a:r>
            <a:r>
              <a:rPr lang="pt-BR" sz="1800" dirty="0"/>
              <a:t>(Common Gateway Interface) </a:t>
            </a:r>
            <a:endParaRPr lang="pt-BR" sz="1800" dirty="0" smtClean="0"/>
          </a:p>
          <a:p>
            <a:pPr lvl="1"/>
            <a:r>
              <a:rPr lang="pt-BR" sz="1800" dirty="0" smtClean="0"/>
              <a:t>SSI </a:t>
            </a:r>
            <a:r>
              <a:rPr lang="pt-BR" sz="1800" dirty="0"/>
              <a:t>(Server Side Includes) </a:t>
            </a:r>
            <a:endParaRPr lang="pt-BR" sz="1800" dirty="0" smtClean="0"/>
          </a:p>
          <a:p>
            <a:pPr lvl="1"/>
            <a:r>
              <a:rPr lang="pt-BR" sz="1800" dirty="0" smtClean="0"/>
              <a:t>Dynamic </a:t>
            </a:r>
            <a:r>
              <a:rPr lang="pt-BR" sz="1800" dirty="0"/>
              <a:t>Header generation </a:t>
            </a:r>
            <a:endParaRPr lang="pt-BR" sz="1800" dirty="0" smtClean="0"/>
          </a:p>
          <a:p>
            <a:pPr lvl="1"/>
            <a:r>
              <a:rPr lang="pt-BR" sz="1800" dirty="0" smtClean="0"/>
              <a:t>HTTP </a:t>
            </a:r>
            <a:r>
              <a:rPr lang="pt-BR" sz="1800" dirty="0"/>
              <a:t>Post request </a:t>
            </a:r>
          </a:p>
        </p:txBody>
      </p:sp>
    </p:spTree>
    <p:extLst>
      <p:ext uri="{BB962C8B-B14F-4D97-AF65-F5344CB8AC3E}">
        <p14:creationId xmlns:p14="http://schemas.microsoft.com/office/powerpoint/2010/main" val="865219961"/>
      </p:ext>
    </p:extLst>
  </p:cSld>
  <p:clrMapOvr>
    <a:masterClrMapping/>
  </p:clrMapOvr>
  <p:transition spd="slow">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CubeMX</a:t>
            </a:r>
            <a:endParaRPr lang="pt-BR" dirty="0"/>
          </a:p>
        </p:txBody>
      </p:sp>
      <p:sp>
        <p:nvSpPr>
          <p:cNvPr id="3" name="Content Placeholder 2"/>
          <p:cNvSpPr>
            <a:spLocks noGrp="1"/>
          </p:cNvSpPr>
          <p:nvPr>
            <p:ph idx="1"/>
          </p:nvPr>
        </p:nvSpPr>
        <p:spPr>
          <a:xfrm>
            <a:off x="457200" y="1277496"/>
            <a:ext cx="8229600" cy="1369606"/>
          </a:xfrm>
        </p:spPr>
        <p:txBody>
          <a:bodyPr/>
          <a:lstStyle/>
          <a:p>
            <a:r>
              <a:rPr lang="pt-BR" dirty="0" smtClean="0"/>
              <a:t>For this application, we’ll use the static IP</a:t>
            </a:r>
          </a:p>
          <a:p>
            <a:pPr lvl="1"/>
            <a:r>
              <a:rPr lang="pt-BR" dirty="0" smtClean="0"/>
              <a:t>IP ADDR: 192.168.0.10</a:t>
            </a:r>
          </a:p>
          <a:p>
            <a:pPr lvl="1"/>
            <a:r>
              <a:rPr lang="pt-BR" dirty="0" smtClean="0"/>
              <a:t>NETMASK: 255.255.255.0</a:t>
            </a:r>
          </a:p>
          <a:p>
            <a:pPr lvl="1"/>
            <a:r>
              <a:rPr lang="pt-BR" dirty="0" smtClean="0"/>
              <a:t>GATEWAY: 192.168.0.1</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104</a:t>
            </a:fld>
            <a:endParaRPr lang="fr-FR" altLang="zh-CN"/>
          </a:p>
        </p:txBody>
      </p:sp>
      <p:pic>
        <p:nvPicPr>
          <p:cNvPr id="5" name="Picture 4"/>
          <p:cNvPicPr>
            <a:picLocks noChangeAspect="1"/>
          </p:cNvPicPr>
          <p:nvPr/>
        </p:nvPicPr>
        <p:blipFill>
          <a:blip r:embed="rId2"/>
          <a:stretch>
            <a:fillRect/>
          </a:stretch>
        </p:blipFill>
        <p:spPr>
          <a:xfrm>
            <a:off x="4226355" y="1660084"/>
            <a:ext cx="4134917" cy="4636800"/>
          </a:xfrm>
          <a:prstGeom prst="rect">
            <a:avLst/>
          </a:prstGeom>
        </p:spPr>
      </p:pic>
    </p:spTree>
    <p:extLst>
      <p:ext uri="{BB962C8B-B14F-4D97-AF65-F5344CB8AC3E}">
        <p14:creationId xmlns:p14="http://schemas.microsoft.com/office/powerpoint/2010/main" val="2196489920"/>
      </p:ext>
    </p:extLst>
  </p:cSld>
  <p:clrMapOvr>
    <a:masterClrMapping/>
  </p:clrMapOvr>
  <p:transition spd="slow">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Under LWIP Configuration</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In order o run the HTTP server, it’s needed to add the HTTPD feature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105</a:t>
            </a:fld>
            <a:endParaRPr lang="fr-FR" altLang="zh-CN"/>
          </a:p>
        </p:txBody>
      </p:sp>
      <p:pic>
        <p:nvPicPr>
          <p:cNvPr id="5" name="Picture 4"/>
          <p:cNvPicPr>
            <a:picLocks noChangeAspect="1"/>
          </p:cNvPicPr>
          <p:nvPr/>
        </p:nvPicPr>
        <p:blipFill>
          <a:blip r:embed="rId2"/>
          <a:stretch>
            <a:fillRect/>
          </a:stretch>
        </p:blipFill>
        <p:spPr>
          <a:xfrm>
            <a:off x="1217784" y="1815990"/>
            <a:ext cx="6554443" cy="4636800"/>
          </a:xfrm>
          <a:prstGeom prst="rect">
            <a:avLst/>
          </a:prstGeom>
        </p:spPr>
      </p:pic>
    </p:spTree>
    <p:extLst>
      <p:ext uri="{BB962C8B-B14F-4D97-AF65-F5344CB8AC3E}">
        <p14:creationId xmlns:p14="http://schemas.microsoft.com/office/powerpoint/2010/main" val="2893757057"/>
      </p:ext>
    </p:extLst>
  </p:cSld>
  <p:clrMapOvr>
    <a:masterClrMapping/>
  </p:clrMapOvr>
  <p:transition spd="slow">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3200876"/>
          </a:xfrm>
        </p:spPr>
        <p:txBody>
          <a:bodyPr/>
          <a:lstStyle/>
          <a:p>
            <a:r>
              <a:rPr lang="en-US" b="1" dirty="0"/>
              <a:t>LWIP_HTTPD (</a:t>
            </a:r>
            <a:r>
              <a:rPr lang="en-US" b="1" dirty="0" err="1"/>
              <a:t>LwIP</a:t>
            </a:r>
            <a:r>
              <a:rPr lang="en-US" b="1" dirty="0"/>
              <a:t> HTTPD Support ** </a:t>
            </a:r>
            <a:r>
              <a:rPr lang="en-US" b="1" dirty="0" err="1"/>
              <a:t>CubeMX</a:t>
            </a:r>
            <a:r>
              <a:rPr lang="en-US" b="1" dirty="0"/>
              <a:t> specific **)</a:t>
            </a:r>
            <a:r>
              <a:rPr lang="en-US" dirty="0"/>
              <a:t/>
            </a:r>
            <a:br>
              <a:rPr lang="en-US" dirty="0"/>
            </a:br>
            <a:r>
              <a:rPr lang="en-US" dirty="0" smtClean="0"/>
              <a:t>LWIP_HTTPD</a:t>
            </a:r>
          </a:p>
          <a:p>
            <a:r>
              <a:rPr lang="en-US" b="1" dirty="0" smtClean="0"/>
              <a:t>Parameter </a:t>
            </a:r>
            <a:r>
              <a:rPr lang="en-US" b="1" dirty="0"/>
              <a:t>Description</a:t>
            </a:r>
            <a:r>
              <a:rPr lang="en-US" b="1" dirty="0" smtClean="0"/>
              <a:t>:</a:t>
            </a:r>
            <a:endParaRPr lang="en-US" dirty="0" smtClean="0"/>
          </a:p>
          <a:p>
            <a:pPr lvl="1"/>
            <a:r>
              <a:rPr lang="en-US" b="1" dirty="0" smtClean="0"/>
              <a:t>Warning</a:t>
            </a:r>
            <a:r>
              <a:rPr lang="en-US" dirty="0"/>
              <a:t>: This parameter introduced by </a:t>
            </a:r>
            <a:r>
              <a:rPr lang="en-US" dirty="0" err="1"/>
              <a:t>CubeMX</a:t>
            </a:r>
            <a:r>
              <a:rPr lang="en-US" dirty="0"/>
              <a:t> is not part of </a:t>
            </a:r>
            <a:r>
              <a:rPr lang="en-US" dirty="0" err="1"/>
              <a:t>LwIP</a:t>
            </a:r>
            <a:r>
              <a:rPr lang="en-US" dirty="0"/>
              <a:t> stack. Enable HTTPD requires user specific code not yet generated by STM32Cube MX. This is reserved for advanced users</a:t>
            </a:r>
            <a:r>
              <a:rPr lang="en-US" dirty="0" smtClean="0"/>
              <a:t>.</a:t>
            </a:r>
          </a:p>
          <a:p>
            <a:pPr lvl="1"/>
            <a:r>
              <a:rPr lang="en-US" b="1" dirty="0" smtClean="0"/>
              <a:t>Note</a:t>
            </a:r>
            <a:r>
              <a:rPr lang="en-US" b="1" dirty="0"/>
              <a:t>: </a:t>
            </a:r>
            <a:r>
              <a:rPr lang="en-US" dirty="0"/>
              <a:t>All other HTTPD options are visible as "Advanced Parameters" and only when LWIP_HTTPD is enabled.</a:t>
            </a:r>
            <a:br>
              <a:rPr lang="en-US" dirty="0"/>
            </a:br>
            <a:r>
              <a:rPr lang="en-US" dirty="0"/>
              <a:t/>
            </a:r>
            <a:br>
              <a:rPr lang="en-US" dirty="0"/>
            </a:b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106</a:t>
            </a:fld>
            <a:endParaRPr lang="fr-FR" altLang="zh-CN"/>
          </a:p>
        </p:txBody>
      </p:sp>
    </p:spTree>
    <p:extLst>
      <p:ext uri="{BB962C8B-B14F-4D97-AF65-F5344CB8AC3E}">
        <p14:creationId xmlns:p14="http://schemas.microsoft.com/office/powerpoint/2010/main" val="1958665267"/>
      </p:ext>
    </p:extLst>
  </p:cSld>
  <p:clrMapOvr>
    <a:masterClrMapping/>
  </p:clrMapOvr>
  <p:transition spd="slow">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3785652"/>
          </a:xfrm>
        </p:spPr>
        <p:txBody>
          <a:bodyPr/>
          <a:lstStyle/>
          <a:p>
            <a:r>
              <a:rPr lang="en-US" dirty="0"/>
              <a:t>This </a:t>
            </a:r>
            <a:r>
              <a:rPr lang="en-US" dirty="0" err="1"/>
              <a:t>httpd</a:t>
            </a:r>
            <a:r>
              <a:rPr lang="en-US" dirty="0"/>
              <a:t> supports for a rudimentary server-side-include facility which will replace tags of the form in any file whose extension is .</a:t>
            </a:r>
            <a:r>
              <a:rPr lang="en-US" dirty="0" err="1"/>
              <a:t>shtml</a:t>
            </a:r>
            <a:r>
              <a:rPr lang="en-US" dirty="0"/>
              <a:t>, .</a:t>
            </a:r>
            <a:r>
              <a:rPr lang="en-US" dirty="0" err="1"/>
              <a:t>shtm</a:t>
            </a:r>
            <a:r>
              <a:rPr lang="en-US" dirty="0"/>
              <a:t> or .</a:t>
            </a:r>
            <a:r>
              <a:rPr lang="en-US" dirty="0" err="1"/>
              <a:t>ssi</a:t>
            </a:r>
            <a:r>
              <a:rPr lang="en-US" dirty="0"/>
              <a:t> with strings provided by an include handler whose pointer is provided to the module via function </a:t>
            </a:r>
            <a:r>
              <a:rPr lang="en-US" dirty="0" err="1"/>
              <a:t>http_set_ssi_handler</a:t>
            </a:r>
            <a:r>
              <a:rPr lang="en-US" dirty="0"/>
              <a:t>().</a:t>
            </a:r>
            <a:br>
              <a:rPr lang="en-US" dirty="0"/>
            </a:br>
            <a:r>
              <a:rPr lang="en-US" dirty="0"/>
              <a:t>Additionally, a simple common gateway interface (CGI) handling mechanism has been added to allow clients to hook functions to particular request URIs.</a:t>
            </a:r>
            <a:br>
              <a:rPr lang="en-US" dirty="0"/>
            </a:br>
            <a:r>
              <a:rPr lang="en-US" dirty="0"/>
              <a:t/>
            </a:r>
            <a:br>
              <a:rPr lang="en-US" dirty="0"/>
            </a:br>
            <a:r>
              <a:rPr lang="en-US" dirty="0"/>
              <a:t>To enable SSI support, define label LWIP_HTTPD_SSI in </a:t>
            </a:r>
            <a:r>
              <a:rPr lang="en-US" dirty="0" err="1"/>
              <a:t>lwipopts.h</a:t>
            </a:r>
            <a:r>
              <a:rPr lang="en-US" dirty="0"/>
              <a:t>.</a:t>
            </a:r>
            <a:br>
              <a:rPr lang="en-US" dirty="0"/>
            </a:br>
            <a:r>
              <a:rPr lang="en-US" dirty="0"/>
              <a:t>To enable CGI support, define label LWIP_HTTPD_CGI in </a:t>
            </a:r>
            <a:r>
              <a:rPr lang="en-US" dirty="0" err="1"/>
              <a:t>lwipopts.h</a:t>
            </a:r>
            <a:r>
              <a:rPr lang="en-US" dirty="0"/>
              <a:t>.</a:t>
            </a:r>
            <a:br>
              <a:rPr lang="en-US" dirty="0"/>
            </a:br>
            <a:r>
              <a:rPr lang="en-US" dirty="0"/>
              <a:t/>
            </a:r>
            <a:br>
              <a:rPr lang="en-US" dirty="0"/>
            </a:b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107</a:t>
            </a:fld>
            <a:endParaRPr lang="fr-FR" altLang="zh-CN"/>
          </a:p>
        </p:txBody>
      </p:sp>
    </p:spTree>
    <p:extLst>
      <p:ext uri="{BB962C8B-B14F-4D97-AF65-F5344CB8AC3E}">
        <p14:creationId xmlns:p14="http://schemas.microsoft.com/office/powerpoint/2010/main" val="3454015476"/>
      </p:ext>
    </p:extLst>
  </p:cSld>
  <p:clrMapOvr>
    <a:masterClrMapping/>
  </p:clrMapOvr>
  <p:transition spd="slow">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3785652"/>
          </a:xfrm>
        </p:spPr>
        <p:txBody>
          <a:bodyPr/>
          <a:lstStyle/>
          <a:p>
            <a:r>
              <a:rPr lang="en-US" dirty="0"/>
              <a:t>By default, the server assumes that HTTP headers are already present in each file stored in the file system. By defining LWIP_HTTPD_DYNAMIC_HEADERS in </a:t>
            </a:r>
            <a:r>
              <a:rPr lang="en-US" dirty="0" err="1"/>
              <a:t>lwipopts.h</a:t>
            </a:r>
            <a:r>
              <a:rPr lang="en-US" dirty="0"/>
              <a:t>, this behavior can be changed such that the server inserts the headers automatically based on the extension of the file being served. If this mode is used, be careful to ensure that the file system image used does not already contain the header information.</a:t>
            </a:r>
            <a:br>
              <a:rPr lang="en-US" dirty="0"/>
            </a:br>
            <a:r>
              <a:rPr lang="en-US" dirty="0"/>
              <a:t/>
            </a:r>
            <a:br>
              <a:rPr lang="en-US" dirty="0"/>
            </a:br>
            <a:r>
              <a:rPr lang="en-US" dirty="0"/>
              <a:t>File system images without headers can be created using the </a:t>
            </a:r>
            <a:r>
              <a:rPr lang="en-US" dirty="0" err="1"/>
              <a:t>makefsfile</a:t>
            </a:r>
            <a:r>
              <a:rPr lang="en-US" dirty="0"/>
              <a:t> tool with the -h command line option.</a:t>
            </a:r>
            <a:br>
              <a:rPr lang="en-US" dirty="0"/>
            </a:br>
            <a:r>
              <a:rPr lang="en-US" dirty="0"/>
              <a:t/>
            </a:r>
            <a:br>
              <a:rPr lang="en-US" dirty="0"/>
            </a:b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108</a:t>
            </a:fld>
            <a:endParaRPr lang="fr-FR" altLang="zh-CN"/>
          </a:p>
        </p:txBody>
      </p:sp>
    </p:spTree>
    <p:extLst>
      <p:ext uri="{BB962C8B-B14F-4D97-AF65-F5344CB8AC3E}">
        <p14:creationId xmlns:p14="http://schemas.microsoft.com/office/powerpoint/2010/main" val="859588386"/>
      </p:ext>
    </p:extLst>
  </p:cSld>
  <p:clrMapOvr>
    <a:masterClrMapping/>
  </p:clrMapOvr>
  <p:transition spd="slow">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6709529"/>
          </a:xfrm>
        </p:spPr>
        <p:txBody>
          <a:bodyPr/>
          <a:lstStyle/>
          <a:p>
            <a:r>
              <a:rPr lang="en-US" dirty="0"/>
              <a:t>Notes about valid SSI tags</a:t>
            </a:r>
            <a:r>
              <a:rPr lang="en-US" dirty="0" smtClean="0"/>
              <a:t>:</a:t>
            </a:r>
          </a:p>
          <a:p>
            <a:pPr lvl="1"/>
            <a:r>
              <a:rPr lang="en-US" dirty="0" smtClean="0"/>
              <a:t>The </a:t>
            </a:r>
            <a:r>
              <a:rPr lang="en-US" dirty="0"/>
              <a:t>following assumptions are made about tags used in SSI markers:</a:t>
            </a:r>
            <a:br>
              <a:rPr lang="en-US" dirty="0"/>
            </a:br>
            <a:r>
              <a:rPr lang="en-US" dirty="0"/>
              <a:t>1. No tag may contain '-' or whitespace characters within the tag name.</a:t>
            </a:r>
            <a:br>
              <a:rPr lang="en-US" dirty="0"/>
            </a:br>
            <a:r>
              <a:rPr lang="en-US" dirty="0"/>
              <a:t>2. Whitespace is allowed between the tag </a:t>
            </a:r>
            <a:r>
              <a:rPr lang="en-US" dirty="0" err="1"/>
              <a:t>leadin</a:t>
            </a:r>
            <a:r>
              <a:rPr lang="en-US" dirty="0"/>
              <a:t> and the start of</a:t>
            </a:r>
            <a:br>
              <a:rPr lang="en-US" dirty="0"/>
            </a:br>
            <a:r>
              <a:rPr lang="en-US" dirty="0"/>
              <a:t>the tag name and between the tag name and the </a:t>
            </a:r>
            <a:r>
              <a:rPr lang="en-US" dirty="0" err="1"/>
              <a:t>leadout</a:t>
            </a:r>
            <a:r>
              <a:rPr lang="en-US" dirty="0"/>
              <a:t> string.</a:t>
            </a:r>
            <a:br>
              <a:rPr lang="en-US" dirty="0"/>
            </a:br>
            <a:r>
              <a:rPr lang="en-US" dirty="0"/>
              <a:t>3. The maximum tag name length is LWIP_HTTPD_MAX_TAG_NAME_LEN, currently 8 characters</a:t>
            </a:r>
            <a:r>
              <a:rPr lang="en-US" dirty="0" smtClean="0"/>
              <a:t>.</a:t>
            </a:r>
          </a:p>
          <a:p>
            <a:pPr marL="177800" lvl="1">
              <a:spcBef>
                <a:spcPts val="1800"/>
              </a:spcBef>
              <a:buClr>
                <a:schemeClr val="accent1"/>
              </a:buClr>
            </a:pPr>
            <a:r>
              <a:rPr lang="en-US" sz="2000" dirty="0">
                <a:solidFill>
                  <a:srgbClr val="002152"/>
                </a:solidFill>
              </a:rPr>
              <a:t>Notes on CGI </a:t>
            </a:r>
            <a:r>
              <a:rPr lang="en-US" sz="2000" dirty="0" smtClean="0">
                <a:solidFill>
                  <a:srgbClr val="002152"/>
                </a:solidFill>
              </a:rPr>
              <a:t>usage:</a:t>
            </a:r>
          </a:p>
          <a:p>
            <a:pPr lvl="1"/>
            <a:r>
              <a:rPr lang="en-US" dirty="0"/>
              <a:t>The simple CGI support offered here works with GET method requests only and can handle up to 16 parameters encoded into the URI. The handler function may not write directly to the HTTP output but must return a filename that the HTTP server will send to the browser as a response to the incoming CGI request.</a:t>
            </a:r>
          </a:p>
          <a:p>
            <a:pPr marL="177800" lvl="1">
              <a:spcBef>
                <a:spcPts val="1800"/>
              </a:spcBef>
              <a:buClr>
                <a:schemeClr val="accent1"/>
              </a:buClr>
            </a:pPr>
            <a:r>
              <a:rPr lang="en-US" sz="2000" dirty="0">
                <a:solidFill>
                  <a:srgbClr val="002152"/>
                </a:solidFill>
              </a:rPr>
              <a:t>The list of supported file types is quite short, so if </a:t>
            </a:r>
            <a:r>
              <a:rPr lang="en-US" sz="2000" dirty="0" err="1">
                <a:solidFill>
                  <a:srgbClr val="002152"/>
                </a:solidFill>
              </a:rPr>
              <a:t>makefsdata</a:t>
            </a:r>
            <a:r>
              <a:rPr lang="en-US" sz="2000" dirty="0">
                <a:solidFill>
                  <a:srgbClr val="002152"/>
                </a:solidFill>
              </a:rPr>
              <a:t> complains about an unknown extension, make sure to add it (and its </a:t>
            </a:r>
            <a:r>
              <a:rPr lang="en-US" sz="2000" dirty="0" err="1">
                <a:solidFill>
                  <a:srgbClr val="002152"/>
                </a:solidFill>
              </a:rPr>
              <a:t>doctype</a:t>
            </a:r>
            <a:r>
              <a:rPr lang="en-US" sz="2000" dirty="0">
                <a:solidFill>
                  <a:srgbClr val="002152"/>
                </a:solidFill>
              </a:rPr>
              <a:t>) to the '</a:t>
            </a:r>
            <a:r>
              <a:rPr lang="en-US" sz="2000" dirty="0" err="1">
                <a:solidFill>
                  <a:srgbClr val="002152"/>
                </a:solidFill>
              </a:rPr>
              <a:t>g_psHTTPHeaders</a:t>
            </a:r>
            <a:r>
              <a:rPr lang="en-US" sz="2000" dirty="0">
                <a:solidFill>
                  <a:srgbClr val="002152"/>
                </a:solidFill>
              </a:rPr>
              <a:t>' list. </a:t>
            </a:r>
            <a:endParaRPr lang="pt-BR" sz="2000" dirty="0">
              <a:solidFill>
                <a:srgbClr val="002152"/>
              </a:solidFill>
            </a:endParaRPr>
          </a:p>
          <a:p>
            <a:r>
              <a:rPr lang="en-US" dirty="0"/>
              <a:t/>
            </a:r>
            <a:br>
              <a:rPr lang="en-US" dirty="0"/>
            </a:br>
            <a:r>
              <a:rPr lang="en-US" dirty="0"/>
              <a:t/>
            </a:r>
            <a:br>
              <a:rPr lang="en-US" dirty="0"/>
            </a:b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109</a:t>
            </a:fld>
            <a:endParaRPr lang="fr-FR" altLang="zh-CN"/>
          </a:p>
        </p:txBody>
      </p:sp>
    </p:spTree>
    <p:extLst>
      <p:ext uri="{BB962C8B-B14F-4D97-AF65-F5344CB8AC3E}">
        <p14:creationId xmlns:p14="http://schemas.microsoft.com/office/powerpoint/2010/main" val="1430783315"/>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142875"/>
            <a:ext cx="8075613" cy="1143000"/>
          </a:xfrm>
        </p:spPr>
        <p:txBody>
          <a:bodyPr rtlCol="0">
            <a:normAutofit fontScale="90000"/>
          </a:bodyPr>
          <a:lstStyle/>
          <a:p>
            <a:pPr eaLnBrk="1" fontAlgn="auto" hangingPunct="1">
              <a:spcAft>
                <a:spcPts val="0"/>
              </a:spcAft>
              <a:defRPr/>
            </a:pPr>
            <a:r>
              <a:rPr lang="en-US" altLang="zh-CN" dirty="0" smtClean="0">
                <a:ea typeface="宋体" pitchFamily="2" charset="-122"/>
              </a:rPr>
              <a:t>TCP-IP : Key Application layer protocols</a:t>
            </a:r>
          </a:p>
        </p:txBody>
      </p:sp>
      <p:sp>
        <p:nvSpPr>
          <p:cNvPr id="33795"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DEB4FBA6-4CDC-4EDF-8571-4C2E1B984C57}" type="slidenum">
              <a:rPr lang="zh-CN" altLang="fr-FR" sz="1200" i="0">
                <a:solidFill>
                  <a:schemeClr val="tx1"/>
                </a:solidFill>
                <a:cs typeface="华文新魏"/>
              </a:rPr>
              <a:pPr>
                <a:spcBef>
                  <a:spcPct val="0"/>
                </a:spcBef>
                <a:spcAft>
                  <a:spcPct val="0"/>
                </a:spcAft>
                <a:buClrTx/>
                <a:buFontTx/>
                <a:buNone/>
              </a:pPr>
              <a:t>11</a:t>
            </a:fld>
            <a:endParaRPr lang="fr-FR" altLang="zh-CN" sz="1200" i="0">
              <a:solidFill>
                <a:schemeClr val="tx1"/>
              </a:solidFill>
              <a:cs typeface="华文新魏"/>
            </a:endParaRPr>
          </a:p>
        </p:txBody>
      </p:sp>
      <p:sp>
        <p:nvSpPr>
          <p:cNvPr id="33796" name="Rectangle 3"/>
          <p:cNvSpPr>
            <a:spLocks noChangeArrowheads="1"/>
          </p:cNvSpPr>
          <p:nvPr/>
        </p:nvSpPr>
        <p:spPr bwMode="auto">
          <a:xfrm>
            <a:off x="4071938" y="3536950"/>
            <a:ext cx="4957762" cy="1450975"/>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33797" name="Rectangle 4"/>
          <p:cNvSpPr>
            <a:spLocks noChangeArrowheads="1"/>
          </p:cNvSpPr>
          <p:nvPr/>
        </p:nvSpPr>
        <p:spPr bwMode="auto">
          <a:xfrm>
            <a:off x="4071938" y="2122488"/>
            <a:ext cx="4957762" cy="1414462"/>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33798" name="Rectangle 5"/>
          <p:cNvSpPr>
            <a:spLocks noChangeArrowheads="1"/>
          </p:cNvSpPr>
          <p:nvPr/>
        </p:nvSpPr>
        <p:spPr bwMode="auto">
          <a:xfrm>
            <a:off x="4071938" y="4981575"/>
            <a:ext cx="4957762" cy="144303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Datalink Layer</a:t>
            </a:r>
          </a:p>
        </p:txBody>
      </p:sp>
      <p:cxnSp>
        <p:nvCxnSpPr>
          <p:cNvPr id="33799" name="AutoShape 14"/>
          <p:cNvCxnSpPr>
            <a:cxnSpLocks noChangeShapeType="1"/>
            <a:stCxn id="33818" idx="2"/>
          </p:cNvCxnSpPr>
          <p:nvPr/>
        </p:nvCxnSpPr>
        <p:spPr bwMode="auto">
          <a:xfrm rot="5400000">
            <a:off x="7412037" y="4875213"/>
            <a:ext cx="798513" cy="1588"/>
          </a:xfrm>
          <a:prstGeom prst="bentConnector3">
            <a:avLst>
              <a:gd name="adj1" fmla="val 49903"/>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33800" name="AutoShape 15"/>
          <p:cNvCxnSpPr>
            <a:cxnSpLocks noChangeShapeType="1"/>
            <a:stCxn id="33818" idx="0"/>
            <a:endCxn id="33819" idx="2"/>
          </p:cNvCxnSpPr>
          <p:nvPr/>
        </p:nvCxnSpPr>
        <p:spPr bwMode="auto">
          <a:xfrm flipV="1">
            <a:off x="7812088" y="3113088"/>
            <a:ext cx="0" cy="89217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1" name="AutoShape 16"/>
          <p:cNvCxnSpPr>
            <a:cxnSpLocks noChangeShapeType="1"/>
            <a:stCxn id="33818" idx="0"/>
            <a:endCxn id="33820" idx="2"/>
          </p:cNvCxnSpPr>
          <p:nvPr/>
        </p:nvCxnSpPr>
        <p:spPr bwMode="auto">
          <a:xfrm flipH="1" flipV="1">
            <a:off x="5378450" y="3113088"/>
            <a:ext cx="2433638" cy="89217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2" name="AutoShape 38"/>
          <p:cNvCxnSpPr>
            <a:cxnSpLocks noChangeShapeType="1"/>
            <a:stCxn id="33821" idx="3"/>
            <a:endCxn id="33818" idx="1"/>
          </p:cNvCxnSpPr>
          <p:nvPr/>
        </p:nvCxnSpPr>
        <p:spPr bwMode="auto">
          <a:xfrm>
            <a:off x="6223000" y="4241800"/>
            <a:ext cx="666750" cy="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3" name="AutoShape 39"/>
          <p:cNvCxnSpPr>
            <a:cxnSpLocks noChangeShapeType="1"/>
            <a:stCxn id="33822" idx="3"/>
          </p:cNvCxnSpPr>
          <p:nvPr/>
        </p:nvCxnSpPr>
        <p:spPr bwMode="auto">
          <a:xfrm>
            <a:off x="6223000" y="4972050"/>
            <a:ext cx="1587500" cy="303213"/>
          </a:xfrm>
          <a:prstGeom prst="bentConnector2">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sp>
        <p:nvSpPr>
          <p:cNvPr id="33804" name="Rectangle 41"/>
          <p:cNvSpPr>
            <a:spLocks noChangeArrowheads="1"/>
          </p:cNvSpPr>
          <p:nvPr/>
        </p:nvSpPr>
        <p:spPr bwMode="auto">
          <a:xfrm>
            <a:off x="4071938" y="817563"/>
            <a:ext cx="4957762" cy="1304925"/>
          </a:xfrm>
          <a:prstGeom prst="rect">
            <a:avLst/>
          </a:prstGeom>
          <a:solidFill>
            <a:srgbClr val="9900CC">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Application Layer</a:t>
            </a:r>
          </a:p>
        </p:txBody>
      </p:sp>
      <p:cxnSp>
        <p:nvCxnSpPr>
          <p:cNvPr id="827455" name="AutoShape 63"/>
          <p:cNvCxnSpPr>
            <a:cxnSpLocks noChangeShapeType="1"/>
            <a:stCxn id="827452" idx="2"/>
            <a:endCxn id="33819" idx="0"/>
          </p:cNvCxnSpPr>
          <p:nvPr/>
        </p:nvCxnSpPr>
        <p:spPr bwMode="auto">
          <a:xfrm>
            <a:off x="7810500" y="2000250"/>
            <a:ext cx="1588" cy="6413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7456" name="AutoShape 64"/>
          <p:cNvCxnSpPr>
            <a:cxnSpLocks noChangeShapeType="1"/>
            <a:stCxn id="827454" idx="2"/>
            <a:endCxn id="33819" idx="0"/>
          </p:cNvCxnSpPr>
          <p:nvPr/>
        </p:nvCxnSpPr>
        <p:spPr bwMode="auto">
          <a:xfrm>
            <a:off x="5418138" y="1998663"/>
            <a:ext cx="2393950" cy="642937"/>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827457" name="Text Box 65"/>
          <p:cNvSpPr txBox="1">
            <a:spLocks noChangeArrowheads="1"/>
          </p:cNvSpPr>
          <p:nvPr/>
        </p:nvSpPr>
        <p:spPr bwMode="auto">
          <a:xfrm>
            <a:off x="0" y="1301750"/>
            <a:ext cx="17621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DHCP/</a:t>
            </a:r>
          </a:p>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BOOTP</a:t>
            </a:r>
          </a:p>
        </p:txBody>
      </p:sp>
      <p:grpSp>
        <p:nvGrpSpPr>
          <p:cNvPr id="2" name="Group 66"/>
          <p:cNvGrpSpPr>
            <a:grpSpLocks/>
          </p:cNvGrpSpPr>
          <p:nvPr/>
        </p:nvGrpSpPr>
        <p:grpSpPr bwMode="auto">
          <a:xfrm>
            <a:off x="1827213" y="1163638"/>
            <a:ext cx="2051050" cy="1136650"/>
            <a:chOff x="1080" y="1444"/>
            <a:chExt cx="1292" cy="716"/>
          </a:xfrm>
        </p:grpSpPr>
        <p:sp>
          <p:nvSpPr>
            <p:cNvPr id="33841" name="AutoShape 67">
              <a:hlinkClick r:id="rId3" action="ppaction://hlinksldjump"/>
            </p:cNvPr>
            <p:cNvSpPr>
              <a:spLocks noChangeArrowheads="1"/>
            </p:cNvSpPr>
            <p:nvPr/>
          </p:nvSpPr>
          <p:spPr bwMode="auto">
            <a:xfrm>
              <a:off x="1080" y="1444"/>
              <a:ext cx="1292" cy="716"/>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to get an</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IP address ?</a:t>
              </a:r>
            </a:p>
          </p:txBody>
        </p:sp>
        <p:sp>
          <p:nvSpPr>
            <p:cNvPr id="33842" name="Text Box 68"/>
            <p:cNvSpPr txBox="1">
              <a:spLocks noChangeArrowheads="1"/>
            </p:cNvSpPr>
            <p:nvPr/>
          </p:nvSpPr>
          <p:spPr bwMode="auto">
            <a:xfrm>
              <a:off x="1864" y="1725"/>
              <a:ext cx="472" cy="1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DHCP</a:t>
              </a:r>
            </a:p>
          </p:txBody>
        </p:sp>
        <p:sp>
          <p:nvSpPr>
            <p:cNvPr id="33843" name="Text Box 69"/>
            <p:cNvSpPr txBox="1">
              <a:spLocks noChangeArrowheads="1"/>
            </p:cNvSpPr>
            <p:nvPr/>
          </p:nvSpPr>
          <p:spPr bwMode="auto">
            <a:xfrm>
              <a:off x="1769" y="1482"/>
              <a:ext cx="55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BOOTP</a:t>
              </a:r>
            </a:p>
          </p:txBody>
        </p:sp>
      </p:grpSp>
      <p:grpSp>
        <p:nvGrpSpPr>
          <p:cNvPr id="3" name="Group 70"/>
          <p:cNvGrpSpPr>
            <a:grpSpLocks/>
          </p:cNvGrpSpPr>
          <p:nvPr/>
        </p:nvGrpSpPr>
        <p:grpSpPr bwMode="auto">
          <a:xfrm>
            <a:off x="38100" y="1279525"/>
            <a:ext cx="1771650" cy="1058863"/>
            <a:chOff x="98" y="1517"/>
            <a:chExt cx="1116" cy="667"/>
          </a:xfrm>
        </p:grpSpPr>
        <p:sp>
          <p:nvSpPr>
            <p:cNvPr id="33837" name="Rectangle 71"/>
            <p:cNvSpPr>
              <a:spLocks noChangeArrowheads="1"/>
            </p:cNvSpPr>
            <p:nvPr/>
          </p:nvSpPr>
          <p:spPr bwMode="auto">
            <a:xfrm rot="-587021">
              <a:off x="125" y="1517"/>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3838" name="Text Box 72"/>
            <p:cNvSpPr txBox="1">
              <a:spLocks noChangeArrowheads="1"/>
            </p:cNvSpPr>
            <p:nvPr/>
          </p:nvSpPr>
          <p:spPr bwMode="auto">
            <a:xfrm rot="-587021">
              <a:off x="721" y="1533"/>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3839" name="AutoShape 73"/>
            <p:cNvSpPr>
              <a:spLocks noChangeArrowheads="1"/>
            </p:cNvSpPr>
            <p:nvPr/>
          </p:nvSpPr>
          <p:spPr bwMode="auto">
            <a:xfrm rot="-587021">
              <a:off x="196" y="1852"/>
              <a:ext cx="965"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Ports 67/68</a:t>
              </a:r>
            </a:p>
          </p:txBody>
        </p:sp>
        <p:sp>
          <p:nvSpPr>
            <p:cNvPr id="33840" name="Oval 74"/>
            <p:cNvSpPr>
              <a:spLocks noChangeArrowheads="1"/>
            </p:cNvSpPr>
            <p:nvPr/>
          </p:nvSpPr>
          <p:spPr bwMode="auto">
            <a:xfrm rot="-2094308">
              <a:off x="98" y="1652"/>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4" name="Group 75"/>
          <p:cNvGrpSpPr>
            <a:grpSpLocks/>
          </p:cNvGrpSpPr>
          <p:nvPr/>
        </p:nvGrpSpPr>
        <p:grpSpPr bwMode="auto">
          <a:xfrm>
            <a:off x="1751013" y="2852738"/>
            <a:ext cx="2089150" cy="960437"/>
            <a:chOff x="1201" y="3128"/>
            <a:chExt cx="1316" cy="508"/>
          </a:xfrm>
        </p:grpSpPr>
        <p:sp>
          <p:nvSpPr>
            <p:cNvPr id="33835" name="AutoShape 76">
              <a:hlinkClick r:id="rId4" action="ppaction://hlinksldjump"/>
            </p:cNvPr>
            <p:cNvSpPr>
              <a:spLocks noChangeArrowheads="1"/>
            </p:cNvSpPr>
            <p:nvPr/>
          </p:nvSpPr>
          <p:spPr bwMode="auto">
            <a:xfrm>
              <a:off x="1201" y="3128"/>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What is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the IP address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of </a:t>
              </a:r>
              <a:r>
                <a:rPr lang="en-US" altLang="zh-CN" sz="1800" i="0">
                  <a:solidFill>
                    <a:schemeClr val="tx1"/>
                  </a:solidFill>
                  <a:latin typeface="Verdana" panose="020B0604030504040204" pitchFamily="34" charset="0"/>
                  <a:ea typeface="SimSun" panose="02010600030101010101" pitchFamily="2" charset="-122"/>
                  <a:hlinkClick r:id="rId5"/>
                </a:rPr>
                <a:t>www.st.com</a:t>
              </a:r>
              <a:r>
                <a:rPr lang="en-US" altLang="zh-CN" sz="1800" i="0">
                  <a:solidFill>
                    <a:schemeClr val="tx1"/>
                  </a:solidFill>
                  <a:latin typeface="Verdana" panose="020B0604030504040204" pitchFamily="34" charset="0"/>
                  <a:ea typeface="SimSun" panose="02010600030101010101" pitchFamily="2" charset="-122"/>
                </a:rPr>
                <a:t> ?</a:t>
              </a:r>
            </a:p>
          </p:txBody>
        </p:sp>
        <p:sp>
          <p:nvSpPr>
            <p:cNvPr id="33836" name="Text Box 77"/>
            <p:cNvSpPr txBox="1">
              <a:spLocks noChangeArrowheads="1"/>
            </p:cNvSpPr>
            <p:nvPr/>
          </p:nvSpPr>
          <p:spPr bwMode="auto">
            <a:xfrm>
              <a:off x="2082" y="3153"/>
              <a:ext cx="390" cy="1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sp>
        <p:nvSpPr>
          <p:cNvPr id="827470" name="Text Box 78"/>
          <p:cNvSpPr txBox="1">
            <a:spLocks noChangeArrowheads="1"/>
          </p:cNvSpPr>
          <p:nvPr/>
        </p:nvSpPr>
        <p:spPr bwMode="auto">
          <a:xfrm>
            <a:off x="139700" y="3044825"/>
            <a:ext cx="139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DNS</a:t>
            </a:r>
          </a:p>
        </p:txBody>
      </p:sp>
      <p:grpSp>
        <p:nvGrpSpPr>
          <p:cNvPr id="5" name="Group 79"/>
          <p:cNvGrpSpPr>
            <a:grpSpLocks/>
          </p:cNvGrpSpPr>
          <p:nvPr/>
        </p:nvGrpSpPr>
        <p:grpSpPr bwMode="auto">
          <a:xfrm>
            <a:off x="0" y="2968625"/>
            <a:ext cx="1771650" cy="1058863"/>
            <a:chOff x="98" y="3201"/>
            <a:chExt cx="1116" cy="667"/>
          </a:xfrm>
        </p:grpSpPr>
        <p:sp>
          <p:nvSpPr>
            <p:cNvPr id="33831" name="Rectangle 80"/>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3832" name="Text Box 81"/>
            <p:cNvSpPr txBox="1">
              <a:spLocks noChangeArrowheads="1"/>
            </p:cNvSpPr>
            <p:nvPr/>
          </p:nvSpPr>
          <p:spPr bwMode="auto">
            <a:xfrm rot="-587021">
              <a:off x="390" y="3245"/>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 </a:t>
              </a:r>
              <a:r>
                <a:rPr lang="en-US" altLang="zh-CN" sz="1200" b="1" i="0">
                  <a:solidFill>
                    <a:schemeClr val="tx1"/>
                  </a:solidFill>
                  <a:latin typeface="Verdana" panose="020B0604030504040204" pitchFamily="34" charset="0"/>
                  <a:ea typeface="SimSun" panose="02010600030101010101" pitchFamily="2" charset="-122"/>
                </a:rPr>
                <a:t>(TCP)</a:t>
              </a:r>
            </a:p>
          </p:txBody>
        </p:sp>
        <p:sp>
          <p:nvSpPr>
            <p:cNvPr id="33833" name="AutoShape 82"/>
            <p:cNvSpPr>
              <a:spLocks noChangeArrowheads="1"/>
            </p:cNvSpPr>
            <p:nvPr/>
          </p:nvSpPr>
          <p:spPr bwMode="auto">
            <a:xfrm rot="-587021">
              <a:off x="461" y="3514"/>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53</a:t>
              </a:r>
            </a:p>
          </p:txBody>
        </p:sp>
        <p:sp>
          <p:nvSpPr>
            <p:cNvPr id="33834" name="Oval 83"/>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33813" name="Rectangle 9"/>
          <p:cNvSpPr>
            <a:spLocks noChangeArrowheads="1"/>
          </p:cNvSpPr>
          <p:nvPr/>
        </p:nvSpPr>
        <p:spPr bwMode="auto">
          <a:xfrm>
            <a:off x="6889750" y="5746750"/>
            <a:ext cx="1843088" cy="441325"/>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827454" name="Text Box 62"/>
          <p:cNvSpPr txBox="1">
            <a:spLocks noChangeArrowheads="1"/>
          </p:cNvSpPr>
          <p:nvPr/>
        </p:nvSpPr>
        <p:spPr bwMode="auto">
          <a:xfrm>
            <a:off x="4495800" y="1527175"/>
            <a:ext cx="1843088"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4" action="ppaction://hlinksldjump"/>
              </a:rPr>
              <a:t>DNS</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00" name="Rectangle 8"/>
          <p:cNvSpPr>
            <a:spLocks noChangeArrowheads="1"/>
          </p:cNvSpPr>
          <p:nvPr/>
        </p:nvSpPr>
        <p:spPr bwMode="auto">
          <a:xfrm>
            <a:off x="6888163" y="5275263"/>
            <a:ext cx="1844675" cy="4714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3818" name="Text Box 11"/>
          <p:cNvSpPr txBox="1">
            <a:spLocks noChangeArrowheads="1"/>
          </p:cNvSpPr>
          <p:nvPr/>
        </p:nvSpPr>
        <p:spPr bwMode="auto">
          <a:xfrm>
            <a:off x="6889750" y="4005263"/>
            <a:ext cx="1843088"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IP</a:t>
            </a:r>
          </a:p>
        </p:txBody>
      </p:sp>
      <p:sp>
        <p:nvSpPr>
          <p:cNvPr id="33819" name="Text Box 12"/>
          <p:cNvSpPr txBox="1">
            <a:spLocks noChangeArrowheads="1"/>
          </p:cNvSpPr>
          <p:nvPr/>
        </p:nvSpPr>
        <p:spPr bwMode="auto">
          <a:xfrm>
            <a:off x="6889750" y="2641600"/>
            <a:ext cx="1843088"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UDP</a:t>
            </a:r>
          </a:p>
        </p:txBody>
      </p:sp>
      <p:sp>
        <p:nvSpPr>
          <p:cNvPr id="33820" name="Text Box 13"/>
          <p:cNvSpPr txBox="1">
            <a:spLocks noChangeArrowheads="1"/>
          </p:cNvSpPr>
          <p:nvPr/>
        </p:nvSpPr>
        <p:spPr bwMode="auto">
          <a:xfrm>
            <a:off x="4456113" y="2641600"/>
            <a:ext cx="1843087"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TCP</a:t>
            </a:r>
          </a:p>
        </p:txBody>
      </p:sp>
      <p:sp>
        <p:nvSpPr>
          <p:cNvPr id="33821" name="Text Box 36"/>
          <p:cNvSpPr txBox="1">
            <a:spLocks noChangeArrowheads="1"/>
          </p:cNvSpPr>
          <p:nvPr/>
        </p:nvSpPr>
        <p:spPr bwMode="auto">
          <a:xfrm>
            <a:off x="4379913" y="400526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ICMP</a:t>
            </a:r>
          </a:p>
        </p:txBody>
      </p:sp>
      <p:sp>
        <p:nvSpPr>
          <p:cNvPr id="33822" name="Text Box 37"/>
          <p:cNvSpPr txBox="1">
            <a:spLocks noChangeArrowheads="1"/>
          </p:cNvSpPr>
          <p:nvPr/>
        </p:nvSpPr>
        <p:spPr bwMode="auto">
          <a:xfrm>
            <a:off x="4379913" y="473551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6" action="ppaction://hlinksldjump"/>
              </a:rPr>
              <a:t>ARP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52" name="Text Box 60"/>
          <p:cNvSpPr txBox="1">
            <a:spLocks noChangeArrowheads="1"/>
          </p:cNvSpPr>
          <p:nvPr/>
        </p:nvSpPr>
        <p:spPr bwMode="auto">
          <a:xfrm>
            <a:off x="6888163" y="152876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DHCP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53" name="Text Box 61"/>
          <p:cNvSpPr txBox="1">
            <a:spLocks noChangeArrowheads="1"/>
          </p:cNvSpPr>
          <p:nvPr/>
        </p:nvSpPr>
        <p:spPr bwMode="auto">
          <a:xfrm>
            <a:off x="6888163" y="1076325"/>
            <a:ext cx="1843087"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BOOTP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33825" name="Rectangle 10"/>
          <p:cNvSpPr>
            <a:spLocks noChangeArrowheads="1"/>
          </p:cNvSpPr>
          <p:nvPr/>
        </p:nvSpPr>
        <p:spPr bwMode="auto">
          <a:xfrm>
            <a:off x="6492875" y="5281613"/>
            <a:ext cx="498475" cy="912812"/>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sp>
        <p:nvSpPr>
          <p:cNvPr id="827476" name="Text Box 84"/>
          <p:cNvSpPr txBox="1">
            <a:spLocks noChangeArrowheads="1"/>
          </p:cNvSpPr>
          <p:nvPr/>
        </p:nvSpPr>
        <p:spPr bwMode="auto">
          <a:xfrm>
            <a:off x="1576388" y="4470400"/>
            <a:ext cx="25733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7477" name="AutoShape 85"/>
          <p:cNvSpPr>
            <a:spLocks noChangeArrowheads="1"/>
          </p:cNvSpPr>
          <p:nvPr/>
        </p:nvSpPr>
        <p:spPr bwMode="auto">
          <a:xfrm>
            <a:off x="2632075" y="4119563"/>
            <a:ext cx="461963" cy="344487"/>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827478" name="Picture 86" descr="_tools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775" y="5502275"/>
            <a:ext cx="1344613"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7479" name="Picture 87" descr="large_gold_key"/>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7663" y="4273550"/>
            <a:ext cx="1201737"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74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274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74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74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74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74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745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82747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74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7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457" grpId="0"/>
      <p:bldP spid="827470" grpId="0"/>
      <p:bldP spid="827454" grpId="0" animBg="1"/>
      <p:bldP spid="827452" grpId="0" animBg="1"/>
      <p:bldP spid="827453" grpId="0" animBg="1"/>
      <p:bldP spid="827476" grpId="0"/>
      <p:bldP spid="82747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Let’s add the ADC </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Add the ADC3 – Channel 7</a:t>
            </a:r>
          </a:p>
          <a:p>
            <a:pPr lvl="1"/>
            <a:r>
              <a:rPr lang="pt-BR" dirty="0" smtClean="0"/>
              <a:t>The Pin is the PF9</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110</a:t>
            </a:fld>
            <a:endParaRPr lang="fr-FR" altLang="zh-CN"/>
          </a:p>
        </p:txBody>
      </p:sp>
      <p:pic>
        <p:nvPicPr>
          <p:cNvPr id="5" name="Picture 4"/>
          <p:cNvPicPr>
            <a:picLocks noChangeAspect="1"/>
          </p:cNvPicPr>
          <p:nvPr/>
        </p:nvPicPr>
        <p:blipFill>
          <a:blip r:embed="rId2"/>
          <a:stretch>
            <a:fillRect/>
          </a:stretch>
        </p:blipFill>
        <p:spPr>
          <a:xfrm>
            <a:off x="457713" y="2220204"/>
            <a:ext cx="1333500" cy="2085975"/>
          </a:xfrm>
          <a:prstGeom prst="rect">
            <a:avLst/>
          </a:prstGeom>
        </p:spPr>
      </p:pic>
      <p:pic>
        <p:nvPicPr>
          <p:cNvPr id="7" name="Picture 6"/>
          <p:cNvPicPr>
            <a:picLocks noChangeAspect="1"/>
          </p:cNvPicPr>
          <p:nvPr/>
        </p:nvPicPr>
        <p:blipFill>
          <a:blip r:embed="rId3"/>
          <a:stretch>
            <a:fillRect/>
          </a:stretch>
        </p:blipFill>
        <p:spPr>
          <a:xfrm>
            <a:off x="1538005" y="2220204"/>
            <a:ext cx="7508492" cy="3704189"/>
          </a:xfrm>
          <a:prstGeom prst="rect">
            <a:avLst/>
          </a:prstGeom>
        </p:spPr>
      </p:pic>
    </p:spTree>
    <p:extLst>
      <p:ext uri="{BB962C8B-B14F-4D97-AF65-F5344CB8AC3E}">
        <p14:creationId xmlns:p14="http://schemas.microsoft.com/office/powerpoint/2010/main" val="3910496202"/>
      </p:ext>
    </p:extLst>
  </p:cSld>
  <p:clrMapOvr>
    <a:masterClrMapping/>
  </p:clrMapOvr>
  <p:transition spd="slow">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Configure the ADC</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Select Continuous mode and set the sampling hold time to 56 cycles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111</a:t>
            </a:fld>
            <a:endParaRPr lang="fr-FR" altLang="zh-CN"/>
          </a:p>
        </p:txBody>
      </p:sp>
      <p:pic>
        <p:nvPicPr>
          <p:cNvPr id="5" name="Picture 4"/>
          <p:cNvPicPr>
            <a:picLocks noChangeAspect="1"/>
          </p:cNvPicPr>
          <p:nvPr/>
        </p:nvPicPr>
        <p:blipFill>
          <a:blip r:embed="rId2"/>
          <a:stretch>
            <a:fillRect/>
          </a:stretch>
        </p:blipFill>
        <p:spPr>
          <a:xfrm>
            <a:off x="1467455" y="1854395"/>
            <a:ext cx="6209090" cy="4636800"/>
          </a:xfrm>
          <a:prstGeom prst="rect">
            <a:avLst/>
          </a:prstGeom>
        </p:spPr>
      </p:pic>
    </p:spTree>
    <p:extLst>
      <p:ext uri="{BB962C8B-B14F-4D97-AF65-F5344CB8AC3E}">
        <p14:creationId xmlns:p14="http://schemas.microsoft.com/office/powerpoint/2010/main" val="996804179"/>
      </p:ext>
    </p:extLst>
  </p:cSld>
  <p:clrMapOvr>
    <a:masterClrMapping/>
  </p:clrMapOvr>
  <p:transition spd="slow">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Generate the code</a:t>
            </a:r>
            <a:endParaRPr lang="pt-BR" dirty="0"/>
          </a:p>
        </p:txBody>
      </p:sp>
      <p:sp>
        <p:nvSpPr>
          <p:cNvPr id="3" name="Content Placeholder 2"/>
          <p:cNvSpPr>
            <a:spLocks noGrp="1"/>
          </p:cNvSpPr>
          <p:nvPr>
            <p:ph idx="1"/>
          </p:nvPr>
        </p:nvSpPr>
        <p:spPr>
          <a:xfrm>
            <a:off x="457200" y="1277496"/>
            <a:ext cx="8229600" cy="1938992"/>
          </a:xfrm>
        </p:spPr>
        <p:txBody>
          <a:bodyPr/>
          <a:lstStyle/>
          <a:p>
            <a:r>
              <a:rPr lang="pt-BR" dirty="0" smtClean="0"/>
              <a:t>Just for the purpouse to have different Labs, save the configured Cube as a new Lab, in this case, Lab2 was used</a:t>
            </a:r>
          </a:p>
          <a:p>
            <a:r>
              <a:rPr lang="pt-BR" dirty="0" smtClean="0"/>
              <a:t>Generate and open the project</a:t>
            </a:r>
          </a:p>
          <a:p>
            <a:r>
              <a:rPr lang="pt-BR" dirty="0" smtClean="0"/>
              <a:t>Don’t try to build it yet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112</a:t>
            </a:fld>
            <a:endParaRPr lang="fr-FR" altLang="zh-CN"/>
          </a:p>
        </p:txBody>
      </p:sp>
    </p:spTree>
    <p:extLst>
      <p:ext uri="{BB962C8B-B14F-4D97-AF65-F5344CB8AC3E}">
        <p14:creationId xmlns:p14="http://schemas.microsoft.com/office/powerpoint/2010/main" val="2372321453"/>
      </p:ext>
    </p:extLst>
  </p:cSld>
  <p:clrMapOvr>
    <a:masterClrMapping/>
  </p:clrMapOvr>
  <p:transition spd="slow">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268 to line 282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113</a:t>
            </a:fld>
            <a:endParaRPr lang="fr-FR" altLang="zh-CN"/>
          </a:p>
        </p:txBody>
      </p:sp>
      <p:pic>
        <p:nvPicPr>
          <p:cNvPr id="5" name="Picture 4"/>
          <p:cNvPicPr>
            <a:picLocks noChangeAspect="1"/>
          </p:cNvPicPr>
          <p:nvPr/>
        </p:nvPicPr>
        <p:blipFill>
          <a:blip r:embed="rId2"/>
          <a:stretch>
            <a:fillRect/>
          </a:stretch>
        </p:blipFill>
        <p:spPr>
          <a:xfrm>
            <a:off x="101759" y="2929735"/>
            <a:ext cx="8789035" cy="1768777"/>
          </a:xfrm>
          <a:prstGeom prst="rect">
            <a:avLst/>
          </a:prstGeom>
        </p:spPr>
      </p:pic>
    </p:spTree>
    <p:extLst>
      <p:ext uri="{BB962C8B-B14F-4D97-AF65-F5344CB8AC3E}">
        <p14:creationId xmlns:p14="http://schemas.microsoft.com/office/powerpoint/2010/main" val="4056471317"/>
      </p:ext>
    </p:extLst>
  </p:cSld>
  <p:clrMapOvr>
    <a:masterClrMapping/>
  </p:clrMapOvr>
  <p:transition spd="slow">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609 to line 612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114</a:t>
            </a:fld>
            <a:endParaRPr lang="fr-FR" altLang="zh-CN"/>
          </a:p>
        </p:txBody>
      </p:sp>
      <p:pic>
        <p:nvPicPr>
          <p:cNvPr id="6" name="Picture 5"/>
          <p:cNvPicPr>
            <a:picLocks noChangeAspect="1"/>
          </p:cNvPicPr>
          <p:nvPr/>
        </p:nvPicPr>
        <p:blipFill>
          <a:blip r:embed="rId2"/>
          <a:stretch>
            <a:fillRect/>
          </a:stretch>
        </p:blipFill>
        <p:spPr>
          <a:xfrm>
            <a:off x="117020" y="3198570"/>
            <a:ext cx="8705850" cy="1092472"/>
          </a:xfrm>
          <a:prstGeom prst="rect">
            <a:avLst/>
          </a:prstGeom>
        </p:spPr>
      </p:pic>
    </p:spTree>
    <p:extLst>
      <p:ext uri="{BB962C8B-B14F-4D97-AF65-F5344CB8AC3E}">
        <p14:creationId xmlns:p14="http://schemas.microsoft.com/office/powerpoint/2010/main" val="3340072517"/>
      </p:ext>
    </p:extLst>
  </p:cSld>
  <p:clrMapOvr>
    <a:masterClrMapping/>
  </p:clrMapOvr>
  <p:transition spd="slow">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lwip.c</a:t>
            </a:r>
          </a:p>
          <a:p>
            <a:pPr lvl="1"/>
            <a:r>
              <a:rPr lang="pt-BR" dirty="0" smtClean="0"/>
              <a:t>At line 70 to line 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115</a:t>
            </a:fld>
            <a:endParaRPr lang="fr-FR" altLang="zh-CN"/>
          </a:p>
        </p:txBody>
      </p:sp>
      <p:pic>
        <p:nvPicPr>
          <p:cNvPr id="5" name="Picture 4"/>
          <p:cNvPicPr>
            <a:picLocks noChangeAspect="1"/>
          </p:cNvPicPr>
          <p:nvPr/>
        </p:nvPicPr>
        <p:blipFill>
          <a:blip r:embed="rId2"/>
          <a:stretch>
            <a:fillRect/>
          </a:stretch>
        </p:blipFill>
        <p:spPr>
          <a:xfrm>
            <a:off x="347450" y="3275380"/>
            <a:ext cx="8444110" cy="1835676"/>
          </a:xfrm>
          <a:prstGeom prst="rect">
            <a:avLst/>
          </a:prstGeom>
        </p:spPr>
      </p:pic>
    </p:spTree>
    <p:extLst>
      <p:ext uri="{BB962C8B-B14F-4D97-AF65-F5344CB8AC3E}">
        <p14:creationId xmlns:p14="http://schemas.microsoft.com/office/powerpoint/2010/main" val="2283041408"/>
      </p:ext>
    </p:extLst>
  </p:cSld>
  <p:clrMapOvr>
    <a:masterClrMapping/>
  </p:clrMapOvr>
  <p:transition spd="slow">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938992"/>
          </a:xfrm>
        </p:spPr>
        <p:txBody>
          <a:bodyPr/>
          <a:lstStyle/>
          <a:p>
            <a:r>
              <a:rPr lang="pt-BR" dirty="0" smtClean="0"/>
              <a:t>stm32f4xx_hal_conf.h</a:t>
            </a:r>
          </a:p>
          <a:p>
            <a:pPr lvl="1"/>
            <a:r>
              <a:rPr lang="pt-BR" dirty="0" smtClean="0"/>
              <a:t>Let’s increase the oveall buffer size</a:t>
            </a:r>
          </a:p>
          <a:p>
            <a:pPr lvl="1"/>
            <a:endParaRPr lang="pt-BR" dirty="0"/>
          </a:p>
          <a:p>
            <a:pPr lvl="1"/>
            <a:endParaRPr lang="pt-BR" dirty="0" smtClean="0"/>
          </a:p>
          <a:p>
            <a:pPr lvl="1"/>
            <a:r>
              <a:rPr lang="pt-BR" dirty="0" smtClean="0"/>
              <a:t>Since Cube is flexible and can run MII PHY too, we’ll need to rename some registers to adjust for our RMII PHY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116</a:t>
            </a:fld>
            <a:endParaRPr lang="fr-FR" altLang="zh-CN"/>
          </a:p>
        </p:txBody>
      </p:sp>
      <p:sp>
        <p:nvSpPr>
          <p:cNvPr id="6" name="Rectangle 5"/>
          <p:cNvSpPr/>
          <p:nvPr/>
        </p:nvSpPr>
        <p:spPr>
          <a:xfrm>
            <a:off x="1000334" y="2054632"/>
            <a:ext cx="7181735" cy="400110"/>
          </a:xfrm>
          <a:prstGeom prst="rect">
            <a:avLst/>
          </a:prstGeom>
        </p:spPr>
        <p:txBody>
          <a:bodyPr wrap="square">
            <a:spAutoFit/>
          </a:bodyPr>
          <a:lstStyle/>
          <a:p>
            <a:r>
              <a:rPr lang="en-US" sz="1000" dirty="0">
                <a:solidFill>
                  <a:srgbClr val="804000"/>
                </a:solidFill>
                <a:highlight>
                  <a:srgbClr val="FFFFFF"/>
                </a:highlight>
              </a:rPr>
              <a:t>#define ETH_RXBUFNB                    ((uint32_t)5U)      </a:t>
            </a:r>
            <a:r>
              <a:rPr lang="en-US" sz="1000" dirty="0">
                <a:solidFill>
                  <a:srgbClr val="00B050"/>
                </a:solidFill>
                <a:highlight>
                  <a:srgbClr val="FFFFFF"/>
                </a:highlight>
              </a:rPr>
              <a:t> /* 4 Rx buffers of size ETH_RX_BUF_SIZE  */</a:t>
            </a:r>
          </a:p>
          <a:p>
            <a:r>
              <a:rPr lang="en-US" sz="1000" dirty="0">
                <a:solidFill>
                  <a:srgbClr val="804000"/>
                </a:solidFill>
                <a:highlight>
                  <a:srgbClr val="FFFFFF"/>
                </a:highlight>
              </a:rPr>
              <a:t>#define ETH_TXBUFNB                    ((uint32_t)5U)       </a:t>
            </a:r>
            <a:r>
              <a:rPr lang="en-US" sz="1000" dirty="0">
                <a:solidFill>
                  <a:srgbClr val="00B050"/>
                </a:solidFill>
                <a:highlight>
                  <a:srgbClr val="FFFFFF"/>
                </a:highlight>
              </a:rPr>
              <a:t>/* 4 </a:t>
            </a:r>
            <a:r>
              <a:rPr lang="en-US" sz="1000" dirty="0" err="1">
                <a:solidFill>
                  <a:srgbClr val="00B050"/>
                </a:solidFill>
                <a:highlight>
                  <a:srgbClr val="FFFFFF"/>
                </a:highlight>
              </a:rPr>
              <a:t>Tx</a:t>
            </a:r>
            <a:r>
              <a:rPr lang="en-US" sz="1000" dirty="0">
                <a:solidFill>
                  <a:srgbClr val="00B050"/>
                </a:solidFill>
                <a:highlight>
                  <a:srgbClr val="FFFFFF"/>
                </a:highlight>
              </a:rPr>
              <a:t> buffers of size ETH_TX_BUF_SIZE  */</a:t>
            </a:r>
            <a:endParaRPr lang="pt-BR" dirty="0">
              <a:solidFill>
                <a:srgbClr val="00B050"/>
              </a:solidFill>
            </a:endParaRPr>
          </a:p>
        </p:txBody>
      </p:sp>
      <p:sp>
        <p:nvSpPr>
          <p:cNvPr id="7" name="Rectangle 6"/>
          <p:cNvSpPr/>
          <p:nvPr/>
        </p:nvSpPr>
        <p:spPr>
          <a:xfrm>
            <a:off x="917433" y="3231878"/>
            <a:ext cx="7701105" cy="3016210"/>
          </a:xfrm>
          <a:prstGeom prst="rect">
            <a:avLst/>
          </a:prstGeom>
        </p:spPr>
        <p:txBody>
          <a:bodyPr wrap="square">
            <a:spAutoFit/>
          </a:bodyPr>
          <a:lstStyle/>
          <a:p>
            <a:r>
              <a:rPr lang="en-US" sz="1000" dirty="0">
                <a:solidFill>
                  <a:srgbClr val="008000"/>
                </a:solidFill>
                <a:highlight>
                  <a:srgbClr val="FFFFFF"/>
                </a:highlight>
              </a:rPr>
              <a:t>/* Section 4: Extended PHY Registers */</a:t>
            </a:r>
            <a:endParaRPr lang="en-US" sz="1000" dirty="0">
              <a:solidFill>
                <a:srgbClr val="000000"/>
              </a:solidFill>
              <a:highlight>
                <a:srgbClr val="FFFFFF"/>
              </a:highlight>
            </a:endParaRPr>
          </a:p>
          <a:p>
            <a:endParaRPr lang="pt-BR" sz="1000" dirty="0">
              <a:solidFill>
                <a:srgbClr val="000000"/>
              </a:solidFill>
              <a:highlight>
                <a:srgbClr val="FFFFFF"/>
              </a:highlight>
            </a:endParaRPr>
          </a:p>
          <a:p>
            <a:r>
              <a:rPr lang="de-DE" sz="1000" dirty="0">
                <a:solidFill>
                  <a:srgbClr val="804000"/>
                </a:solidFill>
                <a:highlight>
                  <a:srgbClr val="FFFFFF"/>
                </a:highlight>
              </a:rPr>
              <a:t>#define PHY_SR                          ((uint16_t)0x1FU)    </a:t>
            </a:r>
            <a:r>
              <a:rPr lang="de-DE" sz="1000" dirty="0">
                <a:solidFill>
                  <a:srgbClr val="008000"/>
                </a:solidFill>
                <a:highlight>
                  <a:srgbClr val="FFFFFF"/>
                </a:highlight>
              </a:rPr>
              <a:t>/*!&lt; PHY status register Offset                      */</a:t>
            </a:r>
          </a:p>
          <a:p>
            <a:r>
              <a:rPr lang="pt-BR" sz="1000" dirty="0">
                <a:solidFill>
                  <a:srgbClr val="000000"/>
                </a:solidFill>
                <a:highlight>
                  <a:srgbClr val="FFFFFF"/>
                </a:highlight>
              </a:rPr>
              <a:t> </a:t>
            </a:r>
          </a:p>
          <a:p>
            <a:r>
              <a:rPr lang="en-US" sz="1000" dirty="0">
                <a:solidFill>
                  <a:srgbClr val="804000"/>
                </a:solidFill>
                <a:highlight>
                  <a:srgbClr val="FFFFFF"/>
                </a:highlight>
              </a:rPr>
              <a:t>#define PHY_LINK_STATUS                 ((uint16_t)0x0001U)  </a:t>
            </a:r>
            <a:r>
              <a:rPr lang="en-US" sz="1000" dirty="0">
                <a:solidFill>
                  <a:srgbClr val="00B050"/>
                </a:solidFill>
                <a:highlight>
                  <a:srgbClr val="FFFFFF"/>
                </a:highlight>
              </a:rPr>
              <a:t>/*!&lt; PHY Link mask                                   */</a:t>
            </a:r>
          </a:p>
          <a:p>
            <a:r>
              <a:rPr lang="en-US" sz="1000" dirty="0">
                <a:solidFill>
                  <a:srgbClr val="804000"/>
                </a:solidFill>
                <a:highlight>
                  <a:srgbClr val="FFFFFF"/>
                </a:highlight>
              </a:rPr>
              <a:t>#define PHY_SPEED_STATUS                ((uint16_t)0x0004U)  </a:t>
            </a:r>
            <a:r>
              <a:rPr lang="en-US" sz="1000" dirty="0">
                <a:solidFill>
                  <a:srgbClr val="00B050"/>
                </a:solidFill>
                <a:highlight>
                  <a:srgbClr val="FFFFFF"/>
                </a:highlight>
              </a:rPr>
              <a:t>/*!&lt; PHY Speed mask                                  */</a:t>
            </a:r>
          </a:p>
          <a:p>
            <a:r>
              <a:rPr lang="pt-BR" sz="1000" dirty="0">
                <a:solidFill>
                  <a:srgbClr val="804000"/>
                </a:solidFill>
                <a:highlight>
                  <a:srgbClr val="FFFFFF"/>
                </a:highlight>
              </a:rPr>
              <a:t>#define PHY_DUPLEX_STATUS               ((</a:t>
            </a:r>
            <a:r>
              <a:rPr lang="pt-BR" sz="1000" dirty="0" smtClean="0">
                <a:solidFill>
                  <a:srgbClr val="804000"/>
                </a:solidFill>
                <a:highlight>
                  <a:srgbClr val="FFFFFF"/>
                </a:highlight>
              </a:rPr>
              <a:t>uint16_t)0x0010U)  </a:t>
            </a:r>
            <a:r>
              <a:rPr lang="pt-BR" sz="1000" dirty="0" smtClean="0">
                <a:solidFill>
                  <a:srgbClr val="00B050"/>
                </a:solidFill>
                <a:highlight>
                  <a:srgbClr val="FFFFFF"/>
                </a:highlight>
              </a:rPr>
              <a:t>/*!&lt; PHY Duplex mask                                 */</a:t>
            </a:r>
            <a:endParaRPr lang="pt-BR" sz="1000" dirty="0">
              <a:solidFill>
                <a:srgbClr val="00B050"/>
              </a:solidFill>
              <a:highlight>
                <a:srgbClr val="FFFFFF"/>
              </a:highlight>
            </a:endParaRPr>
          </a:p>
          <a:p>
            <a:endParaRPr lang="pt-BR" sz="1000" dirty="0">
              <a:solidFill>
                <a:srgbClr val="000000"/>
              </a:solidFill>
              <a:highlight>
                <a:srgbClr val="FFFFFF"/>
              </a:highlight>
            </a:endParaRPr>
          </a:p>
          <a:p>
            <a:r>
              <a:rPr lang="en-US" sz="1000" dirty="0">
                <a:solidFill>
                  <a:srgbClr val="804000"/>
                </a:solidFill>
                <a:highlight>
                  <a:srgbClr val="FFFFFF"/>
                </a:highlight>
              </a:rPr>
              <a:t>#define PHY_ISFR                        ((uint16_t)0x001DU)  </a:t>
            </a:r>
            <a:r>
              <a:rPr lang="en-US" sz="1000" dirty="0">
                <a:solidFill>
                  <a:srgbClr val="00B050"/>
                </a:solidFill>
                <a:highlight>
                  <a:srgbClr val="FFFFFF"/>
                </a:highlight>
              </a:rPr>
              <a:t>/*!&lt; Enable Interrupt on change of link status       */</a:t>
            </a:r>
          </a:p>
          <a:p>
            <a:r>
              <a:rPr lang="pt-BR" sz="1000" dirty="0">
                <a:solidFill>
                  <a:srgbClr val="804000"/>
                </a:solidFill>
                <a:highlight>
                  <a:srgbClr val="FFFFFF"/>
                </a:highlight>
              </a:rPr>
              <a:t>#define PHY_ISFR_INT4                   ((uint16_t)0x0010U)  </a:t>
            </a:r>
            <a:r>
              <a:rPr lang="pt-BR" sz="1000" dirty="0">
                <a:solidFill>
                  <a:srgbClr val="00B050"/>
                </a:solidFill>
                <a:highlight>
                  <a:srgbClr val="FFFFFF"/>
                </a:highlight>
              </a:rPr>
              <a:t>/*!&lt; PHY link status interrupt mask                  */</a:t>
            </a:r>
          </a:p>
          <a:p>
            <a:endParaRPr lang="pt-BR" sz="1000" dirty="0">
              <a:solidFill>
                <a:srgbClr val="000000"/>
              </a:solidFill>
              <a:highlight>
                <a:srgbClr val="FFFFFF"/>
              </a:highlight>
            </a:endParaRPr>
          </a:p>
          <a:p>
            <a:r>
              <a:rPr lang="pt-BR" sz="1000" dirty="0">
                <a:solidFill>
                  <a:srgbClr val="008000"/>
                </a:solidFill>
                <a:highlight>
                  <a:srgbClr val="FFFFFF"/>
                </a:highlight>
              </a:rPr>
              <a:t>/* ################## SPI peripheral configuration ########################## */</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CRC FEATURE: Use to activate CRC feature inside HAL SPI Driver</a:t>
            </a:r>
          </a:p>
          <a:p>
            <a:r>
              <a:rPr lang="en-US" sz="1000" dirty="0">
                <a:solidFill>
                  <a:srgbClr val="008000"/>
                </a:solidFill>
                <a:highlight>
                  <a:srgbClr val="FFFFFF"/>
                </a:highlight>
              </a:rPr>
              <a:t>* Activated: CRC code is present inside driver</a:t>
            </a:r>
          </a:p>
          <a:p>
            <a:r>
              <a:rPr lang="en-US" sz="1000" dirty="0">
                <a:solidFill>
                  <a:srgbClr val="008000"/>
                </a:solidFill>
                <a:highlight>
                  <a:srgbClr val="FFFFFF"/>
                </a:highlight>
              </a:rPr>
              <a:t>* Deactivated: CRC code cleaned from driver</a:t>
            </a:r>
          </a:p>
          <a:p>
            <a:r>
              <a:rPr lang="pt-BR" sz="1000" dirty="0">
                <a:solidFill>
                  <a:srgbClr val="00800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804000"/>
                </a:solidFill>
                <a:highlight>
                  <a:srgbClr val="FFFFFF"/>
                </a:highlight>
              </a:rPr>
              <a:t>#define USE_SPI_CRC                     1U</a:t>
            </a:r>
            <a:endParaRPr lang="pt-BR" dirty="0"/>
          </a:p>
        </p:txBody>
      </p:sp>
    </p:spTree>
    <p:extLst>
      <p:ext uri="{BB962C8B-B14F-4D97-AF65-F5344CB8AC3E}">
        <p14:creationId xmlns:p14="http://schemas.microsoft.com/office/powerpoint/2010/main" val="802814055"/>
      </p:ext>
    </p:extLst>
  </p:cSld>
  <p:clrMapOvr>
    <a:masterClrMapping/>
  </p:clrMapOvr>
  <p:transition spd="slow">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292662"/>
          </a:xfrm>
        </p:spPr>
        <p:txBody>
          <a:bodyPr/>
          <a:lstStyle/>
          <a:p>
            <a:r>
              <a:rPr lang="pt-BR" dirty="0" smtClean="0"/>
              <a:t>The first step is to have the HTML files the server will have</a:t>
            </a:r>
          </a:p>
          <a:p>
            <a:pPr lvl="1"/>
            <a:r>
              <a:rPr lang="pt-BR" dirty="0" smtClean="0"/>
              <a:t>Copy the “Fs” folder available to download here</a:t>
            </a:r>
            <a:r>
              <a:rPr lang="pt-BR" dirty="0"/>
              <a:t>&gt;  </a:t>
            </a:r>
            <a:r>
              <a:rPr lang="pt-BR" dirty="0">
                <a:hlinkClick r:id="rId2"/>
              </a:rPr>
              <a:t>https://</a:t>
            </a:r>
            <a:r>
              <a:rPr lang="pt-BR" dirty="0" smtClean="0">
                <a:hlinkClick r:id="rId2"/>
              </a:rPr>
              <a:t>github.com/Montanari9/Ethernet_training</a:t>
            </a:r>
            <a:r>
              <a:rPr lang="pt-BR" dirty="0" smtClean="0"/>
              <a:t> </a:t>
            </a:r>
          </a:p>
          <a:p>
            <a:pPr lvl="1"/>
            <a:r>
              <a:rPr lang="pt-BR" dirty="0" smtClean="0"/>
              <a:t>This folder shold be copied into the workspace root folder</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117</a:t>
            </a:fld>
            <a:endParaRPr lang="fr-FR" altLang="zh-CN"/>
          </a:p>
        </p:txBody>
      </p:sp>
      <p:pic>
        <p:nvPicPr>
          <p:cNvPr id="5" name="Picture 4"/>
          <p:cNvPicPr>
            <a:picLocks noChangeAspect="1"/>
          </p:cNvPicPr>
          <p:nvPr/>
        </p:nvPicPr>
        <p:blipFill>
          <a:blip r:embed="rId3"/>
          <a:stretch>
            <a:fillRect/>
          </a:stretch>
        </p:blipFill>
        <p:spPr>
          <a:xfrm>
            <a:off x="1641388" y="2737710"/>
            <a:ext cx="5707235" cy="3747751"/>
          </a:xfrm>
          <a:prstGeom prst="rect">
            <a:avLst/>
          </a:prstGeom>
        </p:spPr>
      </p:pic>
    </p:spTree>
    <p:extLst>
      <p:ext uri="{BB962C8B-B14F-4D97-AF65-F5344CB8AC3E}">
        <p14:creationId xmlns:p14="http://schemas.microsoft.com/office/powerpoint/2010/main" val="3161169055"/>
      </p:ext>
    </p:extLst>
  </p:cSld>
  <p:clrMapOvr>
    <a:masterClrMapping/>
  </p:clrMapOvr>
  <p:transition spd="slow">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031051"/>
          </a:xfrm>
        </p:spPr>
        <p:txBody>
          <a:bodyPr/>
          <a:lstStyle/>
          <a:p>
            <a:r>
              <a:rPr lang="pt-BR" dirty="0" smtClean="0"/>
              <a:t>The idea is to use a custom file, so some defines under the </a:t>
            </a:r>
            <a:r>
              <a:rPr lang="pt-BR" b="1" dirty="0" smtClean="0"/>
              <a:t>httpd_opts.h</a:t>
            </a:r>
            <a:r>
              <a:rPr lang="pt-BR" dirty="0" smtClean="0"/>
              <a:t> needs to be changed</a:t>
            </a:r>
          </a:p>
          <a:p>
            <a:pPr lvl="1"/>
            <a:r>
              <a:rPr lang="pt-BR" b="1" dirty="0"/>
              <a:t>httpd_opts.h</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118</a:t>
            </a:fld>
            <a:endParaRPr lang="fr-FR" altLang="zh-CN"/>
          </a:p>
        </p:txBody>
      </p:sp>
      <p:pic>
        <p:nvPicPr>
          <p:cNvPr id="5" name="Picture 4"/>
          <p:cNvPicPr>
            <a:picLocks noChangeAspect="1"/>
          </p:cNvPicPr>
          <p:nvPr/>
        </p:nvPicPr>
        <p:blipFill>
          <a:blip r:embed="rId2"/>
          <a:stretch>
            <a:fillRect/>
          </a:stretch>
        </p:blipFill>
        <p:spPr>
          <a:xfrm>
            <a:off x="439510" y="4849985"/>
            <a:ext cx="8357040" cy="1076325"/>
          </a:xfrm>
          <a:prstGeom prst="rect">
            <a:avLst/>
          </a:prstGeom>
        </p:spPr>
      </p:pic>
      <p:pic>
        <p:nvPicPr>
          <p:cNvPr id="6" name="Picture 5"/>
          <p:cNvPicPr>
            <a:picLocks noChangeAspect="1"/>
          </p:cNvPicPr>
          <p:nvPr/>
        </p:nvPicPr>
        <p:blipFill>
          <a:blip r:embed="rId3"/>
          <a:stretch>
            <a:fillRect/>
          </a:stretch>
        </p:blipFill>
        <p:spPr>
          <a:xfrm>
            <a:off x="457200" y="2430470"/>
            <a:ext cx="7372350" cy="2019300"/>
          </a:xfrm>
          <a:prstGeom prst="rect">
            <a:avLst/>
          </a:prstGeom>
        </p:spPr>
      </p:pic>
    </p:spTree>
    <p:extLst>
      <p:ext uri="{BB962C8B-B14F-4D97-AF65-F5344CB8AC3E}">
        <p14:creationId xmlns:p14="http://schemas.microsoft.com/office/powerpoint/2010/main" val="2977888264"/>
      </p:ext>
    </p:extLst>
  </p:cSld>
  <p:clrMapOvr>
    <a:masterClrMapping/>
  </p:clrMapOvr>
  <p:transition spd="slow">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3262432"/>
          </a:xfrm>
        </p:spPr>
        <p:txBody>
          <a:bodyPr/>
          <a:lstStyle/>
          <a:p>
            <a:r>
              <a:rPr lang="pt-BR" dirty="0" smtClean="0"/>
              <a:t>With these changes, the file fs.c will request the custom file</a:t>
            </a:r>
          </a:p>
          <a:p>
            <a:r>
              <a:rPr lang="pt-BR" dirty="0" smtClean="0"/>
              <a:t>This file needs to contain all binary images and HTML pages created, so they can be addressed in a vector model for reconstruction</a:t>
            </a:r>
          </a:p>
          <a:p>
            <a:pPr lvl="1"/>
            <a:r>
              <a:rPr lang="pt-BR" dirty="0" smtClean="0"/>
              <a:t>The way the Middleware adds this .c file is by include</a:t>
            </a:r>
          </a:p>
          <a:p>
            <a:pPr lvl="1"/>
            <a:endParaRPr lang="pt-BR" dirty="0"/>
          </a:p>
          <a:p>
            <a:pPr lvl="1"/>
            <a:endParaRPr lang="pt-BR" dirty="0" smtClean="0"/>
          </a:p>
          <a:p>
            <a:pPr lvl="1"/>
            <a:endParaRPr lang="pt-BR" dirty="0"/>
          </a:p>
          <a:p>
            <a:pPr lvl="1"/>
            <a:endParaRPr lang="pt-BR" dirty="0" smtClean="0"/>
          </a:p>
          <a:p>
            <a:pPr lvl="1"/>
            <a:r>
              <a:rPr lang="pt-BR" dirty="0" smtClean="0"/>
              <a:t>To enable this, the Preprocessor from IAR needs to be changed</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119</a:t>
            </a:fld>
            <a:endParaRPr lang="fr-FR" altLang="zh-CN"/>
          </a:p>
        </p:txBody>
      </p:sp>
      <p:pic>
        <p:nvPicPr>
          <p:cNvPr id="7" name="Picture 6"/>
          <p:cNvPicPr>
            <a:picLocks noChangeAspect="1"/>
          </p:cNvPicPr>
          <p:nvPr/>
        </p:nvPicPr>
        <p:blipFill>
          <a:blip r:embed="rId2"/>
          <a:stretch>
            <a:fillRect/>
          </a:stretch>
        </p:blipFill>
        <p:spPr>
          <a:xfrm>
            <a:off x="881960" y="3065276"/>
            <a:ext cx="4724400" cy="1095375"/>
          </a:xfrm>
          <a:prstGeom prst="rect">
            <a:avLst/>
          </a:prstGeom>
        </p:spPr>
      </p:pic>
      <p:pic>
        <p:nvPicPr>
          <p:cNvPr id="8" name="Picture 7"/>
          <p:cNvPicPr>
            <a:picLocks noChangeAspect="1"/>
          </p:cNvPicPr>
          <p:nvPr/>
        </p:nvPicPr>
        <p:blipFill>
          <a:blip r:embed="rId3"/>
          <a:stretch>
            <a:fillRect/>
          </a:stretch>
        </p:blipFill>
        <p:spPr>
          <a:xfrm>
            <a:off x="881960" y="4530083"/>
            <a:ext cx="4772870" cy="2255312"/>
          </a:xfrm>
          <a:prstGeom prst="rect">
            <a:avLst/>
          </a:prstGeom>
        </p:spPr>
      </p:pic>
    </p:spTree>
    <p:extLst>
      <p:ext uri="{BB962C8B-B14F-4D97-AF65-F5344CB8AC3E}">
        <p14:creationId xmlns:p14="http://schemas.microsoft.com/office/powerpoint/2010/main" val="3530677734"/>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533650" y="-373063"/>
            <a:ext cx="8075613" cy="1143001"/>
          </a:xfrm>
        </p:spPr>
        <p:txBody>
          <a:bodyPr/>
          <a:lstStyle/>
          <a:p>
            <a:pPr eaLnBrk="1" hangingPunct="1"/>
            <a:r>
              <a:rPr lang="en-US" altLang="zh-CN" smtClean="0">
                <a:ea typeface="SimSun" panose="02010600030101010101" pitchFamily="2" charset="-122"/>
              </a:rPr>
              <a:t>Application layer protocols</a:t>
            </a:r>
          </a:p>
        </p:txBody>
      </p:sp>
      <p:sp>
        <p:nvSpPr>
          <p:cNvPr id="35843"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C4A85AC-4689-4504-B747-EA7277FF56B0}" type="slidenum">
              <a:rPr lang="zh-CN" altLang="fr-FR" sz="1200" i="0">
                <a:solidFill>
                  <a:schemeClr val="tx1"/>
                </a:solidFill>
                <a:cs typeface="华文新魏"/>
              </a:rPr>
              <a:pPr>
                <a:spcBef>
                  <a:spcPct val="0"/>
                </a:spcBef>
                <a:spcAft>
                  <a:spcPct val="0"/>
                </a:spcAft>
                <a:buClrTx/>
                <a:buFontTx/>
                <a:buNone/>
              </a:pPr>
              <a:t>12</a:t>
            </a:fld>
            <a:endParaRPr lang="fr-FR" altLang="zh-CN" sz="1200" i="0" dirty="0">
              <a:solidFill>
                <a:schemeClr val="tx1"/>
              </a:solidFill>
              <a:cs typeface="华文新魏"/>
            </a:endParaRPr>
          </a:p>
        </p:txBody>
      </p:sp>
      <p:pic>
        <p:nvPicPr>
          <p:cNvPr id="824415" name="Picture 95" descr="open_folder_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2375" y="3467100"/>
            <a:ext cx="998538"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7146925" y="4311650"/>
            <a:ext cx="1920875" cy="658813"/>
            <a:chOff x="1201" y="2291"/>
            <a:chExt cx="1316" cy="508"/>
          </a:xfrm>
        </p:grpSpPr>
        <p:sp>
          <p:nvSpPr>
            <p:cNvPr id="35922" name="AutoShape 7">
              <a:hlinkClick r:id="rId4" action="ppaction://hlinksldjump"/>
            </p:cNvPr>
            <p:cNvSpPr>
              <a:spLocks noChangeArrowheads="1"/>
            </p:cNvSpPr>
            <p:nvPr/>
          </p:nvSpPr>
          <p:spPr bwMode="auto">
            <a:xfrm>
              <a:off x="1201" y="229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transfer files. </a:t>
              </a:r>
            </a:p>
          </p:txBody>
        </p:sp>
        <p:sp>
          <p:nvSpPr>
            <p:cNvPr id="35923" name="Text Box 8"/>
            <p:cNvSpPr txBox="1">
              <a:spLocks noChangeArrowheads="1"/>
            </p:cNvSpPr>
            <p:nvPr/>
          </p:nvSpPr>
          <p:spPr bwMode="auto">
            <a:xfrm>
              <a:off x="2006" y="2315"/>
              <a:ext cx="466"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4" action="ppaction://hlinksldjump"/>
                </a:rPr>
                <a:t>TFTP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33" name="Text Box 13"/>
          <p:cNvSpPr txBox="1">
            <a:spLocks noChangeArrowheads="1"/>
          </p:cNvSpPr>
          <p:nvPr/>
        </p:nvSpPr>
        <p:spPr bwMode="auto">
          <a:xfrm>
            <a:off x="5454650" y="4435475"/>
            <a:ext cx="1581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TFTP</a:t>
            </a:r>
          </a:p>
        </p:txBody>
      </p:sp>
      <p:grpSp>
        <p:nvGrpSpPr>
          <p:cNvPr id="3" name="Group 105"/>
          <p:cNvGrpSpPr>
            <a:grpSpLocks/>
          </p:cNvGrpSpPr>
          <p:nvPr/>
        </p:nvGrpSpPr>
        <p:grpSpPr bwMode="auto">
          <a:xfrm>
            <a:off x="5537200" y="4406900"/>
            <a:ext cx="1628775" cy="865188"/>
            <a:chOff x="148" y="2863"/>
            <a:chExt cx="1026" cy="545"/>
          </a:xfrm>
        </p:grpSpPr>
        <p:sp>
          <p:nvSpPr>
            <p:cNvPr id="35918" name="Rectangle 18"/>
            <p:cNvSpPr>
              <a:spLocks noChangeArrowheads="1"/>
            </p:cNvSpPr>
            <p:nvPr/>
          </p:nvSpPr>
          <p:spPr bwMode="auto">
            <a:xfrm rot="-587021">
              <a:off x="173" y="2863"/>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19" name="Text Box 19"/>
            <p:cNvSpPr txBox="1">
              <a:spLocks noChangeArrowheads="1"/>
            </p:cNvSpPr>
            <p:nvPr/>
          </p:nvSpPr>
          <p:spPr bwMode="auto">
            <a:xfrm rot="-587021">
              <a:off x="654" y="2881"/>
              <a:ext cx="446" cy="15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5920" name="AutoShape 20"/>
            <p:cNvSpPr>
              <a:spLocks noChangeArrowheads="1"/>
            </p:cNvSpPr>
            <p:nvPr/>
          </p:nvSpPr>
          <p:spPr bwMode="auto">
            <a:xfrm rot="-587021">
              <a:off x="482" y="3119"/>
              <a:ext cx="642"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 </a:t>
              </a:r>
            </a:p>
          </p:txBody>
        </p:sp>
        <p:sp>
          <p:nvSpPr>
            <p:cNvPr id="35921" name="Oval 21"/>
            <p:cNvSpPr>
              <a:spLocks noChangeArrowheads="1"/>
            </p:cNvSpPr>
            <p:nvPr/>
          </p:nvSpPr>
          <p:spPr bwMode="auto">
            <a:xfrm rot="-2094308">
              <a:off x="148" y="2973"/>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4" name="Group 48"/>
          <p:cNvGrpSpPr>
            <a:grpSpLocks/>
          </p:cNvGrpSpPr>
          <p:nvPr/>
        </p:nvGrpSpPr>
        <p:grpSpPr bwMode="auto">
          <a:xfrm>
            <a:off x="7064375" y="5426075"/>
            <a:ext cx="1920875" cy="658813"/>
            <a:chOff x="1201" y="587"/>
            <a:chExt cx="1316" cy="508"/>
          </a:xfrm>
        </p:grpSpPr>
        <p:sp>
          <p:nvSpPr>
            <p:cNvPr id="35916" name="AutoShape 49">
              <a:hlinkClick r:id="rId5" action="ppaction://hlinksldjump"/>
            </p:cNvPr>
            <p:cNvSpPr>
              <a:spLocks noChangeArrowheads="1"/>
            </p:cNvSpPr>
            <p:nvPr/>
          </p:nvSpPr>
          <p:spPr bwMode="auto">
            <a:xfrm>
              <a:off x="1201" y="587"/>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dirty="0">
                  <a:solidFill>
                    <a:schemeClr val="tx1"/>
                  </a:solidFill>
                  <a:latin typeface="Verdana" panose="020B0604030504040204" pitchFamily="34" charset="0"/>
                  <a:ea typeface="SimSun" panose="02010600030101010101" pitchFamily="2" charset="-122"/>
                </a:rPr>
                <a:t>I want to</a:t>
              </a:r>
              <a:br>
                <a:rPr lang="en-US" altLang="zh-CN" sz="1800" i="0" dirty="0">
                  <a:solidFill>
                    <a:schemeClr val="tx1"/>
                  </a:solidFill>
                  <a:latin typeface="Verdana" panose="020B0604030504040204" pitchFamily="34" charset="0"/>
                  <a:ea typeface="SimSun" panose="02010600030101010101" pitchFamily="2" charset="-122"/>
                </a:rPr>
              </a:br>
              <a:r>
                <a:rPr lang="en-US" altLang="zh-CN" sz="1800" i="0" dirty="0">
                  <a:solidFill>
                    <a:schemeClr val="tx1"/>
                  </a:solidFill>
                  <a:latin typeface="Verdana" panose="020B0604030504040204" pitchFamily="34" charset="0"/>
                  <a:ea typeface="SimSun" panose="02010600030101010101" pitchFamily="2" charset="-122"/>
                </a:rPr>
                <a:t>transfer files</a:t>
              </a:r>
            </a:p>
          </p:txBody>
        </p:sp>
        <p:sp>
          <p:nvSpPr>
            <p:cNvPr id="35917" name="Text Box 50"/>
            <p:cNvSpPr txBox="1">
              <a:spLocks noChangeArrowheads="1"/>
            </p:cNvSpPr>
            <p:nvPr/>
          </p:nvSpPr>
          <p:spPr bwMode="auto">
            <a:xfrm>
              <a:off x="2088" y="611"/>
              <a:ext cx="384"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5" action="ppaction://hlinksldjump"/>
                </a:rPr>
                <a:t>FTP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2" name="Text Box 52"/>
          <p:cNvSpPr txBox="1">
            <a:spLocks noChangeArrowheads="1"/>
          </p:cNvSpPr>
          <p:nvPr/>
        </p:nvSpPr>
        <p:spPr bwMode="auto">
          <a:xfrm>
            <a:off x="5611813" y="5457825"/>
            <a:ext cx="12334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FTP</a:t>
            </a:r>
          </a:p>
        </p:txBody>
      </p:sp>
      <p:grpSp>
        <p:nvGrpSpPr>
          <p:cNvPr id="5" name="Group 108"/>
          <p:cNvGrpSpPr>
            <a:grpSpLocks/>
          </p:cNvGrpSpPr>
          <p:nvPr/>
        </p:nvGrpSpPr>
        <p:grpSpPr bwMode="auto">
          <a:xfrm>
            <a:off x="5454650" y="5521325"/>
            <a:ext cx="1628775" cy="865188"/>
            <a:chOff x="3271" y="3488"/>
            <a:chExt cx="1026" cy="545"/>
          </a:xfrm>
        </p:grpSpPr>
        <p:sp>
          <p:nvSpPr>
            <p:cNvPr id="35912" name="Rectangle 57"/>
            <p:cNvSpPr>
              <a:spLocks noChangeArrowheads="1"/>
            </p:cNvSpPr>
            <p:nvPr/>
          </p:nvSpPr>
          <p:spPr bwMode="auto">
            <a:xfrm rot="-587021">
              <a:off x="3296" y="3488"/>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13" name="Text Box 58"/>
            <p:cNvSpPr txBox="1">
              <a:spLocks noChangeArrowheads="1"/>
            </p:cNvSpPr>
            <p:nvPr/>
          </p:nvSpPr>
          <p:spPr bwMode="auto">
            <a:xfrm rot="-587021">
              <a:off x="3844" y="3501"/>
              <a:ext cx="379" cy="15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14" name="AutoShape 59"/>
            <p:cNvSpPr>
              <a:spLocks noChangeArrowheads="1"/>
            </p:cNvSpPr>
            <p:nvPr/>
          </p:nvSpPr>
          <p:spPr bwMode="auto">
            <a:xfrm rot="-587021">
              <a:off x="3360" y="3762"/>
              <a:ext cx="888"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Ports </a:t>
              </a:r>
              <a:r>
                <a:rPr lang="en-US" altLang="zh-CN" sz="1600" b="1" i="0">
                  <a:solidFill>
                    <a:schemeClr val="tx1"/>
                  </a:solidFill>
                  <a:latin typeface="Verdana" panose="020B0604030504040204" pitchFamily="34" charset="0"/>
                  <a:ea typeface="SimSun" panose="02010600030101010101" pitchFamily="2" charset="-122"/>
                </a:rPr>
                <a:t>20/21 </a:t>
              </a:r>
            </a:p>
          </p:txBody>
        </p:sp>
        <p:sp>
          <p:nvSpPr>
            <p:cNvPr id="35915" name="Oval 60"/>
            <p:cNvSpPr>
              <a:spLocks noChangeArrowheads="1"/>
            </p:cNvSpPr>
            <p:nvPr/>
          </p:nvSpPr>
          <p:spPr bwMode="auto">
            <a:xfrm rot="-2094308">
              <a:off x="3271" y="3598"/>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6" name="Group 42"/>
          <p:cNvGrpSpPr>
            <a:grpSpLocks/>
          </p:cNvGrpSpPr>
          <p:nvPr/>
        </p:nvGrpSpPr>
        <p:grpSpPr bwMode="auto">
          <a:xfrm>
            <a:off x="7183438" y="1014413"/>
            <a:ext cx="1920875" cy="658812"/>
            <a:chOff x="1201" y="1434"/>
            <a:chExt cx="1316" cy="508"/>
          </a:xfrm>
        </p:grpSpPr>
        <p:sp>
          <p:nvSpPr>
            <p:cNvPr id="35910" name="AutoShape 43">
              <a:hlinkClick r:id="rId6" action="ppaction://hlinksldjump"/>
            </p:cNvPr>
            <p:cNvSpPr>
              <a:spLocks noChangeArrowheads="1"/>
            </p:cNvSpPr>
            <p:nvPr/>
          </p:nvSpPr>
          <p:spPr bwMode="auto">
            <a:xfrm>
              <a:off x="1201" y="1434"/>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send an email</a:t>
              </a:r>
            </a:p>
          </p:txBody>
        </p:sp>
        <p:sp>
          <p:nvSpPr>
            <p:cNvPr id="35911" name="Text Box 44"/>
            <p:cNvSpPr txBox="1">
              <a:spLocks noChangeArrowheads="1"/>
            </p:cNvSpPr>
            <p:nvPr/>
          </p:nvSpPr>
          <p:spPr bwMode="auto">
            <a:xfrm>
              <a:off x="1966" y="1458"/>
              <a:ext cx="506"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6" action="ppaction://hlinksldjump"/>
                </a:rPr>
                <a:t>SMTP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3" name="Text Box 53"/>
          <p:cNvSpPr txBox="1">
            <a:spLocks noChangeArrowheads="1"/>
          </p:cNvSpPr>
          <p:nvPr/>
        </p:nvSpPr>
        <p:spPr bwMode="auto">
          <a:xfrm>
            <a:off x="5608638" y="1201738"/>
            <a:ext cx="1435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SMTP</a:t>
            </a:r>
          </a:p>
        </p:txBody>
      </p:sp>
      <p:grpSp>
        <p:nvGrpSpPr>
          <p:cNvPr id="7" name="Group 61"/>
          <p:cNvGrpSpPr>
            <a:grpSpLocks/>
          </p:cNvGrpSpPr>
          <p:nvPr/>
        </p:nvGrpSpPr>
        <p:grpSpPr bwMode="auto">
          <a:xfrm>
            <a:off x="5570538" y="1085850"/>
            <a:ext cx="1628775" cy="865188"/>
            <a:chOff x="558" y="864"/>
            <a:chExt cx="1116" cy="667"/>
          </a:xfrm>
        </p:grpSpPr>
        <p:sp>
          <p:nvSpPr>
            <p:cNvPr id="35906" name="Rectangle 62"/>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07" name="Text Box 63"/>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08" name="AutoShape 64"/>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25 </a:t>
              </a:r>
            </a:p>
          </p:txBody>
        </p:sp>
        <p:sp>
          <p:nvSpPr>
            <p:cNvPr id="35909" name="Oval 65"/>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8" name="Group 39"/>
          <p:cNvGrpSpPr>
            <a:grpSpLocks/>
          </p:cNvGrpSpPr>
          <p:nvPr/>
        </p:nvGrpSpPr>
        <p:grpSpPr bwMode="auto">
          <a:xfrm>
            <a:off x="7170738" y="2187575"/>
            <a:ext cx="1920875" cy="658813"/>
            <a:chOff x="1201" y="2281"/>
            <a:chExt cx="1316" cy="508"/>
          </a:xfrm>
        </p:grpSpPr>
        <p:sp>
          <p:nvSpPr>
            <p:cNvPr id="35904" name="AutoShape 40">
              <a:hlinkClick r:id="rId7" action="ppaction://hlinksldjump"/>
            </p:cNvPr>
            <p:cNvSpPr>
              <a:spLocks noChangeArrowheads="1"/>
            </p:cNvSpPr>
            <p:nvPr/>
          </p:nvSpPr>
          <p:spPr bwMode="auto">
            <a:xfrm>
              <a:off x="1201" y="228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get my emails.</a:t>
              </a:r>
            </a:p>
          </p:txBody>
        </p:sp>
        <p:sp>
          <p:nvSpPr>
            <p:cNvPr id="35905" name="Text Box 41"/>
            <p:cNvSpPr txBox="1">
              <a:spLocks noChangeArrowheads="1"/>
            </p:cNvSpPr>
            <p:nvPr/>
          </p:nvSpPr>
          <p:spPr bwMode="auto">
            <a:xfrm>
              <a:off x="1971" y="2316"/>
              <a:ext cx="501"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7" action="ppaction://hlinksldjump"/>
                </a:rPr>
                <a:t>POP3</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4" name="Text Box 54"/>
          <p:cNvSpPr txBox="1">
            <a:spLocks noChangeArrowheads="1"/>
          </p:cNvSpPr>
          <p:nvPr/>
        </p:nvSpPr>
        <p:spPr bwMode="auto">
          <a:xfrm>
            <a:off x="5454650" y="2249488"/>
            <a:ext cx="1724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POP3</a:t>
            </a:r>
          </a:p>
        </p:txBody>
      </p:sp>
      <p:grpSp>
        <p:nvGrpSpPr>
          <p:cNvPr id="9" name="Group 66"/>
          <p:cNvGrpSpPr>
            <a:grpSpLocks/>
          </p:cNvGrpSpPr>
          <p:nvPr/>
        </p:nvGrpSpPr>
        <p:grpSpPr bwMode="auto">
          <a:xfrm>
            <a:off x="5561013" y="2295525"/>
            <a:ext cx="1628775" cy="865188"/>
            <a:chOff x="558" y="864"/>
            <a:chExt cx="1116" cy="667"/>
          </a:xfrm>
        </p:grpSpPr>
        <p:sp>
          <p:nvSpPr>
            <p:cNvPr id="35900" name="Rectangle 67"/>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01" name="Text Box 68"/>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02" name="AutoShape 69"/>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Port </a:t>
              </a:r>
              <a:r>
                <a:rPr lang="en-US" altLang="zh-CN" sz="1600" b="1" i="0">
                  <a:solidFill>
                    <a:schemeClr val="tx1"/>
                  </a:solidFill>
                  <a:latin typeface="Verdana" panose="020B0604030504040204" pitchFamily="34" charset="0"/>
                  <a:ea typeface="SimSun" panose="02010600030101010101" pitchFamily="2" charset="-122"/>
                </a:rPr>
                <a:t>110</a:t>
              </a:r>
            </a:p>
          </p:txBody>
        </p:sp>
        <p:sp>
          <p:nvSpPr>
            <p:cNvPr id="35903" name="Oval 70"/>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10" name="Group 80"/>
          <p:cNvGrpSpPr>
            <a:grpSpLocks/>
          </p:cNvGrpSpPr>
          <p:nvPr/>
        </p:nvGrpSpPr>
        <p:grpSpPr bwMode="auto">
          <a:xfrm>
            <a:off x="2471738" y="3486150"/>
            <a:ext cx="1920875" cy="903288"/>
            <a:chOff x="1201" y="1434"/>
            <a:chExt cx="1316" cy="508"/>
          </a:xfrm>
        </p:grpSpPr>
        <p:sp>
          <p:nvSpPr>
            <p:cNvPr id="35898" name="AutoShape 81">
              <a:hlinkClick r:id="rId8" action="ppaction://hlinksldjump"/>
            </p:cNvPr>
            <p:cNvSpPr>
              <a:spLocks noChangeArrowheads="1"/>
            </p:cNvSpPr>
            <p:nvPr/>
          </p:nvSpPr>
          <p:spPr bwMode="auto">
            <a:xfrm>
              <a:off x="1201" y="1434"/>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a terminal</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connection.</a:t>
              </a:r>
            </a:p>
          </p:txBody>
        </p:sp>
        <p:sp>
          <p:nvSpPr>
            <p:cNvPr id="35899" name="Text Box 82"/>
            <p:cNvSpPr txBox="1">
              <a:spLocks noChangeArrowheads="1"/>
            </p:cNvSpPr>
            <p:nvPr/>
          </p:nvSpPr>
          <p:spPr bwMode="auto">
            <a:xfrm>
              <a:off x="1912" y="1458"/>
              <a:ext cx="560" cy="1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8" action="ppaction://hlinksldjump"/>
                </a:rPr>
                <a:t>Telnet</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404" name="Text Box 84"/>
          <p:cNvSpPr txBox="1">
            <a:spLocks noChangeArrowheads="1"/>
          </p:cNvSpPr>
          <p:nvPr/>
        </p:nvSpPr>
        <p:spPr bwMode="auto">
          <a:xfrm>
            <a:off x="846138" y="3641725"/>
            <a:ext cx="161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Telnet</a:t>
            </a:r>
          </a:p>
        </p:txBody>
      </p:sp>
      <p:grpSp>
        <p:nvGrpSpPr>
          <p:cNvPr id="11" name="Group 90"/>
          <p:cNvGrpSpPr>
            <a:grpSpLocks/>
          </p:cNvGrpSpPr>
          <p:nvPr/>
        </p:nvGrpSpPr>
        <p:grpSpPr bwMode="auto">
          <a:xfrm>
            <a:off x="846138" y="3600450"/>
            <a:ext cx="1628775" cy="865188"/>
            <a:chOff x="558" y="864"/>
            <a:chExt cx="1116" cy="667"/>
          </a:xfrm>
        </p:grpSpPr>
        <p:sp>
          <p:nvSpPr>
            <p:cNvPr id="35894" name="Rectangle 91"/>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95" name="Text Box 92"/>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896" name="AutoShape 93"/>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23 </a:t>
              </a:r>
            </a:p>
          </p:txBody>
        </p:sp>
        <p:sp>
          <p:nvSpPr>
            <p:cNvPr id="35897" name="Oval 94"/>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4416" name="Text Box 96"/>
          <p:cNvSpPr txBox="1">
            <a:spLocks noChangeArrowheads="1"/>
          </p:cNvSpPr>
          <p:nvPr/>
        </p:nvSpPr>
        <p:spPr bwMode="auto">
          <a:xfrm>
            <a:off x="6415088" y="373063"/>
            <a:ext cx="96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Email</a:t>
            </a:r>
          </a:p>
        </p:txBody>
      </p:sp>
      <p:pic>
        <p:nvPicPr>
          <p:cNvPr id="824427" name="Picture 107" descr="thumbtack_note_email"/>
          <p:cNvPicPr>
            <a:picLocks noChangeAspect="1" noChangeArrowheads="1"/>
          </p:cNvPicPr>
          <p:nvPr/>
        </p:nvPicPr>
        <p:blipFill>
          <a:blip r:embed="rId9" cstate="print">
            <a:clrChange>
              <a:clrFrom>
                <a:srgbClr val="FDFFFC"/>
              </a:clrFrom>
              <a:clrTo>
                <a:srgbClr val="FDFFFC">
                  <a:alpha val="0"/>
                </a:srgbClr>
              </a:clrTo>
            </a:clrChange>
            <a:extLst>
              <a:ext uri="{28A0092B-C50C-407E-A947-70E740481C1C}">
                <a14:useLocalDpi xmlns:a14="http://schemas.microsoft.com/office/drawing/2010/main" val="0"/>
              </a:ext>
            </a:extLst>
          </a:blip>
          <a:srcRect/>
          <a:stretch>
            <a:fillRect/>
          </a:stretch>
        </p:blipFill>
        <p:spPr bwMode="auto">
          <a:xfrm rot="186531">
            <a:off x="4927600" y="225425"/>
            <a:ext cx="1412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375" name="Text Box 55"/>
          <p:cNvSpPr txBox="1">
            <a:spLocks noChangeArrowheads="1"/>
          </p:cNvSpPr>
          <p:nvPr/>
        </p:nvSpPr>
        <p:spPr bwMode="auto">
          <a:xfrm>
            <a:off x="1000125" y="5589588"/>
            <a:ext cx="15017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SNMP</a:t>
            </a:r>
          </a:p>
        </p:txBody>
      </p:sp>
      <p:grpSp>
        <p:nvGrpSpPr>
          <p:cNvPr id="12" name="Group 106"/>
          <p:cNvGrpSpPr>
            <a:grpSpLocks/>
          </p:cNvGrpSpPr>
          <p:nvPr/>
        </p:nvGrpSpPr>
        <p:grpSpPr bwMode="auto">
          <a:xfrm>
            <a:off x="2520950" y="5426075"/>
            <a:ext cx="1920875" cy="882650"/>
            <a:chOff x="3833" y="3311"/>
            <a:chExt cx="1210" cy="415"/>
          </a:xfrm>
        </p:grpSpPr>
        <p:sp>
          <p:nvSpPr>
            <p:cNvPr id="35892" name="AutoShape 46">
              <a:hlinkClick r:id="rId10" action="ppaction://hlinksldjump"/>
            </p:cNvPr>
            <p:cNvSpPr>
              <a:spLocks noChangeArrowheads="1"/>
            </p:cNvSpPr>
            <p:nvPr/>
          </p:nvSpPr>
          <p:spPr bwMode="auto">
            <a:xfrm>
              <a:off x="3833" y="3311"/>
              <a:ext cx="1210" cy="41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 </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manage</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my network.</a:t>
              </a:r>
            </a:p>
          </p:txBody>
        </p:sp>
        <p:sp>
          <p:nvSpPr>
            <p:cNvPr id="35893" name="Text Box 47"/>
            <p:cNvSpPr txBox="1">
              <a:spLocks noChangeArrowheads="1"/>
            </p:cNvSpPr>
            <p:nvPr/>
          </p:nvSpPr>
          <p:spPr bwMode="auto">
            <a:xfrm>
              <a:off x="4549" y="3331"/>
              <a:ext cx="453" cy="1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10" action="ppaction://hlinksldjump"/>
                </a:rPr>
                <a:t>SNMP</a:t>
              </a:r>
              <a:endParaRPr lang="en-US" altLang="zh-CN" sz="1400" b="1" i="0" dirty="0">
                <a:solidFill>
                  <a:schemeClr val="tx1"/>
                </a:solidFill>
                <a:latin typeface="Verdana" panose="020B0604030504040204" pitchFamily="34" charset="0"/>
                <a:ea typeface="SimSun" panose="02010600030101010101" pitchFamily="2" charset="-122"/>
              </a:endParaRPr>
            </a:p>
          </p:txBody>
        </p:sp>
      </p:grpSp>
      <p:grpSp>
        <p:nvGrpSpPr>
          <p:cNvPr id="13" name="Group 104"/>
          <p:cNvGrpSpPr>
            <a:grpSpLocks/>
          </p:cNvGrpSpPr>
          <p:nvPr/>
        </p:nvGrpSpPr>
        <p:grpSpPr bwMode="auto">
          <a:xfrm>
            <a:off x="908050" y="5502275"/>
            <a:ext cx="1628775" cy="865188"/>
            <a:chOff x="2819" y="3371"/>
            <a:chExt cx="1026" cy="545"/>
          </a:xfrm>
        </p:grpSpPr>
        <p:sp>
          <p:nvSpPr>
            <p:cNvPr id="35888" name="Rectangle 72"/>
            <p:cNvSpPr>
              <a:spLocks noChangeArrowheads="1"/>
            </p:cNvSpPr>
            <p:nvPr/>
          </p:nvSpPr>
          <p:spPr bwMode="auto">
            <a:xfrm rot="-587021">
              <a:off x="2844" y="3371"/>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89" name="Text Box 73"/>
            <p:cNvSpPr txBox="1">
              <a:spLocks noChangeArrowheads="1"/>
            </p:cNvSpPr>
            <p:nvPr/>
          </p:nvSpPr>
          <p:spPr bwMode="auto">
            <a:xfrm rot="-587021">
              <a:off x="3342" y="3388"/>
              <a:ext cx="431" cy="17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5890" name="AutoShape 74"/>
            <p:cNvSpPr>
              <a:spLocks noChangeArrowheads="1"/>
            </p:cNvSpPr>
            <p:nvPr/>
          </p:nvSpPr>
          <p:spPr bwMode="auto">
            <a:xfrm rot="-587021">
              <a:off x="2885" y="3650"/>
              <a:ext cx="957"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Ports </a:t>
              </a:r>
              <a:r>
                <a:rPr lang="en-US" altLang="zh-CN" sz="1600" i="0">
                  <a:solidFill>
                    <a:schemeClr val="tx1"/>
                  </a:solidFill>
                  <a:latin typeface="Verdana" panose="020B0604030504040204" pitchFamily="34" charset="0"/>
                  <a:ea typeface="SimSun" panose="02010600030101010101" pitchFamily="2" charset="-122"/>
                </a:rPr>
                <a:t>161/162 </a:t>
              </a:r>
            </a:p>
          </p:txBody>
        </p:sp>
        <p:sp>
          <p:nvSpPr>
            <p:cNvPr id="35891" name="Oval 75"/>
            <p:cNvSpPr>
              <a:spLocks noChangeArrowheads="1"/>
            </p:cNvSpPr>
            <p:nvPr/>
          </p:nvSpPr>
          <p:spPr bwMode="auto">
            <a:xfrm rot="-2094308">
              <a:off x="2819" y="3481"/>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4433" name="Text Box 113"/>
          <p:cNvSpPr txBox="1">
            <a:spLocks noChangeArrowheads="1"/>
          </p:cNvSpPr>
          <p:nvPr/>
        </p:nvSpPr>
        <p:spPr bwMode="auto">
          <a:xfrm>
            <a:off x="6146800" y="3722688"/>
            <a:ext cx="2135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Files Transfer</a:t>
            </a:r>
          </a:p>
        </p:txBody>
      </p:sp>
      <p:sp>
        <p:nvSpPr>
          <p:cNvPr id="824434" name="Line 114"/>
          <p:cNvSpPr>
            <a:spLocks noChangeShapeType="1"/>
          </p:cNvSpPr>
          <p:nvPr/>
        </p:nvSpPr>
        <p:spPr bwMode="auto">
          <a:xfrm>
            <a:off x="4840288" y="931863"/>
            <a:ext cx="0" cy="5416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35" name="Line 115"/>
          <p:cNvSpPr>
            <a:spLocks noChangeShapeType="1"/>
          </p:cNvSpPr>
          <p:nvPr/>
        </p:nvSpPr>
        <p:spPr bwMode="auto">
          <a:xfrm>
            <a:off x="4879975" y="3352800"/>
            <a:ext cx="40703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nvGrpSpPr>
          <p:cNvPr id="14" name="Group 77"/>
          <p:cNvGrpSpPr>
            <a:grpSpLocks/>
          </p:cNvGrpSpPr>
          <p:nvPr/>
        </p:nvGrpSpPr>
        <p:grpSpPr bwMode="auto">
          <a:xfrm>
            <a:off x="2460625" y="1546225"/>
            <a:ext cx="1920875" cy="658813"/>
            <a:chOff x="1195" y="587"/>
            <a:chExt cx="1316" cy="508"/>
          </a:xfrm>
        </p:grpSpPr>
        <p:sp>
          <p:nvSpPr>
            <p:cNvPr id="35886" name="AutoShape 78">
              <a:hlinkClick r:id="rId11" action="ppaction://hlinksldjump"/>
            </p:cNvPr>
            <p:cNvSpPr>
              <a:spLocks noChangeArrowheads="1"/>
            </p:cNvSpPr>
            <p:nvPr/>
          </p:nvSpPr>
          <p:spPr bwMode="auto">
            <a:xfrm>
              <a:off x="1195" y="587"/>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this resource.</a:t>
              </a:r>
            </a:p>
          </p:txBody>
        </p:sp>
        <p:sp>
          <p:nvSpPr>
            <p:cNvPr id="35887" name="Text Box 79"/>
            <p:cNvSpPr txBox="1">
              <a:spLocks noChangeArrowheads="1"/>
            </p:cNvSpPr>
            <p:nvPr/>
          </p:nvSpPr>
          <p:spPr bwMode="auto">
            <a:xfrm>
              <a:off x="1977" y="611"/>
              <a:ext cx="489"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11" action="ppaction://hlinksldjump"/>
                </a:rPr>
                <a:t>HTTP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403" name="Text Box 83"/>
          <p:cNvSpPr txBox="1">
            <a:spLocks noChangeArrowheads="1"/>
          </p:cNvSpPr>
          <p:nvPr/>
        </p:nvSpPr>
        <p:spPr bwMode="auto">
          <a:xfrm>
            <a:off x="795338" y="1609725"/>
            <a:ext cx="1674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HTTP</a:t>
            </a:r>
          </a:p>
        </p:txBody>
      </p:sp>
      <p:grpSp>
        <p:nvGrpSpPr>
          <p:cNvPr id="15" name="Group 85"/>
          <p:cNvGrpSpPr>
            <a:grpSpLocks/>
          </p:cNvGrpSpPr>
          <p:nvPr/>
        </p:nvGrpSpPr>
        <p:grpSpPr bwMode="auto">
          <a:xfrm>
            <a:off x="850900" y="1641475"/>
            <a:ext cx="1628775" cy="865188"/>
            <a:chOff x="558" y="864"/>
            <a:chExt cx="1116" cy="667"/>
          </a:xfrm>
        </p:grpSpPr>
        <p:sp>
          <p:nvSpPr>
            <p:cNvPr id="35882" name="Rectangle 86"/>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83" name="Text Box 87"/>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884" name="AutoShape 88"/>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 </a:t>
              </a:r>
            </a:p>
          </p:txBody>
        </p:sp>
        <p:sp>
          <p:nvSpPr>
            <p:cNvPr id="35885" name="Oval 89"/>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pic>
        <p:nvPicPr>
          <p:cNvPr id="824436" name="Picture 116" descr="Web_browse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741363"/>
            <a:ext cx="1058863"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437" name="Text Box 117"/>
          <p:cNvSpPr txBox="1">
            <a:spLocks noChangeArrowheads="1"/>
          </p:cNvSpPr>
          <p:nvPr/>
        </p:nvSpPr>
        <p:spPr bwMode="auto">
          <a:xfrm>
            <a:off x="1198563" y="982663"/>
            <a:ext cx="256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World Wide Web</a:t>
            </a:r>
          </a:p>
        </p:txBody>
      </p:sp>
      <p:sp>
        <p:nvSpPr>
          <p:cNvPr id="824438" name="Line 118"/>
          <p:cNvSpPr>
            <a:spLocks noChangeShapeType="1"/>
          </p:cNvSpPr>
          <p:nvPr/>
        </p:nvSpPr>
        <p:spPr bwMode="auto">
          <a:xfrm>
            <a:off x="193675" y="2738438"/>
            <a:ext cx="460851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40" name="Line 120"/>
          <p:cNvSpPr>
            <a:spLocks noChangeShapeType="1"/>
          </p:cNvSpPr>
          <p:nvPr/>
        </p:nvSpPr>
        <p:spPr bwMode="auto">
          <a:xfrm>
            <a:off x="271463" y="4695825"/>
            <a:ext cx="4530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41" name="Text Box 121"/>
          <p:cNvSpPr txBox="1">
            <a:spLocks noChangeArrowheads="1"/>
          </p:cNvSpPr>
          <p:nvPr/>
        </p:nvSpPr>
        <p:spPr bwMode="auto">
          <a:xfrm>
            <a:off x="1355725" y="4887913"/>
            <a:ext cx="333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Network Management</a:t>
            </a:r>
          </a:p>
        </p:txBody>
      </p:sp>
      <p:grpSp>
        <p:nvGrpSpPr>
          <p:cNvPr id="16" name="Group 124"/>
          <p:cNvGrpSpPr>
            <a:grpSpLocks/>
          </p:cNvGrpSpPr>
          <p:nvPr/>
        </p:nvGrpSpPr>
        <p:grpSpPr bwMode="auto">
          <a:xfrm>
            <a:off x="120650" y="2814638"/>
            <a:ext cx="1493838" cy="927100"/>
            <a:chOff x="98" y="1773"/>
            <a:chExt cx="941" cy="584"/>
          </a:xfrm>
        </p:grpSpPr>
        <p:pic>
          <p:nvPicPr>
            <p:cNvPr id="35880" name="Picture 122" descr="normal_person_watching_monitor"/>
            <p:cNvPicPr>
              <a:picLocks noChangeAspect="1" noChangeArrowheads="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8" y="1773"/>
              <a:ext cx="9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81" name="Text Box 123"/>
            <p:cNvSpPr txBox="1">
              <a:spLocks noChangeArrowheads="1"/>
            </p:cNvSpPr>
            <p:nvPr/>
          </p:nvSpPr>
          <p:spPr bwMode="auto">
            <a:xfrm>
              <a:off x="388" y="1818"/>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Login :</a:t>
              </a:r>
            </a:p>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_</a:t>
              </a:r>
            </a:p>
          </p:txBody>
        </p:sp>
      </p:grpSp>
      <p:sp>
        <p:nvSpPr>
          <p:cNvPr id="824445" name="Text Box 125"/>
          <p:cNvSpPr txBox="1">
            <a:spLocks noChangeArrowheads="1"/>
          </p:cNvSpPr>
          <p:nvPr/>
        </p:nvSpPr>
        <p:spPr bwMode="auto">
          <a:xfrm>
            <a:off x="1592263" y="2890838"/>
            <a:ext cx="3095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Terminal connection</a:t>
            </a:r>
          </a:p>
        </p:txBody>
      </p:sp>
      <p:pic>
        <p:nvPicPr>
          <p:cNvPr id="824446" name="Picture 126" descr="network_hub"/>
          <p:cNvPicPr>
            <a:picLocks noChangeAspect="1" noChangeArrowheads="1"/>
          </p:cNvPicPr>
          <p:nvPr/>
        </p:nvPicPr>
        <p:blipFill>
          <a:blip r:embed="rId14">
            <a:clrChange>
              <a:clrFrom>
                <a:srgbClr val="FFFFFF"/>
              </a:clrFrom>
              <a:clrTo>
                <a:srgbClr val="FFFFFF">
                  <a:alpha val="0"/>
                </a:srgbClr>
              </a:clrTo>
            </a:clrChange>
            <a:lum bright="-12000" contrast="18000"/>
            <a:extLst>
              <a:ext uri="{28A0092B-C50C-407E-A947-70E740481C1C}">
                <a14:useLocalDpi xmlns:a14="http://schemas.microsoft.com/office/drawing/2010/main" val="0"/>
              </a:ext>
            </a:extLst>
          </a:blip>
          <a:srcRect/>
          <a:stretch>
            <a:fillRect/>
          </a:stretch>
        </p:blipFill>
        <p:spPr bwMode="auto">
          <a:xfrm>
            <a:off x="22225" y="4811713"/>
            <a:ext cx="1533525"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44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443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44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44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444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440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44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44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444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2437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244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244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2443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2437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2437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244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244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443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24333"/>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3"/>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24372"/>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33" grpId="0"/>
      <p:bldP spid="824372" grpId="0"/>
      <p:bldP spid="824373" grpId="0"/>
      <p:bldP spid="824374" grpId="0"/>
      <p:bldP spid="824404" grpId="0"/>
      <p:bldP spid="824416" grpId="0"/>
      <p:bldP spid="824375" grpId="0"/>
      <p:bldP spid="824433" grpId="0"/>
      <p:bldP spid="824434" grpId="0" animBg="1"/>
      <p:bldP spid="824435" grpId="0" animBg="1"/>
      <p:bldP spid="824403" grpId="0"/>
      <p:bldP spid="824437" grpId="0"/>
      <p:bldP spid="824438" grpId="0" animBg="1"/>
      <p:bldP spid="824440" grpId="0" animBg="1"/>
      <p:bldP spid="824441" grpId="0"/>
      <p:bldP spid="82444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2631490"/>
          </a:xfrm>
        </p:spPr>
        <p:txBody>
          <a:bodyPr/>
          <a:lstStyle/>
          <a:p>
            <a:r>
              <a:rPr lang="pt-BR" dirty="0" smtClean="0"/>
              <a:t>The additional source files needed for this application are available at the Src folder - repository </a:t>
            </a:r>
            <a:r>
              <a:rPr lang="pt-BR" dirty="0"/>
              <a:t>&gt; </a:t>
            </a:r>
            <a:r>
              <a:rPr lang="pt-BR" dirty="0">
                <a:hlinkClick r:id="rId2"/>
              </a:rPr>
              <a:t>https://</a:t>
            </a:r>
            <a:r>
              <a:rPr lang="pt-BR" dirty="0" smtClean="0">
                <a:hlinkClick r:id="rId2"/>
              </a:rPr>
              <a:t>github.com/Montanari9/Ethernet_training</a:t>
            </a:r>
            <a:r>
              <a:rPr lang="pt-BR" dirty="0" smtClean="0"/>
              <a:t> </a:t>
            </a:r>
          </a:p>
          <a:p>
            <a:pPr lvl="1"/>
            <a:r>
              <a:rPr lang="pt-BR" dirty="0" smtClean="0"/>
              <a:t>fsdata_custom.c</a:t>
            </a:r>
          </a:p>
          <a:p>
            <a:pPr lvl="1"/>
            <a:r>
              <a:rPr lang="pt-BR" dirty="0" smtClean="0"/>
              <a:t>httpd_cgi_ssi.c</a:t>
            </a:r>
          </a:p>
          <a:p>
            <a:pPr lvl="1"/>
            <a:r>
              <a:rPr lang="pt-BR" dirty="0" smtClean="0"/>
              <a:t>app_ethernet.c</a:t>
            </a:r>
          </a:p>
          <a:p>
            <a:pPr lvl="1"/>
            <a:r>
              <a:rPr lang="pt-BR" dirty="0" smtClean="0"/>
              <a:t>http_cgi_ssi.h</a:t>
            </a:r>
          </a:p>
          <a:p>
            <a:pPr lvl="1"/>
            <a:r>
              <a:rPr lang="pt-BR" dirty="0"/>
              <a:t>app_ethernet.h</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120</a:t>
            </a:fld>
            <a:endParaRPr lang="fr-FR" altLang="zh-CN"/>
          </a:p>
        </p:txBody>
      </p:sp>
    </p:spTree>
    <p:extLst>
      <p:ext uri="{BB962C8B-B14F-4D97-AF65-F5344CB8AC3E}">
        <p14:creationId xmlns:p14="http://schemas.microsoft.com/office/powerpoint/2010/main" val="894079984"/>
      </p:ext>
    </p:extLst>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Makefsdata</a:t>
            </a:r>
            <a:endParaRPr lang="pt-BR" dirty="0"/>
          </a:p>
        </p:txBody>
      </p:sp>
      <p:sp>
        <p:nvSpPr>
          <p:cNvPr id="3" name="Content Placeholder 2"/>
          <p:cNvSpPr>
            <a:spLocks noGrp="1"/>
          </p:cNvSpPr>
          <p:nvPr>
            <p:ph idx="1"/>
          </p:nvPr>
        </p:nvSpPr>
        <p:spPr>
          <a:xfrm>
            <a:off x="457200" y="1277496"/>
            <a:ext cx="8229600" cy="1969770"/>
          </a:xfrm>
        </p:spPr>
        <p:txBody>
          <a:bodyPr/>
          <a:lstStyle/>
          <a:p>
            <a:r>
              <a:rPr lang="pt-BR" dirty="0" smtClean="0"/>
              <a:t>The way to convert the html pages into the C vector, is to use the makefsdata.exe</a:t>
            </a:r>
          </a:p>
          <a:p>
            <a:r>
              <a:rPr lang="pt-BR" dirty="0" smtClean="0"/>
              <a:t>There are 2 ways to create the file	</a:t>
            </a:r>
          </a:p>
          <a:p>
            <a:pPr lvl="1"/>
            <a:r>
              <a:rPr lang="pt-BR" dirty="0" smtClean="0"/>
              <a:t>Just run the executable with the Fs folder in the same structure</a:t>
            </a:r>
          </a:p>
          <a:p>
            <a:pPr lvl="1"/>
            <a:r>
              <a:rPr lang="pt-BR" dirty="0" smtClean="0"/>
              <a:t>Run the executable using the cmd.exe and inform the directory the fs folder is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121</a:t>
            </a:fld>
            <a:endParaRPr lang="fr-FR" altLang="zh-CN"/>
          </a:p>
        </p:txBody>
      </p:sp>
      <p:pic>
        <p:nvPicPr>
          <p:cNvPr id="5" name="Picture 4"/>
          <p:cNvPicPr>
            <a:picLocks noChangeAspect="1"/>
          </p:cNvPicPr>
          <p:nvPr/>
        </p:nvPicPr>
        <p:blipFill>
          <a:blip r:embed="rId2"/>
          <a:stretch>
            <a:fillRect/>
          </a:stretch>
        </p:blipFill>
        <p:spPr>
          <a:xfrm>
            <a:off x="2229295" y="3281456"/>
            <a:ext cx="4245217" cy="3368980"/>
          </a:xfrm>
          <a:prstGeom prst="rect">
            <a:avLst/>
          </a:prstGeom>
        </p:spPr>
      </p:pic>
    </p:spTree>
    <p:extLst>
      <p:ext uri="{BB962C8B-B14F-4D97-AF65-F5344CB8AC3E}">
        <p14:creationId xmlns:p14="http://schemas.microsoft.com/office/powerpoint/2010/main" val="638391213"/>
      </p:ext>
    </p:extLst>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2308324"/>
          </a:xfrm>
        </p:spPr>
        <p:txBody>
          <a:bodyPr/>
          <a:lstStyle/>
          <a:p>
            <a:r>
              <a:rPr lang="pt-BR" dirty="0" smtClean="0"/>
              <a:t>Add these files to the workspace</a:t>
            </a:r>
          </a:p>
          <a:p>
            <a:pPr lvl="1"/>
            <a:r>
              <a:rPr lang="pt-BR" dirty="0"/>
              <a:t>httpd_cgi_ssi.c</a:t>
            </a:r>
          </a:p>
          <a:p>
            <a:pPr lvl="1"/>
            <a:r>
              <a:rPr lang="pt-BR" dirty="0"/>
              <a:t>app_ethernet.c</a:t>
            </a:r>
          </a:p>
          <a:p>
            <a:r>
              <a:rPr lang="pt-BR" dirty="0" smtClean="0"/>
              <a:t>The IDE should look like this</a:t>
            </a:r>
          </a:p>
          <a:p>
            <a:pPr lvl="1"/>
            <a:endParaRPr lang="pt-BR" dirty="0" smtClean="0"/>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122</a:t>
            </a:fld>
            <a:endParaRPr lang="fr-FR" altLang="zh-CN"/>
          </a:p>
        </p:txBody>
      </p:sp>
      <p:pic>
        <p:nvPicPr>
          <p:cNvPr id="5" name="Picture 4"/>
          <p:cNvPicPr>
            <a:picLocks noChangeAspect="1"/>
          </p:cNvPicPr>
          <p:nvPr/>
        </p:nvPicPr>
        <p:blipFill>
          <a:blip r:embed="rId2"/>
          <a:stretch>
            <a:fillRect/>
          </a:stretch>
        </p:blipFill>
        <p:spPr>
          <a:xfrm>
            <a:off x="885120" y="2929735"/>
            <a:ext cx="3924300" cy="3581400"/>
          </a:xfrm>
          <a:prstGeom prst="rect">
            <a:avLst/>
          </a:prstGeom>
        </p:spPr>
      </p:pic>
    </p:spTree>
    <p:extLst>
      <p:ext uri="{BB962C8B-B14F-4D97-AF65-F5344CB8AC3E}">
        <p14:creationId xmlns:p14="http://schemas.microsoft.com/office/powerpoint/2010/main" val="1155961483"/>
      </p:ext>
    </p:extLst>
  </p:cSld>
  <p:clrMapOvr>
    <a:masterClrMapping/>
  </p:clrMapOvr>
  <p:transition spd="slow">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862048"/>
          </a:xfrm>
        </p:spPr>
        <p:txBody>
          <a:bodyPr/>
          <a:lstStyle/>
          <a:p>
            <a:r>
              <a:rPr lang="pt-BR" dirty="0" smtClean="0"/>
              <a:t>main.c</a:t>
            </a:r>
          </a:p>
          <a:p>
            <a:pPr lvl="1"/>
            <a:r>
              <a:rPr lang="pt-BR" dirty="0" smtClean="0"/>
              <a:t>Our application will be called here, but this time it was made under the </a:t>
            </a:r>
            <a:r>
              <a:rPr lang="pt-BR" b="1" dirty="0" smtClean="0"/>
              <a:t>httpd_cgi_ssi.c</a:t>
            </a:r>
            <a:r>
              <a:rPr lang="pt-BR" dirty="0" smtClean="0"/>
              <a:t> file </a:t>
            </a:r>
          </a:p>
          <a:p>
            <a:pPr lvl="1"/>
            <a:r>
              <a:rPr lang="pt-BR" dirty="0" smtClean="0"/>
              <a:t>There is no modification from the source created from CubeMX</a:t>
            </a:r>
          </a:p>
          <a:p>
            <a:pPr lvl="1"/>
            <a:r>
              <a:rPr lang="pt-BR" dirty="0" smtClean="0"/>
              <a:t>The following code can be copied from this presentation, since they are not an image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123</a:t>
            </a:fld>
            <a:endParaRPr lang="fr-FR" altLang="zh-CN"/>
          </a:p>
        </p:txBody>
      </p:sp>
      <p:sp>
        <p:nvSpPr>
          <p:cNvPr id="5" name="Rectangle 4"/>
          <p:cNvSpPr/>
          <p:nvPr/>
        </p:nvSpPr>
        <p:spPr>
          <a:xfrm>
            <a:off x="846715" y="3540740"/>
            <a:ext cx="4608600" cy="830997"/>
          </a:xfrm>
          <a:prstGeom prst="rect">
            <a:avLst/>
          </a:prstGeom>
        </p:spPr>
        <p:txBody>
          <a:bodyPr wrap="square">
            <a:spAutoFit/>
          </a:bodyPr>
          <a:lstStyle/>
          <a:p>
            <a:r>
              <a:rPr lang="pt-BR" sz="1200" dirty="0">
                <a:solidFill>
                  <a:srgbClr val="008000"/>
                </a:solidFill>
                <a:highlight>
                  <a:srgbClr val="FFFFFF"/>
                </a:highlight>
              </a:rPr>
              <a:t>/* USER CODE BEGIN Includes */</a:t>
            </a:r>
            <a:endParaRPr lang="pt-BR" sz="1200" dirty="0">
              <a:solidFill>
                <a:srgbClr val="000000"/>
              </a:solidFill>
              <a:highlight>
                <a:srgbClr val="FFFFFF"/>
              </a:highlight>
            </a:endParaRPr>
          </a:p>
          <a:p>
            <a:r>
              <a:rPr lang="pt-BR" sz="1200" dirty="0">
                <a:solidFill>
                  <a:srgbClr val="804000"/>
                </a:solidFill>
                <a:highlight>
                  <a:srgbClr val="FFFFFF"/>
                </a:highlight>
              </a:rPr>
              <a:t>#include "http_cgi_ssi.h"</a:t>
            </a:r>
          </a:p>
          <a:p>
            <a:r>
              <a:rPr lang="pt-BR" sz="1200" dirty="0">
                <a:solidFill>
                  <a:srgbClr val="804000"/>
                </a:solidFill>
                <a:highlight>
                  <a:srgbClr val="FFFFFF"/>
                </a:highlight>
              </a:rPr>
              <a:t>#include "app_ethernet.h"</a:t>
            </a:r>
          </a:p>
          <a:p>
            <a:r>
              <a:rPr lang="pt-BR" sz="1200" dirty="0">
                <a:solidFill>
                  <a:srgbClr val="008000"/>
                </a:solidFill>
                <a:highlight>
                  <a:srgbClr val="FFFFFF"/>
                </a:highlight>
              </a:rPr>
              <a:t>/* USER CODE END Includes */</a:t>
            </a:r>
            <a:endParaRPr lang="pt-BR" sz="1200" dirty="0"/>
          </a:p>
        </p:txBody>
      </p:sp>
    </p:spTree>
    <p:extLst>
      <p:ext uri="{BB962C8B-B14F-4D97-AF65-F5344CB8AC3E}">
        <p14:creationId xmlns:p14="http://schemas.microsoft.com/office/powerpoint/2010/main" val="1453101358"/>
      </p:ext>
    </p:extLst>
  </p:cSld>
  <p:clrMapOvr>
    <a:masterClrMapping/>
  </p:clrMapOvr>
  <p:transition spd="slow">
    <p:wipe dir="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t>
            </a:r>
            <a:r>
              <a:rPr lang="pt-BR" dirty="0" smtClean="0"/>
              <a:t>Application</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124</a:t>
            </a:fld>
            <a:endParaRPr lang="fr-FR" altLang="zh-CN"/>
          </a:p>
        </p:txBody>
      </p:sp>
      <p:sp>
        <p:nvSpPr>
          <p:cNvPr id="5" name="Rectangle 4"/>
          <p:cNvSpPr/>
          <p:nvPr/>
        </p:nvSpPr>
        <p:spPr>
          <a:xfrm>
            <a:off x="457200" y="1706364"/>
            <a:ext cx="7033580" cy="4524315"/>
          </a:xfrm>
          <a:prstGeom prst="rect">
            <a:avLst/>
          </a:prstGeom>
        </p:spPr>
        <p:txBody>
          <a:bodyPr wrap="square">
            <a:spAutoFit/>
          </a:bodyPr>
          <a:lstStyle/>
          <a:p>
            <a:r>
              <a:rPr lang="pt-BR" sz="1200" dirty="0">
                <a:solidFill>
                  <a:srgbClr val="008000"/>
                </a:solidFill>
                <a:highlight>
                  <a:srgbClr val="FFFFFF"/>
                </a:highlight>
              </a:rPr>
              <a:t>/* USER CODE BEGIN 2 */</a:t>
            </a:r>
            <a:endParaRPr lang="pt-BR" sz="1200" dirty="0">
              <a:solidFill>
                <a:srgbClr val="000000"/>
              </a:solidFill>
              <a:highlight>
                <a:srgbClr val="FFFFFF"/>
              </a:highlight>
            </a:endParaRPr>
          </a:p>
          <a:p>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dirty="0">
                <a:solidFill>
                  <a:srgbClr val="008000"/>
                </a:solidFill>
                <a:highlight>
                  <a:srgbClr val="FFFFFF"/>
                </a:highlight>
              </a:rPr>
              <a:t>/* Http webserver Init */</a:t>
            </a:r>
            <a:endParaRPr lang="pt-BR" sz="1200" dirty="0">
              <a:solidFill>
                <a:srgbClr val="000000"/>
              </a:solidFill>
              <a:highlight>
                <a:srgbClr val="FFFFFF"/>
              </a:highlight>
            </a:endParaRPr>
          </a:p>
          <a:p>
            <a:r>
              <a:rPr lang="pt-BR" sz="1200" dirty="0">
                <a:solidFill>
                  <a:srgbClr val="000000"/>
                </a:solidFill>
                <a:highlight>
                  <a:srgbClr val="FFFFFF"/>
                </a:highlight>
              </a:rPr>
              <a:t>  http_server_init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p>
          <a:p>
            <a:r>
              <a:rPr lang="en-US" sz="1200" dirty="0">
                <a:solidFill>
                  <a:srgbClr val="000000"/>
                </a:solidFill>
                <a:highlight>
                  <a:srgbClr val="FFFFFF"/>
                </a:highlight>
              </a:rPr>
              <a:t>  </a:t>
            </a:r>
            <a:r>
              <a:rPr lang="en-US" sz="1200" dirty="0">
                <a:solidFill>
                  <a:srgbClr val="008000"/>
                </a:solidFill>
                <a:highlight>
                  <a:srgbClr val="FFFFFF"/>
                </a:highlight>
              </a:rPr>
              <a:t>/* Notify user about the network interface </a:t>
            </a:r>
            <a:r>
              <a:rPr lang="en-US" sz="1200" dirty="0" err="1">
                <a:solidFill>
                  <a:srgbClr val="008000"/>
                </a:solidFill>
                <a:highlight>
                  <a:srgbClr val="FFFFFF"/>
                </a:highlight>
              </a:rPr>
              <a:t>config</a:t>
            </a:r>
            <a:r>
              <a:rPr lang="en-US" sz="1200" dirty="0">
                <a:solidFill>
                  <a:srgbClr val="008000"/>
                </a:solidFill>
                <a:highlight>
                  <a:srgbClr val="FFFFFF"/>
                </a:highlight>
              </a:rPr>
              <a:t> */</a:t>
            </a:r>
            <a:endParaRPr lang="en-US" sz="1200" dirty="0">
              <a:solidFill>
                <a:srgbClr val="000000"/>
              </a:solidFill>
              <a:highlight>
                <a:srgbClr val="FFFFFF"/>
              </a:highlight>
            </a:endParaRPr>
          </a:p>
          <a:p>
            <a:r>
              <a:rPr lang="pt-BR" sz="1200" dirty="0">
                <a:solidFill>
                  <a:srgbClr val="000000"/>
                </a:solidFill>
                <a:highlight>
                  <a:srgbClr val="FFFFFF"/>
                </a:highlight>
              </a:rPr>
              <a:t>  User_notification</a:t>
            </a:r>
            <a:r>
              <a:rPr lang="pt-BR" sz="1200" b="1" dirty="0">
                <a:solidFill>
                  <a:srgbClr val="000080"/>
                </a:solidFill>
                <a:highlight>
                  <a:srgbClr val="FFFFFF"/>
                </a:highlight>
              </a:rPr>
              <a:t>(&amp;</a:t>
            </a:r>
            <a:r>
              <a:rPr lang="pt-BR" sz="1200" dirty="0">
                <a:solidFill>
                  <a:srgbClr val="000000"/>
                </a:solidFill>
                <a:highlight>
                  <a:srgbClr val="FFFFFF"/>
                </a:highlight>
              </a:rPr>
              <a:t>gnetif</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2 */</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Infinite loop */</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BEGIN WHILE */</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while</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8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WHILE */</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BEGIN 3 */</a:t>
            </a:r>
            <a:endParaRPr lang="pt-BR" sz="1200" dirty="0">
              <a:solidFill>
                <a:srgbClr val="000000"/>
              </a:solidFill>
              <a:highlight>
                <a:srgbClr val="FFFFFF"/>
              </a:highlight>
            </a:endParaRPr>
          </a:p>
          <a:p>
            <a:r>
              <a:rPr lang="en-US" sz="1200" dirty="0">
                <a:solidFill>
                  <a:srgbClr val="000000"/>
                </a:solidFill>
                <a:highlight>
                  <a:srgbClr val="FFFFFF"/>
                </a:highlight>
              </a:rPr>
              <a:t>    </a:t>
            </a:r>
            <a:r>
              <a:rPr lang="en-US" sz="1200" dirty="0">
                <a:solidFill>
                  <a:srgbClr val="008000"/>
                </a:solidFill>
                <a:highlight>
                  <a:srgbClr val="FFFFFF"/>
                </a:highlight>
              </a:rPr>
              <a:t>/* Read a received packet from the Ethernet buffers and send it </a:t>
            </a:r>
          </a:p>
          <a:p>
            <a:r>
              <a:rPr lang="pt-BR" sz="1200" dirty="0">
                <a:solidFill>
                  <a:srgbClr val="008000"/>
                </a:solidFill>
                <a:highlight>
                  <a:srgbClr val="FFFFFF"/>
                </a:highlight>
              </a:rPr>
              <a:t>       to the lwIP for handling */</a:t>
            </a:r>
            <a:endParaRPr lang="pt-BR" sz="1200" dirty="0">
              <a:solidFill>
                <a:srgbClr val="000000"/>
              </a:solidFill>
              <a:highlight>
                <a:srgbClr val="FFFFFF"/>
              </a:highlight>
            </a:endParaRPr>
          </a:p>
          <a:p>
            <a:r>
              <a:rPr lang="pt-BR" sz="1200" dirty="0">
                <a:solidFill>
                  <a:srgbClr val="000000"/>
                </a:solidFill>
                <a:highlight>
                  <a:srgbClr val="FFFFFF"/>
                </a:highlight>
              </a:rPr>
              <a:t>    ethernetif_input</a:t>
            </a:r>
            <a:r>
              <a:rPr lang="pt-BR" sz="1200" b="1" dirty="0">
                <a:solidFill>
                  <a:srgbClr val="000080"/>
                </a:solidFill>
                <a:highlight>
                  <a:srgbClr val="FFFFFF"/>
                </a:highlight>
              </a:rPr>
              <a:t>(&amp;</a:t>
            </a:r>
            <a:r>
              <a:rPr lang="pt-BR" sz="1200" dirty="0">
                <a:solidFill>
                  <a:srgbClr val="000000"/>
                </a:solidFill>
                <a:highlight>
                  <a:srgbClr val="FFFFFF"/>
                </a:highlight>
              </a:rPr>
              <a:t>gnetif</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Handle timeouts */</a:t>
            </a:r>
            <a:endParaRPr lang="pt-BR" sz="1200" dirty="0">
              <a:solidFill>
                <a:srgbClr val="000000"/>
              </a:solidFill>
              <a:highlight>
                <a:srgbClr val="FFFFFF"/>
              </a:highlight>
            </a:endParaRPr>
          </a:p>
          <a:p>
            <a:r>
              <a:rPr lang="pt-BR" sz="1200" dirty="0">
                <a:solidFill>
                  <a:srgbClr val="000000"/>
                </a:solidFill>
                <a:highlight>
                  <a:srgbClr val="FFFFFF"/>
                </a:highlight>
              </a:rPr>
              <a:t>    sys_check_timeouts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3 */</a:t>
            </a:r>
            <a:endParaRPr lang="pt-BR" sz="1200" dirty="0"/>
          </a:p>
        </p:txBody>
      </p:sp>
    </p:spTree>
    <p:extLst>
      <p:ext uri="{BB962C8B-B14F-4D97-AF65-F5344CB8AC3E}">
        <p14:creationId xmlns:p14="http://schemas.microsoft.com/office/powerpoint/2010/main" val="500211822"/>
      </p:ext>
    </p:extLst>
  </p:cSld>
  <p:clrMapOvr>
    <a:masterClrMapping/>
  </p:clrMapOvr>
  <p:transition spd="slow">
    <p:wipe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In order to properly use the gnetif in other files, we need to export the struct inside lwip.h</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125</a:t>
            </a:fld>
            <a:endParaRPr lang="fr-FR" altLang="zh-CN"/>
          </a:p>
        </p:txBody>
      </p:sp>
      <p:sp>
        <p:nvSpPr>
          <p:cNvPr id="5" name="Rectangle 4"/>
          <p:cNvSpPr/>
          <p:nvPr/>
        </p:nvSpPr>
        <p:spPr>
          <a:xfrm>
            <a:off x="577880" y="2386577"/>
            <a:ext cx="5069460" cy="1754326"/>
          </a:xfrm>
          <a:prstGeom prst="rect">
            <a:avLst/>
          </a:prstGeom>
        </p:spPr>
        <p:txBody>
          <a:bodyPr wrap="square">
            <a:spAutoFit/>
          </a:bodyPr>
          <a:lstStyle/>
          <a:p>
            <a:r>
              <a:rPr lang="pt-BR" sz="1200" dirty="0">
                <a:solidFill>
                  <a:srgbClr val="008000"/>
                </a:solidFill>
                <a:highlight>
                  <a:srgbClr val="FFFFFF"/>
                </a:highlight>
              </a:rPr>
              <a:t>/* USER CODE BEGIN 1 */</a:t>
            </a:r>
            <a:endParaRPr lang="pt-BR" sz="1200" dirty="0">
              <a:solidFill>
                <a:srgbClr val="000000"/>
              </a:solidFill>
              <a:highlight>
                <a:srgbClr val="FFFFFF"/>
              </a:highlight>
            </a:endParaRPr>
          </a:p>
          <a:p>
            <a:r>
              <a:rPr lang="en-US" sz="1200" dirty="0">
                <a:solidFill>
                  <a:srgbClr val="008000"/>
                </a:solidFill>
                <a:highlight>
                  <a:srgbClr val="FFFFFF"/>
                </a:highlight>
              </a:rPr>
              <a:t>/* Function defined in </a:t>
            </a:r>
            <a:r>
              <a:rPr lang="en-US" sz="1200" dirty="0" err="1">
                <a:solidFill>
                  <a:srgbClr val="008000"/>
                </a:solidFill>
                <a:highlight>
                  <a:srgbClr val="FFFFFF"/>
                </a:highlight>
              </a:rPr>
              <a:t>lwip.c</a:t>
            </a:r>
            <a:r>
              <a:rPr lang="en-US" sz="1200" dirty="0">
                <a:solidFill>
                  <a:srgbClr val="008000"/>
                </a:solidFill>
                <a:highlight>
                  <a:srgbClr val="FFFFFF"/>
                </a:highlight>
              </a:rPr>
              <a:t> to:</a:t>
            </a:r>
          </a:p>
          <a:p>
            <a:r>
              <a:rPr lang="en-US" sz="1200" dirty="0">
                <a:solidFill>
                  <a:srgbClr val="008000"/>
                </a:solidFill>
                <a:highlight>
                  <a:srgbClr val="FFFFFF"/>
                </a:highlight>
              </a:rPr>
              <a:t> *   - Read a received packet from the Ethernet buffers </a:t>
            </a:r>
          </a:p>
          <a:p>
            <a:r>
              <a:rPr lang="en-US" sz="1200" dirty="0">
                <a:solidFill>
                  <a:srgbClr val="008000"/>
                </a:solidFill>
                <a:highlight>
                  <a:srgbClr val="FFFFFF"/>
                </a:highlight>
              </a:rPr>
              <a:t> *   - Send it to the </a:t>
            </a:r>
            <a:r>
              <a:rPr lang="en-US" sz="1200" dirty="0" err="1">
                <a:solidFill>
                  <a:srgbClr val="008000"/>
                </a:solidFill>
                <a:highlight>
                  <a:srgbClr val="FFFFFF"/>
                </a:highlight>
              </a:rPr>
              <a:t>lwIP</a:t>
            </a:r>
            <a:r>
              <a:rPr lang="en-US" sz="1200" dirty="0">
                <a:solidFill>
                  <a:srgbClr val="008000"/>
                </a:solidFill>
                <a:highlight>
                  <a:srgbClr val="FFFFFF"/>
                </a:highlight>
              </a:rPr>
              <a:t> stack for handling</a:t>
            </a:r>
          </a:p>
          <a:p>
            <a:r>
              <a:rPr lang="en-US" sz="1200" dirty="0">
                <a:solidFill>
                  <a:srgbClr val="008000"/>
                </a:solidFill>
                <a:highlight>
                  <a:srgbClr val="FFFFFF"/>
                </a:highlight>
              </a:rPr>
              <a:t> *   - Handle timeouts if NO_SYS_NO_TIMERS not set</a:t>
            </a:r>
          </a:p>
          <a:p>
            <a:r>
              <a:rPr lang="pt-BR" sz="1200" dirty="0">
                <a:solidFill>
                  <a:srgbClr val="008000"/>
                </a:solidFill>
                <a:highlight>
                  <a:srgbClr val="FFFFFF"/>
                </a:highlight>
              </a:rPr>
              <a:t> */</a:t>
            </a:r>
            <a:r>
              <a:rPr lang="pt-BR" sz="1200" dirty="0">
                <a:solidFill>
                  <a:srgbClr val="000000"/>
                </a:solidFill>
                <a:highlight>
                  <a:srgbClr val="FFFFFF"/>
                </a:highlight>
              </a:rPr>
              <a:t> </a:t>
            </a:r>
          </a:p>
          <a:p>
            <a:r>
              <a:rPr lang="pt-BR" sz="1200" dirty="0">
                <a:solidFill>
                  <a:srgbClr val="8000FF"/>
                </a:solidFill>
                <a:highlight>
                  <a:srgbClr val="FFFFFF"/>
                </a:highlight>
              </a:rPr>
              <a:t>void</a:t>
            </a:r>
            <a:r>
              <a:rPr lang="pt-BR" sz="1200" dirty="0">
                <a:solidFill>
                  <a:srgbClr val="000000"/>
                </a:solidFill>
                <a:highlight>
                  <a:srgbClr val="FFFFFF"/>
                </a:highlight>
              </a:rPr>
              <a:t> MX_LWIP_Process</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extern</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netif gnetif</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USER CODE END 1 */</a:t>
            </a:r>
            <a:endParaRPr lang="pt-BR" sz="1200" dirty="0"/>
          </a:p>
        </p:txBody>
      </p:sp>
    </p:spTree>
    <p:extLst>
      <p:ext uri="{BB962C8B-B14F-4D97-AF65-F5344CB8AC3E}">
        <p14:creationId xmlns:p14="http://schemas.microsoft.com/office/powerpoint/2010/main" val="4047047660"/>
      </p:ext>
    </p:extLst>
  </p:cSld>
  <p:clrMapOvr>
    <a:masterClrMapping/>
  </p:clrMapOvr>
  <p:transition spd="slow">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At this point, a rebuild all should result in:</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126</a:t>
            </a:fld>
            <a:endParaRPr lang="fr-FR" altLang="zh-CN"/>
          </a:p>
        </p:txBody>
      </p:sp>
      <p:pic>
        <p:nvPicPr>
          <p:cNvPr id="5" name="Picture 4"/>
          <p:cNvPicPr>
            <a:picLocks noChangeAspect="1"/>
          </p:cNvPicPr>
          <p:nvPr/>
        </p:nvPicPr>
        <p:blipFill>
          <a:blip r:embed="rId2"/>
          <a:stretch>
            <a:fillRect/>
          </a:stretch>
        </p:blipFill>
        <p:spPr>
          <a:xfrm>
            <a:off x="693095" y="2078802"/>
            <a:ext cx="2880375" cy="2748906"/>
          </a:xfrm>
          <a:prstGeom prst="rect">
            <a:avLst/>
          </a:prstGeom>
        </p:spPr>
      </p:pic>
    </p:spTree>
    <p:extLst>
      <p:ext uri="{BB962C8B-B14F-4D97-AF65-F5344CB8AC3E}">
        <p14:creationId xmlns:p14="http://schemas.microsoft.com/office/powerpoint/2010/main" val="145357969"/>
      </p:ext>
    </p:extLst>
  </p:cSld>
  <p:clrMapOvr>
    <a:masterClrMapping/>
  </p:clrMapOvr>
  <p:transition spd="slow">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2185214"/>
          </a:xfrm>
        </p:spPr>
        <p:txBody>
          <a:bodyPr/>
          <a:lstStyle/>
          <a:p>
            <a:r>
              <a:rPr lang="en-US" dirty="0" smtClean="0"/>
              <a:t>To </a:t>
            </a:r>
            <a:r>
              <a:rPr lang="en-US" dirty="0"/>
              <a:t>test the web server application, follow these steps:</a:t>
            </a:r>
          </a:p>
          <a:p>
            <a:pPr lvl="1"/>
            <a:r>
              <a:rPr lang="en-US" dirty="0" smtClean="0"/>
              <a:t>Build </a:t>
            </a:r>
            <a:r>
              <a:rPr lang="en-US" dirty="0"/>
              <a:t>and program the application code </a:t>
            </a:r>
            <a:r>
              <a:rPr lang="en-US" dirty="0" smtClean="0"/>
              <a:t>as we’ve done</a:t>
            </a:r>
            <a:endParaRPr lang="en-US" dirty="0"/>
          </a:p>
          <a:p>
            <a:pPr lvl="1"/>
            <a:r>
              <a:rPr lang="en-US" dirty="0" smtClean="0"/>
              <a:t>After </a:t>
            </a:r>
            <a:r>
              <a:rPr lang="en-US" dirty="0"/>
              <a:t>an IP address has been assigned </a:t>
            </a:r>
            <a:r>
              <a:rPr lang="en-US" dirty="0" smtClean="0"/>
              <a:t>at 192.168.0.11 for the PC and 192.168.0.10 for the MCU we’ll be able to validate the web server</a:t>
            </a:r>
            <a:endParaRPr lang="en-US" dirty="0"/>
          </a:p>
          <a:p>
            <a:pPr lvl="1"/>
            <a:r>
              <a:rPr lang="en-US" dirty="0" smtClean="0"/>
              <a:t>On </a:t>
            </a:r>
            <a:r>
              <a:rPr lang="en-US" dirty="0"/>
              <a:t>the remote PC, open a web client (Mozilla </a:t>
            </a:r>
            <a:r>
              <a:rPr lang="en-US" dirty="0" smtClean="0"/>
              <a:t>Firefox. Google Chrome </a:t>
            </a:r>
            <a:r>
              <a:rPr lang="en-US" dirty="0"/>
              <a:t>or Internet Explorer) and type the board IP address in a web browser. </a:t>
            </a:r>
            <a:endParaRPr lang="en-US" dirty="0" smtClean="0"/>
          </a:p>
          <a:p>
            <a:pPr lvl="2"/>
            <a:r>
              <a:rPr lang="en-US" dirty="0" smtClean="0"/>
              <a:t>192.168.0.10</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127</a:t>
            </a:fld>
            <a:endParaRPr lang="fr-FR" altLang="zh-CN"/>
          </a:p>
        </p:txBody>
      </p:sp>
    </p:spTree>
    <p:extLst>
      <p:ext uri="{BB962C8B-B14F-4D97-AF65-F5344CB8AC3E}">
        <p14:creationId xmlns:p14="http://schemas.microsoft.com/office/powerpoint/2010/main" val="478329909"/>
      </p:ext>
    </p:extLst>
  </p:cSld>
  <p:clrMapOvr>
    <a:masterClrMapping/>
  </p:clrMapOvr>
  <p:transition spd="slow">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The webserver home page is like this: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128</a:t>
            </a:fld>
            <a:endParaRPr lang="fr-FR" altLang="zh-CN"/>
          </a:p>
        </p:txBody>
      </p:sp>
      <p:pic>
        <p:nvPicPr>
          <p:cNvPr id="6" name="Picture 5"/>
          <p:cNvPicPr>
            <a:picLocks noChangeAspect="1"/>
          </p:cNvPicPr>
          <p:nvPr/>
        </p:nvPicPr>
        <p:blipFill>
          <a:blip r:embed="rId2"/>
          <a:stretch>
            <a:fillRect/>
          </a:stretch>
        </p:blipFill>
        <p:spPr>
          <a:xfrm>
            <a:off x="935162" y="1854395"/>
            <a:ext cx="7273675" cy="4089445"/>
          </a:xfrm>
          <a:prstGeom prst="rect">
            <a:avLst/>
          </a:prstGeom>
        </p:spPr>
      </p:pic>
    </p:spTree>
    <p:extLst>
      <p:ext uri="{BB962C8B-B14F-4D97-AF65-F5344CB8AC3E}">
        <p14:creationId xmlns:p14="http://schemas.microsoft.com/office/powerpoint/2010/main" val="3647472471"/>
      </p:ext>
    </p:extLst>
  </p:cSld>
  <p:clrMapOvr>
    <a:masterClrMapping/>
  </p:clrMapOvr>
  <p:transition spd="slow">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5047536"/>
          </a:xfrm>
        </p:spPr>
        <p:txBody>
          <a:bodyPr/>
          <a:lstStyle/>
          <a:p>
            <a:r>
              <a:rPr lang="pt-BR" b="1" dirty="0"/>
              <a:t>Server Side Includes (SSI) </a:t>
            </a:r>
            <a:endParaRPr lang="pt-BR" dirty="0"/>
          </a:p>
          <a:p>
            <a:r>
              <a:rPr lang="en-US" dirty="0"/>
              <a:t>The SSI is a method used to dynamically include dynamic data in HTML code.</a:t>
            </a:r>
          </a:p>
          <a:p>
            <a:r>
              <a:rPr lang="en-US" dirty="0"/>
              <a:t>This is done by placing a specific tag inside the HTML code of the web page. The tag should have the following format: </a:t>
            </a:r>
            <a:endParaRPr lang="en-US" dirty="0" smtClean="0"/>
          </a:p>
          <a:p>
            <a:pPr lvl="1"/>
            <a:r>
              <a:rPr lang="en-US" i="1" dirty="0" smtClean="0"/>
              <a:t>&lt;!--#</a:t>
            </a:r>
            <a:r>
              <a:rPr lang="en-US" i="1" dirty="0"/>
              <a:t>tag--&gt;</a:t>
            </a:r>
            <a:endParaRPr lang="en-US" dirty="0"/>
          </a:p>
          <a:p>
            <a:r>
              <a:rPr lang="en-US" dirty="0"/>
              <a:t>For the ADC conversion page, the following tag is used inside the HTML code: </a:t>
            </a:r>
            <a:endParaRPr lang="en-US" dirty="0" smtClean="0"/>
          </a:p>
          <a:p>
            <a:pPr lvl="1"/>
            <a:r>
              <a:rPr lang="en-US" i="1" dirty="0" smtClean="0"/>
              <a:t>&lt;!--#t--&gt; </a:t>
            </a:r>
            <a:endParaRPr lang="pt-BR" dirty="0"/>
          </a:p>
          <a:p>
            <a:r>
              <a:rPr lang="en-US" dirty="0" smtClean="0"/>
              <a:t>When </a:t>
            </a:r>
            <a:r>
              <a:rPr lang="en-US" dirty="0"/>
              <a:t>there is a request for the ADC webpage (which has a “.</a:t>
            </a:r>
            <a:r>
              <a:rPr lang="en-US" dirty="0" err="1"/>
              <a:t>shtml</a:t>
            </a:r>
            <a:r>
              <a:rPr lang="en-US" dirty="0"/>
              <a:t>” extension), the server parses the webpage and when the tag is found, it is replaced by the ADC conversion </a:t>
            </a:r>
            <a:r>
              <a:rPr lang="en-US" dirty="0" smtClean="0"/>
              <a:t>value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129</a:t>
            </a:fld>
            <a:endParaRPr lang="fr-FR" altLang="zh-CN"/>
          </a:p>
        </p:txBody>
      </p:sp>
    </p:spTree>
    <p:extLst>
      <p:ext uri="{BB962C8B-B14F-4D97-AF65-F5344CB8AC3E}">
        <p14:creationId xmlns:p14="http://schemas.microsoft.com/office/powerpoint/2010/main" val="3574774622"/>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title"/>
          </p:nvPr>
        </p:nvSpPr>
        <p:spPr>
          <a:xfrm>
            <a:off x="457200" y="-142875"/>
            <a:ext cx="8075613" cy="1143000"/>
          </a:xfrm>
        </p:spPr>
        <p:txBody>
          <a:bodyPr/>
          <a:lstStyle/>
          <a:p>
            <a:pPr eaLnBrk="1" hangingPunct="1"/>
            <a:r>
              <a:rPr lang="en-US" altLang="zh-CN" smtClean="0">
                <a:ea typeface="SimSun" panose="02010600030101010101" pitchFamily="2" charset="-122"/>
              </a:rPr>
              <a:t>Application layer protocols</a:t>
            </a:r>
          </a:p>
        </p:txBody>
      </p:sp>
      <p:sp>
        <p:nvSpPr>
          <p:cNvPr id="3789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523B3D2-F1B7-4DA6-854E-197A562C0BDA}" type="slidenum">
              <a:rPr lang="zh-CN" altLang="fr-FR" sz="1200" i="0">
                <a:solidFill>
                  <a:schemeClr val="tx1"/>
                </a:solidFill>
                <a:cs typeface="华文新魏"/>
              </a:rPr>
              <a:pPr>
                <a:spcBef>
                  <a:spcPct val="0"/>
                </a:spcBef>
                <a:spcAft>
                  <a:spcPct val="0"/>
                </a:spcAft>
                <a:buClrTx/>
                <a:buFontTx/>
                <a:buNone/>
              </a:pPr>
              <a:t>13</a:t>
            </a:fld>
            <a:endParaRPr lang="fr-FR" altLang="zh-CN" sz="1200" i="0">
              <a:solidFill>
                <a:schemeClr val="tx1"/>
              </a:solidFill>
              <a:cs typeface="华文新魏"/>
            </a:endParaRPr>
          </a:p>
        </p:txBody>
      </p:sp>
      <p:grpSp>
        <p:nvGrpSpPr>
          <p:cNvPr id="37892" name="Group 209"/>
          <p:cNvGrpSpPr>
            <a:grpSpLocks/>
          </p:cNvGrpSpPr>
          <p:nvPr/>
        </p:nvGrpSpPr>
        <p:grpSpPr bwMode="auto">
          <a:xfrm>
            <a:off x="3803650" y="893763"/>
            <a:ext cx="5110163" cy="5184775"/>
            <a:chOff x="2396" y="563"/>
            <a:chExt cx="3219" cy="3266"/>
          </a:xfrm>
        </p:grpSpPr>
        <p:sp>
          <p:nvSpPr>
            <p:cNvPr id="37930" name="Rectangle 44"/>
            <p:cNvSpPr>
              <a:spLocks noChangeArrowheads="1"/>
            </p:cNvSpPr>
            <p:nvPr/>
          </p:nvSpPr>
          <p:spPr bwMode="auto">
            <a:xfrm>
              <a:off x="2396" y="563"/>
              <a:ext cx="3219" cy="1357"/>
            </a:xfrm>
            <a:prstGeom prst="rect">
              <a:avLst/>
            </a:prstGeom>
            <a:solidFill>
              <a:srgbClr val="9900CC">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ea typeface="SimSun" panose="02010600030101010101" pitchFamily="2" charset="-122"/>
                </a:rPr>
                <a:t>Application</a:t>
              </a:r>
              <a:br>
                <a:rPr lang="en-US" altLang="zh-CN" sz="1800" i="0">
                  <a:solidFill>
                    <a:schemeClr val="tx1"/>
                  </a:solidFill>
                  <a:ea typeface="SimSun" panose="02010600030101010101" pitchFamily="2" charset="-122"/>
                </a:rPr>
              </a:br>
              <a:r>
                <a:rPr lang="en-US" altLang="zh-CN" sz="1800" i="0">
                  <a:solidFill>
                    <a:schemeClr val="tx1"/>
                  </a:solidFill>
                  <a:ea typeface="SimSun" panose="02010600030101010101" pitchFamily="2" charset="-122"/>
                </a:rPr>
                <a:t>Layer</a:t>
              </a:r>
            </a:p>
          </p:txBody>
        </p:sp>
        <p:sp>
          <p:nvSpPr>
            <p:cNvPr id="37931" name="Rectangle 43"/>
            <p:cNvSpPr>
              <a:spLocks noChangeArrowheads="1"/>
            </p:cNvSpPr>
            <p:nvPr/>
          </p:nvSpPr>
          <p:spPr bwMode="auto">
            <a:xfrm>
              <a:off x="2396" y="1972"/>
              <a:ext cx="3219" cy="428"/>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ea typeface="SimSun" panose="02010600030101010101" pitchFamily="2" charset="-122"/>
                </a:rPr>
                <a:t>Transport</a:t>
              </a:r>
              <a:br>
                <a:rPr lang="en-US" altLang="zh-CN" sz="1800" i="0">
                  <a:solidFill>
                    <a:schemeClr val="tx1"/>
                  </a:solidFill>
                  <a:ea typeface="SimSun" panose="02010600030101010101" pitchFamily="2" charset="-122"/>
                </a:rPr>
              </a:br>
              <a:r>
                <a:rPr lang="en-US" altLang="zh-CN" sz="1800" i="0">
                  <a:solidFill>
                    <a:schemeClr val="tx1"/>
                  </a:solidFill>
                  <a:ea typeface="SimSun" panose="02010600030101010101" pitchFamily="2" charset="-122"/>
                </a:rPr>
                <a:t>Layer</a:t>
              </a:r>
            </a:p>
          </p:txBody>
        </p:sp>
        <p:sp>
          <p:nvSpPr>
            <p:cNvPr id="37932" name="Rectangle 42"/>
            <p:cNvSpPr>
              <a:spLocks noChangeArrowheads="1"/>
            </p:cNvSpPr>
            <p:nvPr/>
          </p:nvSpPr>
          <p:spPr bwMode="auto">
            <a:xfrm>
              <a:off x="2396" y="2448"/>
              <a:ext cx="3219" cy="436"/>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Internet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Layer</a:t>
              </a:r>
            </a:p>
          </p:txBody>
        </p:sp>
        <p:sp>
          <p:nvSpPr>
            <p:cNvPr id="37933" name="Rectangle 200"/>
            <p:cNvSpPr>
              <a:spLocks noChangeArrowheads="1"/>
            </p:cNvSpPr>
            <p:nvPr/>
          </p:nvSpPr>
          <p:spPr bwMode="auto">
            <a:xfrm>
              <a:off x="2396" y="2958"/>
              <a:ext cx="3219" cy="871"/>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Datalink</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Layer</a:t>
              </a:r>
            </a:p>
          </p:txBody>
        </p:sp>
        <p:sp>
          <p:nvSpPr>
            <p:cNvPr id="37934" name="Text Box 51"/>
            <p:cNvSpPr txBox="1">
              <a:spLocks noChangeArrowheads="1"/>
            </p:cNvSpPr>
            <p:nvPr/>
          </p:nvSpPr>
          <p:spPr bwMode="auto">
            <a:xfrm>
              <a:off x="2907" y="2544"/>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ICMP</a:t>
              </a:r>
            </a:p>
          </p:txBody>
        </p:sp>
        <p:cxnSp>
          <p:nvCxnSpPr>
            <p:cNvPr id="37935" name="AutoShape 52"/>
            <p:cNvCxnSpPr>
              <a:cxnSpLocks noChangeShapeType="1"/>
              <a:stCxn id="37934" idx="3"/>
              <a:endCxn id="37944" idx="1"/>
            </p:cNvCxnSpPr>
            <p:nvPr/>
          </p:nvCxnSpPr>
          <p:spPr bwMode="auto">
            <a:xfrm>
              <a:off x="3483" y="2665"/>
              <a:ext cx="416"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37936" name="Group 56"/>
            <p:cNvGrpSpPr>
              <a:grpSpLocks/>
            </p:cNvGrpSpPr>
            <p:nvPr/>
          </p:nvGrpSpPr>
          <p:grpSpPr bwMode="auto">
            <a:xfrm>
              <a:off x="4114" y="708"/>
              <a:ext cx="672" cy="432"/>
              <a:chOff x="4162" y="708"/>
              <a:chExt cx="672" cy="432"/>
            </a:xfrm>
          </p:grpSpPr>
          <p:sp>
            <p:nvSpPr>
              <p:cNvPr id="37956" name="Text Box 57"/>
              <p:cNvSpPr txBox="1">
                <a:spLocks noChangeArrowheads="1"/>
              </p:cNvSpPr>
              <p:nvPr/>
            </p:nvSpPr>
            <p:spPr bwMode="auto">
              <a:xfrm>
                <a:off x="4162" y="708"/>
                <a:ext cx="672"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Domain Names</a:t>
                </a:r>
              </a:p>
            </p:txBody>
          </p:sp>
          <p:sp>
            <p:nvSpPr>
              <p:cNvPr id="37957" name="Text Box 58"/>
              <p:cNvSpPr txBox="1">
                <a:spLocks noChangeArrowheads="1"/>
              </p:cNvSpPr>
              <p:nvPr/>
            </p:nvSpPr>
            <p:spPr bwMode="auto">
              <a:xfrm>
                <a:off x="4210" y="889"/>
                <a:ext cx="557"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DNS (c)</a:t>
                </a:r>
              </a:p>
            </p:txBody>
          </p:sp>
        </p:grpSp>
        <p:cxnSp>
          <p:nvCxnSpPr>
            <p:cNvPr id="37937" name="AutoShape 60"/>
            <p:cNvCxnSpPr>
              <a:cxnSpLocks noChangeShapeType="1"/>
              <a:stCxn id="37955" idx="2"/>
              <a:endCxn id="37941" idx="0"/>
            </p:cNvCxnSpPr>
            <p:nvPr/>
          </p:nvCxnSpPr>
          <p:spPr bwMode="auto">
            <a:xfrm flipH="1">
              <a:off x="4187" y="1773"/>
              <a:ext cx="1003" cy="279"/>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37938" name="Group 208"/>
            <p:cNvGrpSpPr>
              <a:grpSpLocks/>
            </p:cNvGrpSpPr>
            <p:nvPr/>
          </p:nvGrpSpPr>
          <p:grpSpPr bwMode="auto">
            <a:xfrm>
              <a:off x="4845" y="1216"/>
              <a:ext cx="720" cy="600"/>
              <a:chOff x="4845" y="1216"/>
              <a:chExt cx="720" cy="600"/>
            </a:xfrm>
          </p:grpSpPr>
          <p:sp>
            <p:nvSpPr>
              <p:cNvPr id="37953" name="Text Box 62"/>
              <p:cNvSpPr txBox="1">
                <a:spLocks noChangeArrowheads="1"/>
              </p:cNvSpPr>
              <p:nvPr/>
            </p:nvSpPr>
            <p:spPr bwMode="auto">
              <a:xfrm>
                <a:off x="4845" y="1216"/>
                <a:ext cx="720" cy="600"/>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Configuration</a:t>
                </a:r>
              </a:p>
            </p:txBody>
          </p:sp>
          <p:sp>
            <p:nvSpPr>
              <p:cNvPr id="37954" name="Text Box 63"/>
              <p:cNvSpPr txBox="1">
                <a:spLocks noChangeArrowheads="1"/>
              </p:cNvSpPr>
              <p:nvPr/>
            </p:nvSpPr>
            <p:spPr bwMode="auto">
              <a:xfrm>
                <a:off x="4888" y="1386"/>
                <a:ext cx="605" cy="19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BOOTP</a:t>
                </a:r>
              </a:p>
            </p:txBody>
          </p:sp>
          <p:sp>
            <p:nvSpPr>
              <p:cNvPr id="37955" name="Text Box 64"/>
              <p:cNvSpPr txBox="1">
                <a:spLocks noChangeArrowheads="1"/>
              </p:cNvSpPr>
              <p:nvPr/>
            </p:nvSpPr>
            <p:spPr bwMode="auto">
              <a:xfrm>
                <a:off x="4887" y="1582"/>
                <a:ext cx="606" cy="191"/>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DHCP (c)</a:t>
                </a:r>
              </a:p>
            </p:txBody>
          </p:sp>
        </p:grpSp>
        <p:sp>
          <p:nvSpPr>
            <p:cNvPr id="37939" name="Text Box 87"/>
            <p:cNvSpPr txBox="1">
              <a:spLocks noChangeArrowheads="1"/>
            </p:cNvSpPr>
            <p:nvPr/>
          </p:nvSpPr>
          <p:spPr bwMode="auto">
            <a:xfrm>
              <a:off x="2906" y="2832"/>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ARP</a:t>
              </a:r>
            </a:p>
          </p:txBody>
        </p:sp>
        <p:cxnSp>
          <p:nvCxnSpPr>
            <p:cNvPr id="37940" name="AutoShape 91"/>
            <p:cNvCxnSpPr>
              <a:cxnSpLocks noChangeShapeType="1"/>
              <a:stCxn id="37957" idx="2"/>
              <a:endCxn id="37941" idx="0"/>
            </p:cNvCxnSpPr>
            <p:nvPr/>
          </p:nvCxnSpPr>
          <p:spPr bwMode="auto">
            <a:xfrm flipH="1">
              <a:off x="4187" y="1081"/>
              <a:ext cx="254" cy="97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37941" name="Text Box 99"/>
            <p:cNvSpPr txBox="1">
              <a:spLocks noChangeArrowheads="1"/>
            </p:cNvSpPr>
            <p:nvPr/>
          </p:nvSpPr>
          <p:spPr bwMode="auto">
            <a:xfrm>
              <a:off x="3899" y="2052"/>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UDP</a:t>
              </a:r>
            </a:p>
          </p:txBody>
        </p:sp>
        <p:sp>
          <p:nvSpPr>
            <p:cNvPr id="37942" name="Text Box 100"/>
            <p:cNvSpPr txBox="1">
              <a:spLocks noChangeArrowheads="1"/>
            </p:cNvSpPr>
            <p:nvPr/>
          </p:nvSpPr>
          <p:spPr bwMode="auto">
            <a:xfrm>
              <a:off x="2907" y="2051"/>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TCP</a:t>
              </a:r>
            </a:p>
          </p:txBody>
        </p:sp>
        <p:cxnSp>
          <p:nvCxnSpPr>
            <p:cNvPr id="37943" name="AutoShape 111"/>
            <p:cNvCxnSpPr>
              <a:cxnSpLocks noChangeShapeType="1"/>
              <a:stCxn id="37941" idx="2"/>
              <a:endCxn id="37944" idx="0"/>
            </p:cNvCxnSpPr>
            <p:nvPr/>
          </p:nvCxnSpPr>
          <p:spPr bwMode="auto">
            <a:xfrm>
              <a:off x="4187" y="2294"/>
              <a:ext cx="0" cy="25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37944" name="Text Box 112"/>
            <p:cNvSpPr txBox="1">
              <a:spLocks noChangeArrowheads="1"/>
            </p:cNvSpPr>
            <p:nvPr/>
          </p:nvSpPr>
          <p:spPr bwMode="auto">
            <a:xfrm>
              <a:off x="3899" y="2544"/>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IP</a:t>
              </a:r>
            </a:p>
          </p:txBody>
        </p:sp>
        <p:cxnSp>
          <p:nvCxnSpPr>
            <p:cNvPr id="37945" name="AutoShape 113"/>
            <p:cNvCxnSpPr>
              <a:cxnSpLocks noChangeShapeType="1"/>
              <a:stCxn id="37942" idx="2"/>
              <a:endCxn id="37944" idx="0"/>
            </p:cNvCxnSpPr>
            <p:nvPr/>
          </p:nvCxnSpPr>
          <p:spPr bwMode="auto">
            <a:xfrm>
              <a:off x="3195" y="2293"/>
              <a:ext cx="992" cy="251"/>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37946" name="Rectangle 197"/>
            <p:cNvSpPr>
              <a:spLocks noChangeArrowheads="1"/>
            </p:cNvSpPr>
            <p:nvPr/>
          </p:nvSpPr>
          <p:spPr bwMode="auto">
            <a:xfrm>
              <a:off x="3607" y="3449"/>
              <a:ext cx="1161" cy="278"/>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726214" name="Rectangle 198"/>
            <p:cNvSpPr>
              <a:spLocks noChangeArrowheads="1"/>
            </p:cNvSpPr>
            <p:nvPr/>
          </p:nvSpPr>
          <p:spPr bwMode="auto">
            <a:xfrm>
              <a:off x="3606" y="3152"/>
              <a:ext cx="1162" cy="29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7950" name="Rectangle 199"/>
            <p:cNvSpPr>
              <a:spLocks noChangeArrowheads="1"/>
            </p:cNvSpPr>
            <p:nvPr/>
          </p:nvSpPr>
          <p:spPr bwMode="auto">
            <a:xfrm>
              <a:off x="3291" y="3152"/>
              <a:ext cx="314" cy="575"/>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cxnSp>
          <p:nvCxnSpPr>
            <p:cNvPr id="37951" name="AutoShape 201"/>
            <p:cNvCxnSpPr>
              <a:cxnSpLocks noChangeShapeType="1"/>
              <a:stCxn id="37944" idx="2"/>
            </p:cNvCxnSpPr>
            <p:nvPr/>
          </p:nvCxnSpPr>
          <p:spPr bwMode="auto">
            <a:xfrm>
              <a:off x="4187" y="2786"/>
              <a:ext cx="0" cy="366"/>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37952" name="AutoShape 202"/>
            <p:cNvCxnSpPr>
              <a:cxnSpLocks noChangeShapeType="1"/>
              <a:stCxn id="37939" idx="3"/>
            </p:cNvCxnSpPr>
            <p:nvPr/>
          </p:nvCxnSpPr>
          <p:spPr bwMode="auto">
            <a:xfrm>
              <a:off x="3482" y="2953"/>
              <a:ext cx="705" cy="199"/>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cxnSp>
        <p:nvCxnSpPr>
          <p:cNvPr id="726081" name="AutoShape 65"/>
          <p:cNvCxnSpPr>
            <a:cxnSpLocks noChangeShapeType="1"/>
            <a:stCxn id="37920" idx="2"/>
            <a:endCxn id="37941" idx="0"/>
          </p:cNvCxnSpPr>
          <p:nvPr/>
        </p:nvCxnSpPr>
        <p:spPr bwMode="auto">
          <a:xfrm>
            <a:off x="6110288" y="2801938"/>
            <a:ext cx="536575" cy="455612"/>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2" name="AutoShape 66"/>
          <p:cNvCxnSpPr>
            <a:cxnSpLocks noChangeShapeType="1"/>
            <a:stCxn id="37919" idx="2"/>
            <a:endCxn id="37942" idx="0"/>
          </p:cNvCxnSpPr>
          <p:nvPr/>
        </p:nvCxnSpPr>
        <p:spPr bwMode="auto">
          <a:xfrm flipH="1">
            <a:off x="5072063" y="2801938"/>
            <a:ext cx="250825" cy="454025"/>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3" name="AutoShape 67"/>
          <p:cNvCxnSpPr>
            <a:cxnSpLocks noChangeShapeType="1"/>
            <a:stCxn id="37917" idx="2"/>
            <a:endCxn id="37941" idx="0"/>
          </p:cNvCxnSpPr>
          <p:nvPr/>
        </p:nvCxnSpPr>
        <p:spPr bwMode="auto">
          <a:xfrm flipH="1">
            <a:off x="6646863" y="2806700"/>
            <a:ext cx="473075" cy="45085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4" name="AutoShape 68"/>
          <p:cNvCxnSpPr>
            <a:cxnSpLocks noChangeShapeType="1"/>
            <a:stCxn id="37929" idx="2"/>
            <a:endCxn id="37942" idx="0"/>
          </p:cNvCxnSpPr>
          <p:nvPr/>
        </p:nvCxnSpPr>
        <p:spPr bwMode="auto">
          <a:xfrm>
            <a:off x="4378325" y="2806700"/>
            <a:ext cx="693738" cy="449263"/>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8" name="AutoShape 72"/>
          <p:cNvCxnSpPr>
            <a:cxnSpLocks noChangeShapeType="1"/>
            <a:stCxn id="37925" idx="2"/>
            <a:endCxn id="37942" idx="0"/>
          </p:cNvCxnSpPr>
          <p:nvPr/>
        </p:nvCxnSpPr>
        <p:spPr bwMode="auto">
          <a:xfrm flipH="1">
            <a:off x="5072063" y="1717675"/>
            <a:ext cx="44450" cy="1538288"/>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9" name="AutoShape 73"/>
          <p:cNvCxnSpPr>
            <a:cxnSpLocks noChangeShapeType="1"/>
            <a:stCxn id="37924" idx="2"/>
            <a:endCxn id="37942" idx="0"/>
          </p:cNvCxnSpPr>
          <p:nvPr/>
        </p:nvCxnSpPr>
        <p:spPr bwMode="auto">
          <a:xfrm>
            <a:off x="4368800" y="1717675"/>
            <a:ext cx="703263" cy="1538288"/>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94" name="AutoShape 78"/>
          <p:cNvCxnSpPr>
            <a:cxnSpLocks noChangeShapeType="1"/>
            <a:stCxn id="37922" idx="2"/>
            <a:endCxn id="37942" idx="0"/>
          </p:cNvCxnSpPr>
          <p:nvPr/>
        </p:nvCxnSpPr>
        <p:spPr bwMode="auto">
          <a:xfrm flipH="1">
            <a:off x="5072063" y="1706563"/>
            <a:ext cx="939800" cy="154940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5" name="Group 161"/>
          <p:cNvGrpSpPr>
            <a:grpSpLocks/>
          </p:cNvGrpSpPr>
          <p:nvPr/>
        </p:nvGrpSpPr>
        <p:grpSpPr bwMode="auto">
          <a:xfrm>
            <a:off x="3956050" y="2200275"/>
            <a:ext cx="846138" cy="685800"/>
            <a:chOff x="2565" y="1387"/>
            <a:chExt cx="533" cy="432"/>
          </a:xfrm>
        </p:grpSpPr>
        <p:sp>
          <p:nvSpPr>
            <p:cNvPr id="37928" name="Text Box 162"/>
            <p:cNvSpPr txBox="1">
              <a:spLocks noChangeArrowheads="1"/>
            </p:cNvSpPr>
            <p:nvPr/>
          </p:nvSpPr>
          <p:spPr bwMode="auto">
            <a:xfrm>
              <a:off x="2565" y="1387"/>
              <a:ext cx="533"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WWW</a:t>
              </a:r>
            </a:p>
          </p:txBody>
        </p:sp>
        <p:sp>
          <p:nvSpPr>
            <p:cNvPr id="37929" name="Text Box 163"/>
            <p:cNvSpPr txBox="1">
              <a:spLocks noChangeArrowheads="1"/>
            </p:cNvSpPr>
            <p:nvPr/>
          </p:nvSpPr>
          <p:spPr bwMode="auto">
            <a:xfrm>
              <a:off x="2601" y="1575"/>
              <a:ext cx="460" cy="194"/>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HTTP</a:t>
              </a:r>
              <a:endParaRPr lang="en-US" altLang="zh-CN" sz="1400" i="0">
                <a:solidFill>
                  <a:schemeClr val="tx1"/>
                </a:solidFill>
                <a:latin typeface="Times New Roman" panose="02020603050405020304" pitchFamily="18" charset="0"/>
                <a:ea typeface="SimSun" panose="02010600030101010101" pitchFamily="2" charset="-122"/>
              </a:endParaRPr>
            </a:p>
          </p:txBody>
        </p:sp>
      </p:grpSp>
      <p:pic>
        <p:nvPicPr>
          <p:cNvPr id="726201" name="Picture 185" descr="network_hub"/>
          <p:cNvPicPr>
            <a:picLocks noChangeAspect="1" noChangeArrowheads="1"/>
          </p:cNvPicPr>
          <p:nvPr/>
        </p:nvPicPr>
        <p:blipFill>
          <a:blip r:embed="rId3">
            <a:clrChange>
              <a:clrFrom>
                <a:srgbClr val="FFFFFF"/>
              </a:clrFrom>
              <a:clrTo>
                <a:srgbClr val="FFFFFF">
                  <a:alpha val="0"/>
                </a:srgbClr>
              </a:clrTo>
            </a:clrChange>
            <a:lum bright="-12000" contrast="18000"/>
            <a:extLst>
              <a:ext uri="{28A0092B-C50C-407E-A947-70E740481C1C}">
                <a14:useLocalDpi xmlns:a14="http://schemas.microsoft.com/office/drawing/2010/main" val="0"/>
              </a:ext>
            </a:extLst>
          </a:blip>
          <a:srcRect/>
          <a:stretch>
            <a:fillRect/>
          </a:stretch>
        </p:blipFill>
        <p:spPr bwMode="auto">
          <a:xfrm>
            <a:off x="22225" y="5349875"/>
            <a:ext cx="153352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202" name="Picture 186" descr="open_folder_blu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1827213"/>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3" name="Text Box 187"/>
          <p:cNvSpPr txBox="1">
            <a:spLocks noChangeArrowheads="1"/>
          </p:cNvSpPr>
          <p:nvPr/>
        </p:nvSpPr>
        <p:spPr bwMode="auto">
          <a:xfrm>
            <a:off x="1582738" y="3152775"/>
            <a:ext cx="96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Email</a:t>
            </a:r>
          </a:p>
        </p:txBody>
      </p:sp>
      <p:pic>
        <p:nvPicPr>
          <p:cNvPr id="726204" name="Picture 188" descr="thumbtack_note_email"/>
          <p:cNvPicPr>
            <a:picLocks noChangeAspect="1" noChangeArrowheads="1"/>
          </p:cNvPicPr>
          <p:nvPr/>
        </p:nvPicPr>
        <p:blipFill>
          <a:blip r:embed="rId5" cstate="print">
            <a:clrChange>
              <a:clrFrom>
                <a:srgbClr val="FDFFFC"/>
              </a:clrFrom>
              <a:clrTo>
                <a:srgbClr val="FDFFFC">
                  <a:alpha val="0"/>
                </a:srgbClr>
              </a:clrTo>
            </a:clrChange>
            <a:extLst>
              <a:ext uri="{28A0092B-C50C-407E-A947-70E740481C1C}">
                <a14:useLocalDpi xmlns:a14="http://schemas.microsoft.com/office/drawing/2010/main" val="0"/>
              </a:ext>
            </a:extLst>
          </a:blip>
          <a:srcRect/>
          <a:stretch>
            <a:fillRect/>
          </a:stretch>
        </p:blipFill>
        <p:spPr bwMode="auto">
          <a:xfrm rot="186531">
            <a:off x="84138" y="3005138"/>
            <a:ext cx="1412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5" name="Text Box 189"/>
          <p:cNvSpPr txBox="1">
            <a:spLocks noChangeArrowheads="1"/>
          </p:cNvSpPr>
          <p:nvPr/>
        </p:nvSpPr>
        <p:spPr bwMode="auto">
          <a:xfrm>
            <a:off x="1582738" y="2082800"/>
            <a:ext cx="1984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File Transfer</a:t>
            </a:r>
          </a:p>
        </p:txBody>
      </p:sp>
      <p:pic>
        <p:nvPicPr>
          <p:cNvPr id="726206" name="Picture 190" descr="Web_browse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763" y="701675"/>
            <a:ext cx="1058862"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7" name="Text Box 191"/>
          <p:cNvSpPr txBox="1">
            <a:spLocks noChangeArrowheads="1"/>
          </p:cNvSpPr>
          <p:nvPr/>
        </p:nvSpPr>
        <p:spPr bwMode="auto">
          <a:xfrm>
            <a:off x="1582738" y="942975"/>
            <a:ext cx="1846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World Wide</a:t>
            </a:r>
            <a:br>
              <a:rPr lang="en-US" altLang="zh-CN" b="1" i="0">
                <a:solidFill>
                  <a:schemeClr val="tx1"/>
                </a:solidFill>
                <a:latin typeface="Verdana" panose="020B0604030504040204" pitchFamily="34" charset="0"/>
                <a:ea typeface="SimSun" panose="02010600030101010101" pitchFamily="2" charset="-122"/>
              </a:rPr>
            </a:br>
            <a:r>
              <a:rPr lang="en-US" altLang="zh-CN" b="1" i="0">
                <a:solidFill>
                  <a:schemeClr val="tx1"/>
                </a:solidFill>
                <a:latin typeface="Verdana" panose="020B0604030504040204" pitchFamily="34" charset="0"/>
                <a:ea typeface="SimSun" panose="02010600030101010101" pitchFamily="2" charset="-122"/>
              </a:rPr>
              <a:t>Web</a:t>
            </a:r>
          </a:p>
        </p:txBody>
      </p:sp>
      <p:sp>
        <p:nvSpPr>
          <p:cNvPr id="726208" name="Text Box 192"/>
          <p:cNvSpPr txBox="1">
            <a:spLocks noChangeArrowheads="1"/>
          </p:cNvSpPr>
          <p:nvPr/>
        </p:nvSpPr>
        <p:spPr bwMode="auto">
          <a:xfrm>
            <a:off x="1582738" y="5310188"/>
            <a:ext cx="2025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Network</a:t>
            </a:r>
          </a:p>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Management</a:t>
            </a:r>
          </a:p>
        </p:txBody>
      </p:sp>
      <p:grpSp>
        <p:nvGrpSpPr>
          <p:cNvPr id="6" name="Group 193"/>
          <p:cNvGrpSpPr>
            <a:grpSpLocks/>
          </p:cNvGrpSpPr>
          <p:nvPr/>
        </p:nvGrpSpPr>
        <p:grpSpPr bwMode="auto">
          <a:xfrm>
            <a:off x="42863" y="4191000"/>
            <a:ext cx="1493837" cy="927100"/>
            <a:chOff x="98" y="1773"/>
            <a:chExt cx="941" cy="584"/>
          </a:xfrm>
        </p:grpSpPr>
        <p:pic>
          <p:nvPicPr>
            <p:cNvPr id="37926" name="Picture 194" descr="normal_person_watching_monito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8" y="1773"/>
              <a:ext cx="9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7" name="Text Box 195"/>
            <p:cNvSpPr txBox="1">
              <a:spLocks noChangeArrowheads="1"/>
            </p:cNvSpPr>
            <p:nvPr/>
          </p:nvSpPr>
          <p:spPr bwMode="auto">
            <a:xfrm>
              <a:off x="388" y="1818"/>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Login :</a:t>
              </a:r>
            </a:p>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_</a:t>
              </a:r>
            </a:p>
          </p:txBody>
        </p:sp>
      </p:grpSp>
      <p:sp>
        <p:nvSpPr>
          <p:cNvPr id="726212" name="Text Box 196"/>
          <p:cNvSpPr txBox="1">
            <a:spLocks noChangeArrowheads="1"/>
          </p:cNvSpPr>
          <p:nvPr/>
        </p:nvSpPr>
        <p:spPr bwMode="auto">
          <a:xfrm>
            <a:off x="1582738" y="4267200"/>
            <a:ext cx="1746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Terminal </a:t>
            </a:r>
          </a:p>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connection</a:t>
            </a:r>
          </a:p>
        </p:txBody>
      </p:sp>
      <p:grpSp>
        <p:nvGrpSpPr>
          <p:cNvPr id="7" name="Group 74"/>
          <p:cNvGrpSpPr>
            <a:grpSpLocks/>
          </p:cNvGrpSpPr>
          <p:nvPr/>
        </p:nvGrpSpPr>
        <p:grpSpPr bwMode="auto">
          <a:xfrm>
            <a:off x="3940175" y="1123950"/>
            <a:ext cx="1560513" cy="685800"/>
            <a:chOff x="2565" y="708"/>
            <a:chExt cx="983" cy="432"/>
          </a:xfrm>
        </p:grpSpPr>
        <p:sp>
          <p:nvSpPr>
            <p:cNvPr id="37923" name="Text Box 75"/>
            <p:cNvSpPr txBox="1">
              <a:spLocks noChangeArrowheads="1"/>
            </p:cNvSpPr>
            <p:nvPr/>
          </p:nvSpPr>
          <p:spPr bwMode="auto">
            <a:xfrm>
              <a:off x="2565" y="708"/>
              <a:ext cx="983"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email</a:t>
              </a:r>
            </a:p>
          </p:txBody>
        </p:sp>
        <p:sp>
          <p:nvSpPr>
            <p:cNvPr id="37924" name="Text Box 76"/>
            <p:cNvSpPr txBox="1">
              <a:spLocks noChangeArrowheads="1"/>
            </p:cNvSpPr>
            <p:nvPr/>
          </p:nvSpPr>
          <p:spPr bwMode="auto">
            <a:xfrm>
              <a:off x="2605" y="890"/>
              <a:ext cx="459"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SMTP</a:t>
              </a:r>
            </a:p>
          </p:txBody>
        </p:sp>
        <p:sp>
          <p:nvSpPr>
            <p:cNvPr id="37925" name="Text Box 77"/>
            <p:cNvSpPr txBox="1">
              <a:spLocks noChangeArrowheads="1"/>
            </p:cNvSpPr>
            <p:nvPr/>
          </p:nvSpPr>
          <p:spPr bwMode="auto">
            <a:xfrm>
              <a:off x="3088" y="890"/>
              <a:ext cx="436"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POP3</a:t>
              </a:r>
            </a:p>
          </p:txBody>
        </p:sp>
      </p:grpSp>
      <p:grpSp>
        <p:nvGrpSpPr>
          <p:cNvPr id="8" name="Group 79"/>
          <p:cNvGrpSpPr>
            <a:grpSpLocks/>
          </p:cNvGrpSpPr>
          <p:nvPr/>
        </p:nvGrpSpPr>
        <p:grpSpPr bwMode="auto">
          <a:xfrm>
            <a:off x="5611813" y="1123950"/>
            <a:ext cx="806450" cy="685800"/>
            <a:chOff x="3606" y="708"/>
            <a:chExt cx="508" cy="432"/>
          </a:xfrm>
        </p:grpSpPr>
        <p:sp>
          <p:nvSpPr>
            <p:cNvPr id="37921" name="Text Box 80"/>
            <p:cNvSpPr txBox="1">
              <a:spLocks noChangeArrowheads="1"/>
            </p:cNvSpPr>
            <p:nvPr/>
          </p:nvSpPr>
          <p:spPr bwMode="auto">
            <a:xfrm>
              <a:off x="3606" y="708"/>
              <a:ext cx="508"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Other</a:t>
              </a:r>
            </a:p>
          </p:txBody>
        </p:sp>
        <p:sp>
          <p:nvSpPr>
            <p:cNvPr id="37922" name="Text Box 81"/>
            <p:cNvSpPr txBox="1">
              <a:spLocks noChangeArrowheads="1"/>
            </p:cNvSpPr>
            <p:nvPr/>
          </p:nvSpPr>
          <p:spPr bwMode="auto">
            <a:xfrm>
              <a:off x="3630" y="896"/>
              <a:ext cx="455" cy="179"/>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Telnet</a:t>
              </a:r>
            </a:p>
          </p:txBody>
        </p:sp>
      </p:grpSp>
      <p:grpSp>
        <p:nvGrpSpPr>
          <p:cNvPr id="9" name="Group 92"/>
          <p:cNvGrpSpPr>
            <a:grpSpLocks/>
          </p:cNvGrpSpPr>
          <p:nvPr/>
        </p:nvGrpSpPr>
        <p:grpSpPr bwMode="auto">
          <a:xfrm>
            <a:off x="4900613" y="2203450"/>
            <a:ext cx="1647825" cy="685800"/>
            <a:chOff x="3170" y="1388"/>
            <a:chExt cx="1038" cy="432"/>
          </a:xfrm>
        </p:grpSpPr>
        <p:sp>
          <p:nvSpPr>
            <p:cNvPr id="37918" name="Text Box 93"/>
            <p:cNvSpPr txBox="1">
              <a:spLocks noChangeArrowheads="1"/>
            </p:cNvSpPr>
            <p:nvPr/>
          </p:nvSpPr>
          <p:spPr bwMode="auto">
            <a:xfrm>
              <a:off x="3170" y="1388"/>
              <a:ext cx="1038"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File Transfer</a:t>
              </a:r>
            </a:p>
          </p:txBody>
        </p:sp>
        <p:sp>
          <p:nvSpPr>
            <p:cNvPr id="37919" name="Text Box 94"/>
            <p:cNvSpPr txBox="1">
              <a:spLocks noChangeArrowheads="1"/>
            </p:cNvSpPr>
            <p:nvPr/>
          </p:nvSpPr>
          <p:spPr bwMode="auto">
            <a:xfrm>
              <a:off x="3217" y="1579"/>
              <a:ext cx="437" cy="186"/>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FTP</a:t>
              </a:r>
            </a:p>
          </p:txBody>
        </p:sp>
        <p:sp>
          <p:nvSpPr>
            <p:cNvPr id="37920" name="Text Box 95"/>
            <p:cNvSpPr txBox="1">
              <a:spLocks noChangeArrowheads="1"/>
            </p:cNvSpPr>
            <p:nvPr/>
          </p:nvSpPr>
          <p:spPr bwMode="auto">
            <a:xfrm>
              <a:off x="3703" y="1579"/>
              <a:ext cx="457" cy="186"/>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TFTP</a:t>
              </a:r>
            </a:p>
          </p:txBody>
        </p:sp>
      </p:grpSp>
      <p:grpSp>
        <p:nvGrpSpPr>
          <p:cNvPr id="10" name="Group 96"/>
          <p:cNvGrpSpPr>
            <a:grpSpLocks/>
          </p:cNvGrpSpPr>
          <p:nvPr/>
        </p:nvGrpSpPr>
        <p:grpSpPr bwMode="auto">
          <a:xfrm>
            <a:off x="6662738" y="2203450"/>
            <a:ext cx="914400" cy="684213"/>
            <a:chOff x="4259" y="1388"/>
            <a:chExt cx="576" cy="431"/>
          </a:xfrm>
        </p:grpSpPr>
        <p:sp>
          <p:nvSpPr>
            <p:cNvPr id="37916" name="Text Box 97"/>
            <p:cNvSpPr txBox="1">
              <a:spLocks noChangeArrowheads="1"/>
            </p:cNvSpPr>
            <p:nvPr/>
          </p:nvSpPr>
          <p:spPr bwMode="auto">
            <a:xfrm>
              <a:off x="4259" y="1388"/>
              <a:ext cx="576" cy="431"/>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Network mgt</a:t>
              </a:r>
            </a:p>
          </p:txBody>
        </p:sp>
        <p:sp>
          <p:nvSpPr>
            <p:cNvPr id="37917" name="Text Box 98"/>
            <p:cNvSpPr txBox="1">
              <a:spLocks noChangeArrowheads="1"/>
            </p:cNvSpPr>
            <p:nvPr/>
          </p:nvSpPr>
          <p:spPr bwMode="auto">
            <a:xfrm>
              <a:off x="4307" y="1576"/>
              <a:ext cx="480"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SNMP</a:t>
              </a:r>
            </a:p>
          </p:txBody>
        </p:sp>
      </p:grpSp>
      <p:sp>
        <p:nvSpPr>
          <p:cNvPr id="726226" name="Oval 21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6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620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608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262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20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260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608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262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620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60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608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621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609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7262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620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60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26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203" grpId="0"/>
      <p:bldP spid="726205" grpId="0"/>
      <p:bldP spid="726207" grpId="0"/>
      <p:bldP spid="726208" grpId="0"/>
      <p:bldP spid="726212" grpId="0"/>
      <p:bldP spid="72622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ADC HTML page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130</a:t>
            </a:fld>
            <a:endParaRPr lang="fr-FR" altLang="zh-CN"/>
          </a:p>
        </p:txBody>
      </p:sp>
      <p:pic>
        <p:nvPicPr>
          <p:cNvPr id="6" name="Picture 5"/>
          <p:cNvPicPr>
            <a:picLocks noChangeAspect="1"/>
          </p:cNvPicPr>
          <p:nvPr/>
        </p:nvPicPr>
        <p:blipFill>
          <a:blip r:embed="rId2"/>
          <a:stretch>
            <a:fillRect/>
          </a:stretch>
        </p:blipFill>
        <p:spPr>
          <a:xfrm>
            <a:off x="649857" y="1815990"/>
            <a:ext cx="7844285" cy="4410257"/>
          </a:xfrm>
          <a:prstGeom prst="rect">
            <a:avLst/>
          </a:prstGeom>
        </p:spPr>
      </p:pic>
    </p:spTree>
    <p:extLst>
      <p:ext uri="{BB962C8B-B14F-4D97-AF65-F5344CB8AC3E}">
        <p14:creationId xmlns:p14="http://schemas.microsoft.com/office/powerpoint/2010/main" val="2835583368"/>
      </p:ext>
    </p:extLst>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93428"/>
          </a:xfrm>
        </p:spPr>
        <p:txBody>
          <a:bodyPr/>
          <a:lstStyle/>
          <a:p>
            <a:r>
              <a:rPr lang="pt-BR" b="1" dirty="0"/>
              <a:t>Common Gateway Interface (CGI) </a:t>
            </a:r>
            <a:endParaRPr lang="pt-BR" dirty="0"/>
          </a:p>
          <a:p>
            <a:r>
              <a:rPr lang="en-US" dirty="0"/>
              <a:t>The CGI is a standard web technique used to execute a request coming from a client on the server side and then to return a response to the client.</a:t>
            </a:r>
          </a:p>
          <a:p>
            <a:r>
              <a:rPr lang="en-US" dirty="0"/>
              <a:t>In </a:t>
            </a:r>
            <a:r>
              <a:rPr lang="en-US" dirty="0" err="1"/>
              <a:t>LwIP</a:t>
            </a:r>
            <a:r>
              <a:rPr lang="en-US" dirty="0"/>
              <a:t>, the CGI offered works only with GET method requests and can handle up to 16 parameters encoded in the URI. The CGI handler function executed on the server side returns a HTML file that the HTTP server sends to the client.</a:t>
            </a:r>
          </a:p>
          <a:p>
            <a:r>
              <a:rPr lang="en-US" dirty="0"/>
              <a:t>In the HTTP server demonstration, this method is used to control the </a:t>
            </a:r>
            <a:r>
              <a:rPr lang="en-US" dirty="0" smtClean="0"/>
              <a:t>3 LEDs </a:t>
            </a:r>
            <a:r>
              <a:rPr lang="en-US" dirty="0"/>
              <a:t>(LED1, </a:t>
            </a:r>
            <a:r>
              <a:rPr lang="en-US" dirty="0" smtClean="0"/>
              <a:t>LED2 and LED3) </a:t>
            </a:r>
            <a:r>
              <a:rPr lang="en-US" dirty="0"/>
              <a:t>of the evaluation board.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131</a:t>
            </a:fld>
            <a:endParaRPr lang="fr-FR" altLang="zh-CN"/>
          </a:p>
        </p:txBody>
      </p:sp>
    </p:spTree>
    <p:extLst>
      <p:ext uri="{BB962C8B-B14F-4D97-AF65-F5344CB8AC3E}">
        <p14:creationId xmlns:p14="http://schemas.microsoft.com/office/powerpoint/2010/main" val="2020615438"/>
      </p:ext>
    </p:extLst>
  </p:cSld>
  <p:clrMapOvr>
    <a:masterClrMapping/>
  </p:clrMapOvr>
  <p:transition spd="slow">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LED Control page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132</a:t>
            </a:fld>
            <a:endParaRPr lang="fr-FR" altLang="zh-CN"/>
          </a:p>
        </p:txBody>
      </p:sp>
      <p:pic>
        <p:nvPicPr>
          <p:cNvPr id="5" name="Picture 4"/>
          <p:cNvPicPr>
            <a:picLocks noChangeAspect="1"/>
          </p:cNvPicPr>
          <p:nvPr/>
        </p:nvPicPr>
        <p:blipFill>
          <a:blip r:embed="rId2"/>
          <a:stretch>
            <a:fillRect/>
          </a:stretch>
        </p:blipFill>
        <p:spPr>
          <a:xfrm>
            <a:off x="654690" y="1815990"/>
            <a:ext cx="7923831" cy="4454980"/>
          </a:xfrm>
          <a:prstGeom prst="rect">
            <a:avLst/>
          </a:prstGeom>
        </p:spPr>
      </p:pic>
    </p:spTree>
    <p:extLst>
      <p:ext uri="{BB962C8B-B14F-4D97-AF65-F5344CB8AC3E}">
        <p14:creationId xmlns:p14="http://schemas.microsoft.com/office/powerpoint/2010/main" val="1728329921"/>
      </p:ext>
    </p:extLst>
  </p:cSld>
  <p:clrMapOvr>
    <a:masterClrMapping/>
  </p:clrMapOvr>
  <p:transition spd="slow">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change the </a:t>
            </a:r>
            <a:r>
              <a:rPr lang="pt-BR" dirty="0" smtClean="0"/>
              <a:t>SSI and add a second tag?</a:t>
            </a:r>
            <a:endParaRPr lang="pt-BR" dirty="0"/>
          </a:p>
        </p:txBody>
      </p:sp>
      <p:sp>
        <p:nvSpPr>
          <p:cNvPr id="3" name="Content Placeholder 2"/>
          <p:cNvSpPr>
            <a:spLocks noGrp="1"/>
          </p:cNvSpPr>
          <p:nvPr>
            <p:ph idx="1"/>
          </p:nvPr>
        </p:nvSpPr>
        <p:spPr>
          <a:xfrm>
            <a:off x="457200" y="1277496"/>
            <a:ext cx="8229600" cy="3616375"/>
          </a:xfrm>
        </p:spPr>
        <p:txBody>
          <a:bodyPr/>
          <a:lstStyle/>
          <a:p>
            <a:r>
              <a:rPr lang="pt-BR" dirty="0" smtClean="0"/>
              <a:t>In </a:t>
            </a:r>
            <a:r>
              <a:rPr lang="pt-BR" dirty="0" smtClean="0"/>
              <a:t>the HTML </a:t>
            </a:r>
            <a:r>
              <a:rPr lang="pt-BR" dirty="0"/>
              <a:t>file responsible for the ADC update&gt; </a:t>
            </a:r>
            <a:r>
              <a:rPr lang="pt-BR" dirty="0" smtClean="0"/>
              <a:t>STM32F4xxADC.shtml </a:t>
            </a:r>
          </a:p>
          <a:p>
            <a:pPr lvl="1"/>
            <a:r>
              <a:rPr lang="pt-BR" dirty="0" smtClean="0"/>
              <a:t>We’ll add another tag “p”</a:t>
            </a:r>
          </a:p>
          <a:p>
            <a:pPr lvl="1"/>
            <a:endParaRPr lang="pt-BR" dirty="0"/>
          </a:p>
          <a:p>
            <a:pPr lvl="1"/>
            <a:endParaRPr lang="pt-BR" dirty="0" smtClean="0"/>
          </a:p>
          <a:p>
            <a:pPr lvl="1"/>
            <a:endParaRPr lang="pt-BR" dirty="0"/>
          </a:p>
          <a:p>
            <a:pPr lvl="1"/>
            <a:endParaRPr lang="pt-BR" dirty="0" smtClean="0"/>
          </a:p>
          <a:p>
            <a:pPr lvl="1"/>
            <a:endParaRPr lang="pt-BR" dirty="0"/>
          </a:p>
          <a:p>
            <a:pPr lvl="1"/>
            <a:endParaRPr lang="pt-BR" dirty="0" smtClean="0"/>
          </a:p>
          <a:p>
            <a:pPr lvl="1"/>
            <a:endParaRPr lang="pt-BR" dirty="0"/>
          </a:p>
          <a:p>
            <a:pPr lvl="1"/>
            <a:r>
              <a:rPr lang="pt-BR" dirty="0" smtClean="0"/>
              <a:t>Don’t forget to run </a:t>
            </a:r>
            <a:r>
              <a:rPr lang="pt-BR" dirty="0"/>
              <a:t>the makefsdata.exe and change the </a:t>
            </a:r>
            <a:r>
              <a:rPr lang="pt-BR" dirty="0" smtClean="0"/>
              <a:t>fsdata_custom.c containt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133</a:t>
            </a:fld>
            <a:endParaRPr lang="fr-FR" altLang="zh-CN"/>
          </a:p>
        </p:txBody>
      </p:sp>
      <p:sp>
        <p:nvSpPr>
          <p:cNvPr id="5" name="Rectangle 4"/>
          <p:cNvSpPr/>
          <p:nvPr/>
        </p:nvSpPr>
        <p:spPr>
          <a:xfrm>
            <a:off x="455720" y="2430470"/>
            <a:ext cx="8641125" cy="1600438"/>
          </a:xfrm>
          <a:prstGeom prst="rect">
            <a:avLst/>
          </a:prstGeom>
        </p:spPr>
        <p:txBody>
          <a:bodyPr wrap="square">
            <a:spAutoFit/>
          </a:bodyPr>
          <a:lstStyle/>
          <a:p>
            <a:r>
              <a:rPr lang="pt-BR" sz="1400" dirty="0">
                <a:solidFill>
                  <a:srgbClr val="0000FF"/>
                </a:solidFill>
                <a:highlight>
                  <a:srgbClr val="FFFFFF"/>
                </a:highlight>
              </a:rPr>
              <a:t>&lt;tr&gt;</a:t>
            </a:r>
            <a:endParaRPr lang="pt-BR" sz="1400" b="1" dirty="0">
              <a:solidFill>
                <a:srgbClr val="000000"/>
              </a:solidFill>
              <a:highlight>
                <a:srgbClr val="FFFFFF"/>
              </a:highlight>
            </a:endParaRPr>
          </a:p>
          <a:p>
            <a:r>
              <a:rPr lang="en-US" sz="1400" dirty="0">
                <a:solidFill>
                  <a:srgbClr val="0000FF"/>
                </a:solidFill>
                <a:highlight>
                  <a:srgbClr val="FFFFFF"/>
                </a:highlight>
              </a:rPr>
              <a:t>&lt;td&gt;&lt;small&gt;&lt;span</a:t>
            </a:r>
            <a:r>
              <a:rPr lang="en-US" sz="1400" dirty="0">
                <a:solidFill>
                  <a:srgbClr val="000000"/>
                </a:solidFill>
                <a:highlight>
                  <a:srgbClr val="FFFFFF"/>
                </a:highlight>
              </a:rPr>
              <a:t> </a:t>
            </a:r>
            <a:r>
              <a:rPr lang="en-US" sz="1400" dirty="0">
                <a:solidFill>
                  <a:srgbClr val="FF0000"/>
                </a:solidFill>
                <a:highlight>
                  <a:srgbClr val="FFFFFF"/>
                </a:highlight>
              </a:rPr>
              <a:t>style</a:t>
            </a:r>
            <a:r>
              <a:rPr lang="en-US" sz="1400" dirty="0">
                <a:solidFill>
                  <a:srgbClr val="000000"/>
                </a:solidFill>
                <a:highlight>
                  <a:srgbClr val="FFFFFF"/>
                </a:highlight>
              </a:rPr>
              <a:t>=</a:t>
            </a:r>
            <a:r>
              <a:rPr lang="en-US" sz="1400" b="1" dirty="0">
                <a:solidFill>
                  <a:srgbClr val="8000FF"/>
                </a:solidFill>
                <a:highlight>
                  <a:srgbClr val="FFFFFF"/>
                </a:highlight>
              </a:rPr>
              <a:t>"font-family: Verdana;"</a:t>
            </a:r>
            <a:r>
              <a:rPr lang="en-US" sz="1400" dirty="0">
                <a:solidFill>
                  <a:srgbClr val="0000FF"/>
                </a:solidFill>
                <a:highlight>
                  <a:srgbClr val="FFFFFF"/>
                </a:highlight>
              </a:rPr>
              <a:t>&gt;</a:t>
            </a:r>
            <a:r>
              <a:rPr lang="en-US" sz="1400" b="1" dirty="0">
                <a:solidFill>
                  <a:srgbClr val="000000"/>
                </a:solidFill>
                <a:highlight>
                  <a:srgbClr val="FFFFFF"/>
                </a:highlight>
              </a:rPr>
              <a:t>ADC</a:t>
            </a:r>
          </a:p>
          <a:p>
            <a:r>
              <a:rPr lang="en-US" sz="1400" b="1" dirty="0">
                <a:solidFill>
                  <a:srgbClr val="000000"/>
                </a:solidFill>
                <a:highlight>
                  <a:srgbClr val="FFFFFF"/>
                </a:highlight>
              </a:rPr>
              <a:t>Converted Value</a:t>
            </a:r>
            <a:r>
              <a:rPr lang="en-US" sz="1400" dirty="0">
                <a:solidFill>
                  <a:srgbClr val="0000FF"/>
                </a:solidFill>
                <a:highlight>
                  <a:srgbClr val="FFFFFF"/>
                </a:highlight>
              </a:rPr>
              <a:t>&lt;/span&gt;</a:t>
            </a:r>
            <a:r>
              <a:rPr lang="en-US" sz="1400" b="1" dirty="0">
                <a:solidFill>
                  <a:srgbClr val="000000"/>
                </a:solidFill>
                <a:highlight>
                  <a:srgbClr val="FFFFFF"/>
                </a:highlight>
              </a:rPr>
              <a:t> </a:t>
            </a:r>
            <a:r>
              <a:rPr lang="en-US" sz="1400" dirty="0">
                <a:solidFill>
                  <a:srgbClr val="0000FF"/>
                </a:solidFill>
                <a:highlight>
                  <a:srgbClr val="FFFFFF"/>
                </a:highlight>
              </a:rPr>
              <a:t>&lt;/small&gt;&lt;/td&gt;</a:t>
            </a:r>
            <a:endParaRPr lang="en-US" sz="1400" b="1" dirty="0">
              <a:solidFill>
                <a:srgbClr val="000000"/>
              </a:solidFill>
              <a:highlight>
                <a:srgbClr val="FFFFFF"/>
              </a:highlight>
            </a:endParaRPr>
          </a:p>
          <a:p>
            <a:r>
              <a:rPr lang="en-US" sz="1400" dirty="0">
                <a:solidFill>
                  <a:srgbClr val="0000FF"/>
                </a:solidFill>
                <a:highlight>
                  <a:srgbClr val="FFFFFF"/>
                </a:highlight>
              </a:rPr>
              <a:t>&lt;td&gt;</a:t>
            </a:r>
            <a:r>
              <a:rPr lang="en-US" sz="1400" dirty="0">
                <a:solidFill>
                  <a:srgbClr val="008000"/>
                </a:solidFill>
                <a:highlight>
                  <a:srgbClr val="FFFFFF"/>
                </a:highlight>
              </a:rPr>
              <a:t>&lt;!--#t--&gt;</a:t>
            </a:r>
            <a:r>
              <a:rPr lang="en-US" sz="1400" b="1" dirty="0">
                <a:solidFill>
                  <a:srgbClr val="000000"/>
                </a:solidFill>
                <a:highlight>
                  <a:srgbClr val="FFFFFF"/>
                </a:highlight>
              </a:rPr>
              <a:t> </a:t>
            </a:r>
            <a:r>
              <a:rPr lang="en-US" sz="1400" dirty="0">
                <a:solidFill>
                  <a:srgbClr val="0000FF"/>
                </a:solidFill>
                <a:highlight>
                  <a:srgbClr val="FFFFFF"/>
                </a:highlight>
              </a:rPr>
              <a:t>&lt;small&gt;&lt;span</a:t>
            </a:r>
            <a:r>
              <a:rPr lang="en-US" sz="1400" dirty="0">
                <a:solidFill>
                  <a:srgbClr val="000000"/>
                </a:solidFill>
                <a:highlight>
                  <a:srgbClr val="FFFFFF"/>
                </a:highlight>
              </a:rPr>
              <a:t> </a:t>
            </a:r>
            <a:r>
              <a:rPr lang="en-US" sz="1400" dirty="0">
                <a:solidFill>
                  <a:srgbClr val="FF0000"/>
                </a:solidFill>
                <a:highlight>
                  <a:srgbClr val="FFFFFF"/>
                </a:highlight>
              </a:rPr>
              <a:t>style</a:t>
            </a:r>
            <a:r>
              <a:rPr lang="en-US" sz="1400" dirty="0">
                <a:solidFill>
                  <a:srgbClr val="000000"/>
                </a:solidFill>
                <a:highlight>
                  <a:srgbClr val="FFFFFF"/>
                </a:highlight>
              </a:rPr>
              <a:t>=</a:t>
            </a:r>
            <a:r>
              <a:rPr lang="en-US" sz="1400" b="1" dirty="0">
                <a:solidFill>
                  <a:srgbClr val="8000FF"/>
                </a:solidFill>
                <a:highlight>
                  <a:srgbClr val="FFFFFF"/>
                </a:highlight>
              </a:rPr>
              <a:t>"font-family: Verdana;"</a:t>
            </a:r>
            <a:r>
              <a:rPr lang="en-US" sz="1400" dirty="0">
                <a:solidFill>
                  <a:srgbClr val="0000FF"/>
                </a:solidFill>
                <a:highlight>
                  <a:srgbClr val="FFFFFF"/>
                </a:highlight>
              </a:rPr>
              <a:t>&gt;</a:t>
            </a:r>
            <a:r>
              <a:rPr lang="en-US" sz="1400" b="1" dirty="0">
                <a:solidFill>
                  <a:srgbClr val="000000"/>
                </a:solidFill>
                <a:highlight>
                  <a:srgbClr val="FFFFFF"/>
                </a:highlight>
              </a:rPr>
              <a:t>mv</a:t>
            </a:r>
            <a:r>
              <a:rPr lang="en-US" sz="1400" dirty="0">
                <a:solidFill>
                  <a:srgbClr val="0000FF"/>
                </a:solidFill>
                <a:highlight>
                  <a:srgbClr val="FFFFFF"/>
                </a:highlight>
              </a:rPr>
              <a:t>&lt;/span&gt;&lt;/small&gt;</a:t>
            </a:r>
            <a:r>
              <a:rPr lang="en-US" sz="1400" b="1" dirty="0">
                <a:solidFill>
                  <a:srgbClr val="000000"/>
                </a:solidFill>
                <a:highlight>
                  <a:srgbClr val="FFFFFF"/>
                </a:highlight>
              </a:rPr>
              <a:t> </a:t>
            </a:r>
            <a:r>
              <a:rPr lang="en-US" sz="1400" dirty="0">
                <a:solidFill>
                  <a:srgbClr val="0000FF"/>
                </a:solidFill>
                <a:highlight>
                  <a:srgbClr val="FFFFFF"/>
                </a:highlight>
              </a:rPr>
              <a:t>&lt;/td&gt;</a:t>
            </a:r>
            <a:endParaRPr lang="en-US" sz="1400" b="1" dirty="0">
              <a:solidFill>
                <a:srgbClr val="000000"/>
              </a:solidFill>
              <a:highlight>
                <a:srgbClr val="FFFFFF"/>
              </a:highlight>
            </a:endParaRPr>
          </a:p>
          <a:p>
            <a:r>
              <a:rPr lang="en-US" sz="1400" dirty="0">
                <a:solidFill>
                  <a:srgbClr val="0000FF"/>
                </a:solidFill>
                <a:highlight>
                  <a:srgbClr val="FFFFFF"/>
                </a:highlight>
              </a:rPr>
              <a:t>&lt;td&gt;</a:t>
            </a:r>
            <a:r>
              <a:rPr lang="en-US" sz="1400" dirty="0">
                <a:solidFill>
                  <a:srgbClr val="008000"/>
                </a:solidFill>
                <a:highlight>
                  <a:srgbClr val="FFFFFF"/>
                </a:highlight>
              </a:rPr>
              <a:t>&lt;!--#p--&gt;</a:t>
            </a:r>
            <a:r>
              <a:rPr lang="en-US" sz="1400" b="1" dirty="0">
                <a:solidFill>
                  <a:srgbClr val="000000"/>
                </a:solidFill>
                <a:highlight>
                  <a:srgbClr val="FFFFFF"/>
                </a:highlight>
              </a:rPr>
              <a:t> </a:t>
            </a:r>
            <a:r>
              <a:rPr lang="en-US" sz="1400" dirty="0">
                <a:solidFill>
                  <a:srgbClr val="0000FF"/>
                </a:solidFill>
                <a:highlight>
                  <a:srgbClr val="FFFFFF"/>
                </a:highlight>
              </a:rPr>
              <a:t>&lt;small&gt;&lt;span</a:t>
            </a:r>
            <a:r>
              <a:rPr lang="en-US" sz="1400" dirty="0">
                <a:solidFill>
                  <a:srgbClr val="000000"/>
                </a:solidFill>
                <a:highlight>
                  <a:srgbClr val="FFFFFF"/>
                </a:highlight>
              </a:rPr>
              <a:t> </a:t>
            </a:r>
            <a:r>
              <a:rPr lang="en-US" sz="1400" dirty="0">
                <a:solidFill>
                  <a:srgbClr val="FF0000"/>
                </a:solidFill>
                <a:highlight>
                  <a:srgbClr val="FFFFFF"/>
                </a:highlight>
              </a:rPr>
              <a:t>style</a:t>
            </a:r>
            <a:r>
              <a:rPr lang="en-US" sz="1400" dirty="0">
                <a:solidFill>
                  <a:srgbClr val="000000"/>
                </a:solidFill>
                <a:highlight>
                  <a:srgbClr val="FFFFFF"/>
                </a:highlight>
              </a:rPr>
              <a:t>=</a:t>
            </a:r>
            <a:r>
              <a:rPr lang="en-US" sz="1400" b="1" dirty="0">
                <a:solidFill>
                  <a:srgbClr val="8000FF"/>
                </a:solidFill>
                <a:highlight>
                  <a:srgbClr val="FFFFFF"/>
                </a:highlight>
              </a:rPr>
              <a:t>"font-family: Verdana;"</a:t>
            </a:r>
            <a:r>
              <a:rPr lang="en-US" sz="1400" dirty="0">
                <a:solidFill>
                  <a:srgbClr val="0000FF"/>
                </a:solidFill>
                <a:highlight>
                  <a:srgbClr val="FFFFFF"/>
                </a:highlight>
              </a:rPr>
              <a:t>&gt;</a:t>
            </a:r>
            <a:r>
              <a:rPr lang="en-US" sz="1400" b="1" dirty="0">
                <a:solidFill>
                  <a:srgbClr val="000000"/>
                </a:solidFill>
                <a:highlight>
                  <a:srgbClr val="FFFFFF"/>
                </a:highlight>
              </a:rPr>
              <a:t>mv</a:t>
            </a:r>
            <a:r>
              <a:rPr lang="en-US" sz="1400" dirty="0">
                <a:solidFill>
                  <a:srgbClr val="0000FF"/>
                </a:solidFill>
                <a:highlight>
                  <a:srgbClr val="FFFFFF"/>
                </a:highlight>
              </a:rPr>
              <a:t>&lt;/span&gt;&lt;/small&gt;</a:t>
            </a:r>
            <a:r>
              <a:rPr lang="en-US" sz="1400" b="1" dirty="0">
                <a:solidFill>
                  <a:srgbClr val="000000"/>
                </a:solidFill>
                <a:highlight>
                  <a:srgbClr val="FFFFFF"/>
                </a:highlight>
              </a:rPr>
              <a:t> </a:t>
            </a:r>
            <a:r>
              <a:rPr lang="en-US" sz="1400" dirty="0">
                <a:solidFill>
                  <a:srgbClr val="0000FF"/>
                </a:solidFill>
                <a:highlight>
                  <a:srgbClr val="FFFFFF"/>
                </a:highlight>
              </a:rPr>
              <a:t>&lt;/td&gt;</a:t>
            </a:r>
            <a:endParaRPr lang="en-US" sz="1400" b="1" dirty="0">
              <a:solidFill>
                <a:srgbClr val="000000"/>
              </a:solidFill>
              <a:highlight>
                <a:srgbClr val="FFFFFF"/>
              </a:highlight>
            </a:endParaRPr>
          </a:p>
          <a:p>
            <a:r>
              <a:rPr lang="pt-BR" sz="1400" dirty="0">
                <a:solidFill>
                  <a:srgbClr val="0000FF"/>
                </a:solidFill>
                <a:highlight>
                  <a:srgbClr val="FFFFFF"/>
                </a:highlight>
              </a:rPr>
              <a:t>&lt;/tr&gt;</a:t>
            </a:r>
            <a:endParaRPr lang="pt-BR" sz="1400" dirty="0"/>
          </a:p>
        </p:txBody>
      </p:sp>
    </p:spTree>
    <p:extLst>
      <p:ext uri="{BB962C8B-B14F-4D97-AF65-F5344CB8AC3E}">
        <p14:creationId xmlns:p14="http://schemas.microsoft.com/office/powerpoint/2010/main" val="3865386928"/>
      </p:ext>
    </p:extLst>
  </p:cSld>
  <p:clrMapOvr>
    <a:masterClrMapping/>
  </p:clrMapOvr>
  <p:transition spd="slow">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change the </a:t>
            </a:r>
            <a:r>
              <a:rPr lang="pt-BR" dirty="0" smtClean="0"/>
              <a:t>SSI and add a second tag?</a:t>
            </a:r>
            <a:endParaRPr lang="pt-BR" dirty="0"/>
          </a:p>
        </p:txBody>
      </p:sp>
      <p:sp>
        <p:nvSpPr>
          <p:cNvPr id="3" name="Content Placeholder 2"/>
          <p:cNvSpPr>
            <a:spLocks noGrp="1"/>
          </p:cNvSpPr>
          <p:nvPr>
            <p:ph idx="1"/>
          </p:nvPr>
        </p:nvSpPr>
        <p:spPr>
          <a:xfrm>
            <a:off x="457200" y="1277496"/>
            <a:ext cx="8229600" cy="3785652"/>
          </a:xfrm>
        </p:spPr>
        <p:txBody>
          <a:bodyPr/>
          <a:lstStyle/>
          <a:p>
            <a:r>
              <a:rPr lang="pt-BR" dirty="0" smtClean="0"/>
              <a:t>Change the httpd_cgi_ssi.c</a:t>
            </a:r>
          </a:p>
          <a:p>
            <a:endParaRPr lang="pt-BR" dirty="0"/>
          </a:p>
          <a:p>
            <a:r>
              <a:rPr lang="pt-BR" dirty="0" smtClean="0"/>
              <a:t>Add the iIndex inside the ADC_Handler</a:t>
            </a:r>
          </a:p>
          <a:p>
            <a:endParaRPr lang="pt-BR" dirty="0"/>
          </a:p>
          <a:p>
            <a:endParaRPr lang="pt-BR" dirty="0" smtClean="0"/>
          </a:p>
          <a:p>
            <a:r>
              <a:rPr lang="pt-BR" dirty="0" smtClean="0"/>
              <a:t>Change the parameters from the ssi_handler inside the http_server_init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134</a:t>
            </a:fld>
            <a:endParaRPr lang="fr-FR" altLang="zh-CN"/>
          </a:p>
        </p:txBody>
      </p:sp>
      <p:sp>
        <p:nvSpPr>
          <p:cNvPr id="5" name="Rectangle 4"/>
          <p:cNvSpPr/>
          <p:nvPr/>
        </p:nvSpPr>
        <p:spPr>
          <a:xfrm>
            <a:off x="459084" y="1801803"/>
            <a:ext cx="4572000" cy="553998"/>
          </a:xfrm>
          <a:prstGeom prst="rect">
            <a:avLst/>
          </a:prstGeom>
        </p:spPr>
        <p:txBody>
          <a:bodyPr>
            <a:spAutoFit/>
          </a:bodyPr>
          <a:lstStyle/>
          <a:p>
            <a:r>
              <a:rPr lang="en-US" sz="1000" dirty="0">
                <a:solidFill>
                  <a:srgbClr val="008000"/>
                </a:solidFill>
                <a:highlight>
                  <a:srgbClr val="FFFFFF"/>
                </a:highlight>
              </a:rPr>
              <a:t>/* we will use character "t" and "p" as tag for CGI */</a:t>
            </a:r>
            <a:endParaRPr lang="en-US" sz="1000" dirty="0">
              <a:solidFill>
                <a:srgbClr val="000000"/>
              </a:solidFill>
              <a:highlight>
                <a:srgbClr val="FFFFFF"/>
              </a:highlight>
            </a:endParaRPr>
          </a:p>
          <a:p>
            <a:r>
              <a:rPr lang="fr-FR" sz="1000" dirty="0">
                <a:solidFill>
                  <a:srgbClr val="8000FF"/>
                </a:solidFill>
                <a:highlight>
                  <a:srgbClr val="FFFFFF"/>
                </a:highlight>
              </a:rPr>
              <a:t>char</a:t>
            </a:r>
            <a:r>
              <a:rPr lang="fr-FR" sz="1000" dirty="0">
                <a:solidFill>
                  <a:srgbClr val="000000"/>
                </a:solidFill>
                <a:highlight>
                  <a:srgbClr val="FFFFFF"/>
                </a:highlight>
              </a:rPr>
              <a:t> </a:t>
            </a:r>
            <a:r>
              <a:rPr lang="fr-FR" sz="1000" dirty="0" err="1">
                <a:solidFill>
                  <a:srgbClr val="8000FF"/>
                </a:solidFill>
                <a:highlight>
                  <a:srgbClr val="FFFFFF"/>
                </a:highlight>
              </a:rPr>
              <a:t>const</a:t>
            </a:r>
            <a:r>
              <a:rPr lang="fr-FR" sz="1000" b="1" dirty="0">
                <a:solidFill>
                  <a:srgbClr val="000080"/>
                </a:solidFill>
                <a:highlight>
                  <a:srgbClr val="FFFFFF"/>
                </a:highlight>
              </a:rPr>
              <a:t>*</a:t>
            </a:r>
            <a:r>
              <a:rPr lang="fr-FR" sz="1000" dirty="0">
                <a:solidFill>
                  <a:srgbClr val="000000"/>
                </a:solidFill>
                <a:highlight>
                  <a:srgbClr val="FFFFFF"/>
                </a:highlight>
              </a:rPr>
              <a:t> TAGCHAR</a:t>
            </a:r>
            <a:r>
              <a:rPr lang="fr-FR" sz="1000" b="1" dirty="0">
                <a:solidFill>
                  <a:srgbClr val="000080"/>
                </a:solidFill>
                <a:highlight>
                  <a:srgbClr val="FFFFFF"/>
                </a:highlight>
              </a:rPr>
              <a:t>[</a:t>
            </a:r>
            <a:r>
              <a:rPr lang="fr-FR" sz="1000" dirty="0">
                <a:solidFill>
                  <a:srgbClr val="FF8000"/>
                </a:solidFill>
                <a:highlight>
                  <a:srgbClr val="FFFFFF"/>
                </a:highlight>
              </a:rPr>
              <a:t>2</a:t>
            </a:r>
            <a:r>
              <a:rPr lang="fr-FR" sz="1000" b="1" dirty="0">
                <a:solidFill>
                  <a:srgbClr val="000080"/>
                </a:solidFill>
                <a:highlight>
                  <a:srgbClr val="FFFFFF"/>
                </a:highlight>
              </a:rPr>
              <a:t>]={</a:t>
            </a:r>
            <a:r>
              <a:rPr lang="fr-FR" sz="1000" dirty="0">
                <a:solidFill>
                  <a:srgbClr val="808080"/>
                </a:solidFill>
                <a:highlight>
                  <a:srgbClr val="FFFFFF"/>
                </a:highlight>
              </a:rPr>
              <a:t>"</a:t>
            </a:r>
            <a:r>
              <a:rPr lang="fr-FR" sz="1000" dirty="0" err="1">
                <a:solidFill>
                  <a:srgbClr val="808080"/>
                </a:solidFill>
                <a:highlight>
                  <a:srgbClr val="FFFFFF"/>
                </a:highlight>
              </a:rPr>
              <a:t>t"</a:t>
            </a:r>
            <a:r>
              <a:rPr lang="fr-FR" sz="1000" b="1" dirty="0" err="1">
                <a:solidFill>
                  <a:srgbClr val="000080"/>
                </a:solidFill>
                <a:highlight>
                  <a:srgbClr val="FFFFFF"/>
                </a:highlight>
              </a:rPr>
              <a:t>,</a:t>
            </a:r>
            <a:r>
              <a:rPr lang="fr-FR" sz="1000" dirty="0" err="1">
                <a:solidFill>
                  <a:srgbClr val="808080"/>
                </a:solidFill>
                <a:highlight>
                  <a:srgbClr val="FFFFFF"/>
                </a:highlight>
              </a:rPr>
              <a:t>"p</a:t>
            </a:r>
            <a:r>
              <a:rPr lang="fr-FR" sz="1000" dirty="0">
                <a:solidFill>
                  <a:srgbClr val="808080"/>
                </a:solidFill>
                <a:highlight>
                  <a:srgbClr val="FFFFFF"/>
                </a:highlight>
              </a:rPr>
              <a:t>"</a:t>
            </a:r>
            <a:r>
              <a:rPr lang="fr-FR" sz="1000" b="1" dirty="0">
                <a:solidFill>
                  <a:srgbClr val="000080"/>
                </a:solidFill>
                <a:highlight>
                  <a:srgbClr val="FFFFFF"/>
                </a:highlight>
              </a:rPr>
              <a:t>};</a:t>
            </a:r>
            <a:endParaRPr lang="fr-FR" sz="1000" dirty="0">
              <a:solidFill>
                <a:srgbClr val="000000"/>
              </a:solidFill>
              <a:highlight>
                <a:srgbClr val="FFFFFF"/>
              </a:highlight>
            </a:endParaRPr>
          </a:p>
          <a:p>
            <a:r>
              <a:rPr lang="pt-BR" sz="1000" dirty="0">
                <a:solidFill>
                  <a:srgbClr val="8000FF"/>
                </a:solidFill>
                <a:highlight>
                  <a:srgbClr val="FFFFFF"/>
                </a:highlight>
              </a:rPr>
              <a:t>char</a:t>
            </a:r>
            <a:r>
              <a:rPr lang="pt-BR" sz="1000" dirty="0">
                <a:solidFill>
                  <a:srgbClr val="000000"/>
                </a:solidFill>
                <a:highlight>
                  <a:srgbClr val="FFFFFF"/>
                </a:highlight>
              </a:rPr>
              <a:t> </a:t>
            </a:r>
            <a:r>
              <a:rPr lang="pt-BR" sz="1000" dirty="0">
                <a:solidFill>
                  <a:srgbClr val="8000FF"/>
                </a:solidFill>
                <a:highlight>
                  <a:srgbClr val="FFFFFF"/>
                </a:highlight>
              </a:rPr>
              <a:t>const</a:t>
            </a:r>
            <a:r>
              <a:rPr lang="pt-BR" sz="1000" b="1" dirty="0">
                <a:solidFill>
                  <a:srgbClr val="000080"/>
                </a:solidFill>
                <a:highlight>
                  <a:srgbClr val="FFFFFF"/>
                </a:highlight>
              </a:rPr>
              <a:t>**</a:t>
            </a:r>
            <a:r>
              <a:rPr lang="pt-BR" sz="1000" dirty="0">
                <a:solidFill>
                  <a:srgbClr val="000000"/>
                </a:solidFill>
                <a:highlight>
                  <a:srgbClr val="FFFFFF"/>
                </a:highlight>
              </a:rPr>
              <a:t> TAGS</a:t>
            </a:r>
            <a:r>
              <a:rPr lang="pt-BR" sz="1000" b="1" dirty="0">
                <a:solidFill>
                  <a:srgbClr val="000080"/>
                </a:solidFill>
                <a:highlight>
                  <a:srgbClr val="FFFFFF"/>
                </a:highlight>
              </a:rPr>
              <a:t>=&amp;</a:t>
            </a:r>
            <a:r>
              <a:rPr lang="pt-BR" sz="1000" dirty="0">
                <a:solidFill>
                  <a:srgbClr val="000000"/>
                </a:solidFill>
                <a:highlight>
                  <a:srgbClr val="FFFFFF"/>
                </a:highlight>
              </a:rPr>
              <a:t>TAGCHAR</a:t>
            </a:r>
            <a:r>
              <a:rPr lang="pt-BR" sz="1000" b="1" dirty="0">
                <a:solidFill>
                  <a:srgbClr val="000080"/>
                </a:solidFill>
                <a:highlight>
                  <a:srgbClr val="FFFFFF"/>
                </a:highlight>
              </a:rPr>
              <a:t>[</a:t>
            </a:r>
            <a:r>
              <a:rPr lang="pt-BR" sz="1000" dirty="0">
                <a:solidFill>
                  <a:srgbClr val="FF8000"/>
                </a:solidFill>
                <a:highlight>
                  <a:srgbClr val="FFFFFF"/>
                </a:highlight>
              </a:rPr>
              <a:t>0</a:t>
            </a:r>
            <a:r>
              <a:rPr lang="pt-BR" sz="1000" b="1" dirty="0">
                <a:solidFill>
                  <a:srgbClr val="000080"/>
                </a:solidFill>
                <a:highlight>
                  <a:srgbClr val="FFFFFF"/>
                </a:highlight>
              </a:rPr>
              <a:t>];</a:t>
            </a:r>
            <a:endParaRPr lang="pt-BR" dirty="0"/>
          </a:p>
        </p:txBody>
      </p:sp>
      <p:sp>
        <p:nvSpPr>
          <p:cNvPr id="7" name="Rectangle 6"/>
          <p:cNvSpPr/>
          <p:nvPr/>
        </p:nvSpPr>
        <p:spPr>
          <a:xfrm>
            <a:off x="459084" y="3047755"/>
            <a:ext cx="4572000" cy="1323439"/>
          </a:xfrm>
          <a:prstGeom prst="rect">
            <a:avLst/>
          </a:prstGeom>
        </p:spPr>
        <p:txBody>
          <a:bodyPr>
            <a:spAutoFit/>
          </a:bodyPr>
          <a:lstStyle/>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iIndex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pcInsert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FF8000"/>
                </a:solidFill>
                <a:highlight>
                  <a:srgbClr val="FFFFFF"/>
                </a:highlight>
              </a:rPr>
              <a:t>5</a:t>
            </a:r>
            <a:r>
              <a:rPr lang="pt-BR" sz="1000" b="1" dirty="0">
                <a:solidFill>
                  <a:srgbClr val="000080"/>
                </a:solidFill>
                <a:highlight>
                  <a:srgbClr val="FFFFFF"/>
                </a:highlight>
              </a:rPr>
              <a:t>+</a:t>
            </a:r>
            <a:r>
              <a:rPr lang="pt-BR" sz="1000" dirty="0">
                <a:solidFill>
                  <a:srgbClr val="FF8000"/>
                </a:solidFill>
                <a:highlight>
                  <a:srgbClr val="FFFFFF"/>
                </a:highlight>
              </a:rPr>
              <a:t>0x30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pcInsert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FF8000"/>
                </a:solidFill>
                <a:highlight>
                  <a:srgbClr val="FFFFFF"/>
                </a:highlight>
              </a:rPr>
              <a:t>6</a:t>
            </a:r>
            <a:r>
              <a:rPr lang="pt-BR" sz="1000" b="1" dirty="0">
                <a:solidFill>
                  <a:srgbClr val="000080"/>
                </a:solidFill>
                <a:highlight>
                  <a:srgbClr val="FFFFFF"/>
                </a:highlight>
              </a:rPr>
              <a:t>+</a:t>
            </a:r>
            <a:r>
              <a:rPr lang="pt-BR" sz="1000" dirty="0">
                <a:solidFill>
                  <a:srgbClr val="FF8000"/>
                </a:solidFill>
                <a:highlight>
                  <a:srgbClr val="FFFFFF"/>
                </a:highlight>
              </a:rPr>
              <a:t>0x30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pcInsert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2</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FF8000"/>
                </a:solidFill>
                <a:highlight>
                  <a:srgbClr val="FFFFFF"/>
                </a:highlight>
              </a:rPr>
              <a:t>7</a:t>
            </a:r>
            <a:r>
              <a:rPr lang="pt-BR" sz="1000" b="1" dirty="0">
                <a:solidFill>
                  <a:srgbClr val="000080"/>
                </a:solidFill>
                <a:highlight>
                  <a:srgbClr val="FFFFFF"/>
                </a:highlight>
              </a:rPr>
              <a:t>+</a:t>
            </a:r>
            <a:r>
              <a:rPr lang="pt-BR" sz="1000" dirty="0">
                <a:solidFill>
                  <a:srgbClr val="FF8000"/>
                </a:solidFill>
                <a:highlight>
                  <a:srgbClr val="FFFFFF"/>
                </a:highlight>
              </a:rPr>
              <a:t>0x30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pcInsert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3</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FF8000"/>
                </a:solidFill>
                <a:highlight>
                  <a:srgbClr val="FFFFFF"/>
                </a:highlight>
              </a:rPr>
              <a:t>8</a:t>
            </a:r>
            <a:r>
              <a:rPr lang="pt-BR" sz="1000" b="1" dirty="0">
                <a:solidFill>
                  <a:srgbClr val="000080"/>
                </a:solidFill>
                <a:highlight>
                  <a:srgbClr val="FFFFFF"/>
                </a:highlight>
              </a:rPr>
              <a:t>+</a:t>
            </a:r>
            <a:r>
              <a:rPr lang="pt-BR" sz="1000" dirty="0">
                <a:solidFill>
                  <a:srgbClr val="FF8000"/>
                </a:solidFill>
                <a:highlight>
                  <a:srgbClr val="FFFFFF"/>
                </a:highlight>
              </a:rPr>
              <a:t>0x30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a:t>
            </a:r>
            <a:r>
              <a:rPr lang="pt-BR" sz="1000" dirty="0">
                <a:solidFill>
                  <a:srgbClr val="FF8000"/>
                </a:solidFill>
                <a:highlight>
                  <a:srgbClr val="FFFFFF"/>
                </a:highlight>
              </a:rPr>
              <a:t>4</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dirty="0"/>
          </a:p>
        </p:txBody>
      </p:sp>
      <p:sp>
        <p:nvSpPr>
          <p:cNvPr id="8" name="Rectangle 7"/>
          <p:cNvSpPr/>
          <p:nvPr/>
        </p:nvSpPr>
        <p:spPr>
          <a:xfrm>
            <a:off x="475716" y="5188331"/>
            <a:ext cx="4572000" cy="553998"/>
          </a:xfrm>
          <a:prstGeom prst="rect">
            <a:avLst/>
          </a:prstGeom>
        </p:spPr>
        <p:txBody>
          <a:bodyPr>
            <a:spAutoFit/>
          </a:bodyPr>
          <a:lstStyle/>
          <a:p>
            <a:r>
              <a:rPr lang="fr-FR" sz="1000" dirty="0">
                <a:solidFill>
                  <a:srgbClr val="000000"/>
                </a:solidFill>
                <a:highlight>
                  <a:srgbClr val="FFFFFF"/>
                </a:highlight>
              </a:rPr>
              <a:t> </a:t>
            </a:r>
            <a:r>
              <a:rPr lang="fr-FR" sz="1000" dirty="0">
                <a:solidFill>
                  <a:srgbClr val="008000"/>
                </a:solidFill>
                <a:highlight>
                  <a:srgbClr val="FFFFFF"/>
                </a:highlight>
              </a:rPr>
              <a:t>/* configure SSI </a:t>
            </a:r>
            <a:r>
              <a:rPr lang="fr-FR" sz="1000" dirty="0" err="1">
                <a:solidFill>
                  <a:srgbClr val="008000"/>
                </a:solidFill>
                <a:highlight>
                  <a:srgbClr val="FFFFFF"/>
                </a:highlight>
              </a:rPr>
              <a:t>handlers</a:t>
            </a:r>
            <a:r>
              <a:rPr lang="fr-FR" sz="1000" dirty="0">
                <a:solidFill>
                  <a:srgbClr val="008000"/>
                </a:solidFill>
                <a:highlight>
                  <a:srgbClr val="FFFFFF"/>
                </a:highlight>
              </a:rPr>
              <a:t> (ADC page SSI) */</a:t>
            </a:r>
            <a:endParaRPr lang="fr-FR" sz="1000" dirty="0">
              <a:solidFill>
                <a:srgbClr val="000000"/>
              </a:solidFill>
              <a:highlight>
                <a:srgbClr val="FFFFFF"/>
              </a:highlight>
            </a:endParaRPr>
          </a:p>
          <a:p>
            <a:r>
              <a:rPr lang="sv-SE" sz="1000" dirty="0">
                <a:solidFill>
                  <a:srgbClr val="000000"/>
                </a:solidFill>
                <a:highlight>
                  <a:srgbClr val="FFFFFF"/>
                </a:highlight>
              </a:rPr>
              <a:t>  http_set_ssi_handler</a:t>
            </a:r>
            <a:r>
              <a:rPr lang="sv-SE" sz="1000" b="1" dirty="0">
                <a:solidFill>
                  <a:srgbClr val="000080"/>
                </a:solidFill>
                <a:highlight>
                  <a:srgbClr val="FFFFFF"/>
                </a:highlight>
              </a:rPr>
              <a:t>(</a:t>
            </a:r>
            <a:r>
              <a:rPr lang="sv-SE" sz="1000" dirty="0">
                <a:solidFill>
                  <a:srgbClr val="000000"/>
                </a:solidFill>
                <a:highlight>
                  <a:srgbClr val="FFFFFF"/>
                </a:highlight>
              </a:rPr>
              <a:t>ADC_Handler</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b="1" dirty="0">
                <a:solidFill>
                  <a:srgbClr val="000080"/>
                </a:solidFill>
                <a:highlight>
                  <a:srgbClr val="FFFFFF"/>
                </a:highlight>
              </a:rPr>
              <a:t>(</a:t>
            </a:r>
            <a:r>
              <a:rPr lang="sv-SE" sz="1000" dirty="0">
                <a:solidFill>
                  <a:srgbClr val="8000FF"/>
                </a:solidFill>
                <a:highlight>
                  <a:srgbClr val="FFFFFF"/>
                </a:highlight>
              </a:rPr>
              <a:t>char</a:t>
            </a:r>
            <a:r>
              <a:rPr lang="sv-SE" sz="1000" dirty="0">
                <a:solidFill>
                  <a:srgbClr val="000000"/>
                </a:solidFill>
                <a:highlight>
                  <a:srgbClr val="FFFFFF"/>
                </a:highlight>
              </a:rPr>
              <a:t> </a:t>
            </a:r>
            <a:r>
              <a:rPr lang="sv-SE" sz="1000" dirty="0">
                <a:solidFill>
                  <a:srgbClr val="8000FF"/>
                </a:solidFill>
                <a:highlight>
                  <a:srgbClr val="FFFFFF"/>
                </a:highlight>
              </a:rPr>
              <a:t>const</a:t>
            </a:r>
            <a:r>
              <a:rPr lang="sv-SE" sz="1000" dirty="0">
                <a:solidFill>
                  <a:srgbClr val="000000"/>
                </a:solidFill>
                <a:highlight>
                  <a:srgbClr val="FFFFFF"/>
                </a:highlight>
              </a:rPr>
              <a:t> </a:t>
            </a:r>
            <a:r>
              <a:rPr lang="sv-SE" sz="1000" b="1" dirty="0">
                <a:solidFill>
                  <a:srgbClr val="000080"/>
                </a:solidFill>
                <a:highlight>
                  <a:srgbClr val="FFFFFF"/>
                </a:highlight>
              </a:rPr>
              <a:t>**)&amp;</a:t>
            </a:r>
            <a:r>
              <a:rPr lang="sv-SE" sz="1000" dirty="0">
                <a:solidFill>
                  <a:srgbClr val="000000"/>
                </a:solidFill>
                <a:highlight>
                  <a:srgbClr val="FFFFFF"/>
                </a:highlight>
              </a:rPr>
              <a:t>TAGS</a:t>
            </a:r>
            <a:r>
              <a:rPr lang="sv-SE" sz="1000" b="1" dirty="0">
                <a:solidFill>
                  <a:srgbClr val="000080"/>
                </a:solidFill>
                <a:highlight>
                  <a:srgbClr val="FFFFFF"/>
                </a:highlight>
              </a:rPr>
              <a:t>[</a:t>
            </a:r>
            <a:r>
              <a:rPr lang="sv-SE" sz="1000" dirty="0">
                <a:solidFill>
                  <a:srgbClr val="FF8000"/>
                </a:solidFill>
                <a:highlight>
                  <a:srgbClr val="FFFFFF"/>
                </a:highlight>
              </a:rPr>
              <a:t>0</a:t>
            </a:r>
            <a:r>
              <a:rPr lang="sv-SE" sz="1000" b="1" dirty="0">
                <a:solidFill>
                  <a:srgbClr val="000080"/>
                </a:solidFill>
                <a:highlight>
                  <a:srgbClr val="FFFFFF"/>
                </a:highlight>
              </a:rPr>
              <a:t>],</a:t>
            </a:r>
            <a:r>
              <a:rPr lang="sv-SE" sz="1000" dirty="0">
                <a:solidFill>
                  <a:srgbClr val="000000"/>
                </a:solidFill>
                <a:highlight>
                  <a:srgbClr val="FFFFFF"/>
                </a:highlight>
              </a:rPr>
              <a:t> </a:t>
            </a:r>
            <a:r>
              <a:rPr lang="sv-SE" sz="1000" dirty="0">
                <a:solidFill>
                  <a:srgbClr val="FF8000"/>
                </a:solidFill>
                <a:highlight>
                  <a:srgbClr val="FFFFFF"/>
                </a:highlight>
              </a:rPr>
              <a:t>2</a:t>
            </a:r>
            <a:r>
              <a:rPr lang="sv-SE"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488564439"/>
      </p:ext>
    </p:extLst>
  </p:cSld>
  <p:clrMapOvr>
    <a:masterClrMapping/>
  </p:clrMapOvr>
  <p:transition spd="slow">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FAQ</a:t>
            </a: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135</a:t>
            </a:fld>
            <a:endParaRPr lang="fr-FR" altLang="zh-CN"/>
          </a:p>
        </p:txBody>
      </p:sp>
    </p:spTree>
    <p:extLst>
      <p:ext uri="{BB962C8B-B14F-4D97-AF65-F5344CB8AC3E}">
        <p14:creationId xmlns:p14="http://schemas.microsoft.com/office/powerpoint/2010/main" val="1437758795"/>
      </p:ext>
    </p:extLst>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2092881"/>
          </a:xfrm>
        </p:spPr>
        <p:txBody>
          <a:bodyPr/>
          <a:lstStyle/>
          <a:p>
            <a:r>
              <a:rPr lang="en-US" dirty="0" smtClean="0"/>
              <a:t>How </a:t>
            </a:r>
            <a:r>
              <a:rPr lang="en-US" dirty="0"/>
              <a:t>do I choose between static or dynamic (DHCP) IP address allocation?</a:t>
            </a:r>
          </a:p>
          <a:p>
            <a:pPr lvl="1"/>
            <a:r>
              <a:rPr lang="en-US" dirty="0"/>
              <a:t>When the macro #define USE_DHCP located in </a:t>
            </a:r>
            <a:r>
              <a:rPr lang="en-US" i="1" dirty="0" err="1"/>
              <a:t>main.h</a:t>
            </a:r>
            <a:r>
              <a:rPr lang="en-US" i="1" dirty="0"/>
              <a:t> </a:t>
            </a:r>
            <a:r>
              <a:rPr lang="en-US" dirty="0"/>
              <a:t>is commented, a static IP address is assigned to the STM32 microcontroller (by default 192.168.0.10, this value can be modified from “</a:t>
            </a:r>
            <a:r>
              <a:rPr lang="en-US" dirty="0" err="1"/>
              <a:t>main.h</a:t>
            </a:r>
            <a:r>
              <a:rPr lang="en-US" dirty="0"/>
              <a:t>” file).</a:t>
            </a:r>
          </a:p>
          <a:p>
            <a:pPr lvl="1"/>
            <a:r>
              <a:rPr lang="en-US" dirty="0"/>
              <a:t>If the macro #define USE_DHCP is uncommented, the DHCP protocol is enabled, and the STM32 will act as a DHCP client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136</a:t>
            </a:fld>
            <a:endParaRPr lang="fr-FR" altLang="zh-CN"/>
          </a:p>
        </p:txBody>
      </p:sp>
    </p:spTree>
    <p:extLst>
      <p:ext uri="{BB962C8B-B14F-4D97-AF65-F5344CB8AC3E}">
        <p14:creationId xmlns:p14="http://schemas.microsoft.com/office/powerpoint/2010/main" val="817522146"/>
      </p:ext>
    </p:extLst>
  </p:cSld>
  <p:clrMapOvr>
    <a:masterClrMapping/>
  </p:clrMapOvr>
  <p:transition spd="slow">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2831544"/>
          </a:xfrm>
        </p:spPr>
        <p:txBody>
          <a:bodyPr/>
          <a:lstStyle/>
          <a:p>
            <a:r>
              <a:rPr lang="en-US" dirty="0" smtClean="0"/>
              <a:t>How </a:t>
            </a:r>
            <a:r>
              <a:rPr lang="en-US" dirty="0"/>
              <a:t>does the application behave when the Ethernet </a:t>
            </a:r>
            <a:r>
              <a:rPr lang="en-US" dirty="0" err="1"/>
              <a:t>cableis</a:t>
            </a:r>
            <a:r>
              <a:rPr lang="en-US" dirty="0"/>
              <a:t> disconnected?</a:t>
            </a:r>
          </a:p>
          <a:p>
            <a:pPr lvl="1"/>
            <a:r>
              <a:rPr lang="en-US" dirty="0"/>
              <a:t>When the cable is disconnected the Ethernet peripheral stops both transmission and reception traffics and the network interface is shut down. If an LCD controller is used, a message is displayed to inform the user that the cable is not connected, otherwise the red LED of the evaluation board is switched on.</a:t>
            </a:r>
          </a:p>
          <a:p>
            <a:pPr lvl="1"/>
            <a:r>
              <a:rPr lang="en-US" dirty="0"/>
              <a:t>When the user re-connects the cable, the Ethernet traffic resumes and the network interface is set up. If an LCD controller is used, a message is displayed to inform the user of the new IP address either with static or dynamic allocation, otherwise the yellow LED of the evaluation board is switched on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137</a:t>
            </a:fld>
            <a:endParaRPr lang="fr-FR" altLang="zh-CN"/>
          </a:p>
        </p:txBody>
      </p:sp>
    </p:spTree>
    <p:extLst>
      <p:ext uri="{BB962C8B-B14F-4D97-AF65-F5344CB8AC3E}">
        <p14:creationId xmlns:p14="http://schemas.microsoft.com/office/powerpoint/2010/main" val="795276360"/>
      </p:ext>
    </p:extLst>
  </p:cSld>
  <p:clrMapOvr>
    <a:masterClrMapping/>
  </p:clrMapOvr>
  <p:transition spd="slow">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1215717"/>
          </a:xfrm>
        </p:spPr>
        <p:txBody>
          <a:bodyPr/>
          <a:lstStyle/>
          <a:p>
            <a:r>
              <a:rPr lang="en-US" dirty="0" smtClean="0"/>
              <a:t>How </a:t>
            </a:r>
            <a:r>
              <a:rPr lang="en-US" dirty="0"/>
              <a:t>can the application be ported on a different hardware?</a:t>
            </a:r>
          </a:p>
          <a:p>
            <a:pPr lvl="1"/>
            <a:r>
              <a:rPr lang="en-US" dirty="0"/>
              <a:t>When another hardware platform is used, check the GPIO configuration in the </a:t>
            </a:r>
            <a:r>
              <a:rPr lang="en-US" i="1" dirty="0" err="1"/>
              <a:t>HAL_ETH_MspInit</a:t>
            </a:r>
            <a:r>
              <a:rPr lang="en-US" i="1" dirty="0"/>
              <a:t>() </a:t>
            </a:r>
            <a:r>
              <a:rPr lang="en-US" dirty="0"/>
              <a:t>function for the Ethernet peripheral and in </a:t>
            </a:r>
            <a:r>
              <a:rPr lang="en-US" i="1" dirty="0" err="1"/>
              <a:t>HAL_PPP_MspInit</a:t>
            </a:r>
            <a:r>
              <a:rPr lang="en-US" i="1" dirty="0"/>
              <a:t>() </a:t>
            </a:r>
            <a:r>
              <a:rPr lang="en-US" dirty="0"/>
              <a:t>or </a:t>
            </a:r>
            <a:r>
              <a:rPr lang="en-US" i="1" dirty="0" err="1"/>
              <a:t>HAL_MspInit</a:t>
            </a:r>
            <a:r>
              <a:rPr lang="en-US" i="1" dirty="0"/>
              <a:t>() </a:t>
            </a:r>
            <a:r>
              <a:rPr lang="en-US" dirty="0"/>
              <a:t>if the application needs more PPP peripheral.</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138</a:t>
            </a:fld>
            <a:endParaRPr lang="fr-FR" altLang="zh-CN"/>
          </a:p>
        </p:txBody>
      </p:sp>
    </p:spTree>
    <p:extLst>
      <p:ext uri="{BB962C8B-B14F-4D97-AF65-F5344CB8AC3E}">
        <p14:creationId xmlns:p14="http://schemas.microsoft.com/office/powerpoint/2010/main" val="1182927131"/>
      </p:ext>
    </p:extLst>
  </p:cSld>
  <p:clrMapOvr>
    <a:masterClrMapping/>
  </p:clrMapOvr>
  <p:transition spd="slow">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Conclusion</a:t>
            </a:r>
            <a:endParaRPr lang="pt-BR" dirty="0"/>
          </a:p>
        </p:txBody>
      </p:sp>
      <p:sp>
        <p:nvSpPr>
          <p:cNvPr id="3" name="Content Placeholder 2"/>
          <p:cNvSpPr>
            <a:spLocks noGrp="1"/>
          </p:cNvSpPr>
          <p:nvPr>
            <p:ph idx="1"/>
          </p:nvPr>
        </p:nvSpPr>
        <p:spPr>
          <a:xfrm>
            <a:off x="457200" y="1277496"/>
            <a:ext cx="8229600" cy="1631216"/>
          </a:xfrm>
        </p:spPr>
        <p:txBody>
          <a:bodyPr/>
          <a:lstStyle/>
          <a:p>
            <a:endParaRPr lang="pt-BR" dirty="0"/>
          </a:p>
          <a:p>
            <a:r>
              <a:rPr lang="en-US" dirty="0" err="1"/>
              <a:t>LwIP</a:t>
            </a:r>
            <a:r>
              <a:rPr lang="en-US" dirty="0"/>
              <a:t> package allows to use </a:t>
            </a:r>
            <a:r>
              <a:rPr lang="en-US" dirty="0" err="1"/>
              <a:t>lwIP</a:t>
            </a:r>
            <a:r>
              <a:rPr lang="en-US" dirty="0"/>
              <a:t> TCP/IP stack with the STM32Cube HAL API. This open source stack offers the services of a full-scale TCP/IP stack while keeping relatively low RAM/ROM usage.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139</a:t>
            </a:fld>
            <a:endParaRPr lang="fr-FR" altLang="zh-CN"/>
          </a:p>
        </p:txBody>
      </p:sp>
    </p:spTree>
    <p:extLst>
      <p:ext uri="{BB962C8B-B14F-4D97-AF65-F5344CB8AC3E}">
        <p14:creationId xmlns:p14="http://schemas.microsoft.com/office/powerpoint/2010/main" val="3782087552"/>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solidFill>
                  <a:schemeClr val="bg2">
                    <a:lumMod val="75000"/>
                  </a:schemeClr>
                </a:solidFill>
                <a:ea typeface="SimSun" panose="02010600030101010101" pitchFamily="2" charset="-122"/>
              </a:rPr>
              <a:t>Generic information about TCP-IP</a:t>
            </a:r>
          </a:p>
          <a:p>
            <a:pPr marL="168275" indent="-168275" eaLnBrk="1" hangingPunct="1">
              <a:buFontTx/>
              <a:buNone/>
            </a:pPr>
            <a:r>
              <a:rPr lang="en-US" altLang="zh-CN" dirty="0" err="1" smtClean="0">
                <a:ea typeface="SimSun" panose="02010600030101010101" pitchFamily="2" charset="-122"/>
              </a:rPr>
              <a:t>Nichelite</a:t>
            </a:r>
            <a:r>
              <a:rPr lang="en-US" altLang="zh-CN" dirty="0" smtClean="0">
                <a:ea typeface="SimSun" panose="02010600030101010101" pitchFamily="2" charset="-122"/>
              </a:rPr>
              <a:t> TCP-IP Stack</a:t>
            </a:r>
          </a:p>
          <a:p>
            <a:pPr marL="168275" indent="-168275" eaLnBrk="1" hangingPunct="1">
              <a:buFontTx/>
              <a:buNone/>
            </a:pPr>
            <a:r>
              <a:rPr lang="en-US" altLang="zh-CN" dirty="0" smtClean="0">
                <a:solidFill>
                  <a:schemeClr val="bg2">
                    <a:lumMod val="75000"/>
                  </a:schemeClr>
                </a:solidFill>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14</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318954382"/>
      </p:ext>
    </p:extLst>
  </p:cSld>
  <p:clrMapOvr>
    <a:masterClrMapping/>
  </p:clrMapOvr>
  <p:transition spd="slow">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p:txBody>
          <a:bodyPr/>
          <a:lstStyle/>
          <a:p>
            <a:pPr eaLnBrk="1" hangingPunct="1"/>
            <a:endParaRPr lang="zh-CN" altLang="en-US" smtClean="0">
              <a:ea typeface="SimSun" panose="02010600030101010101" pitchFamily="2" charset="-122"/>
            </a:endParaRPr>
          </a:p>
        </p:txBody>
      </p:sp>
      <p:sp>
        <p:nvSpPr>
          <p:cNvPr id="62467" name="Rectangle 3"/>
          <p:cNvSpPr>
            <a:spLocks noGrp="1" noChangeArrowheads="1"/>
          </p:cNvSpPr>
          <p:nvPr>
            <p:ph idx="1"/>
          </p:nvPr>
        </p:nvSpPr>
        <p:spPr>
          <a:xfrm>
            <a:off x="457200" y="1277938"/>
            <a:ext cx="8229600" cy="4679950"/>
          </a:xfrm>
        </p:spPr>
        <p:txBody>
          <a:bodyPr anchor="ctr"/>
          <a:lstStyle/>
          <a:p>
            <a:pPr marL="457200" lvl="1" indent="-174625" algn="ctr" eaLnBrk="1" hangingPunct="1">
              <a:buFontTx/>
              <a:buNone/>
            </a:pPr>
            <a:r>
              <a:rPr lang="en-US" altLang="zh-CN" sz="7200" smtClean="0">
                <a:latin typeface="Verdana" panose="020B0604030504040204" pitchFamily="34" charset="0"/>
                <a:ea typeface="SimSun" panose="02010600030101010101" pitchFamily="2" charset="-122"/>
              </a:rPr>
              <a:t>Thank You</a:t>
            </a:r>
          </a:p>
        </p:txBody>
      </p:sp>
      <p:sp>
        <p:nvSpPr>
          <p:cNvPr id="6246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754ACD6C-87F6-4C2E-85A8-7C759BCCBFC8}" type="slidenum">
              <a:rPr lang="zh-CN" altLang="fr-FR" sz="1200" i="0">
                <a:solidFill>
                  <a:schemeClr val="tx1"/>
                </a:solidFill>
                <a:cs typeface="华文新魏"/>
              </a:rPr>
              <a:pPr>
                <a:spcBef>
                  <a:spcPct val="0"/>
                </a:spcBef>
                <a:spcAft>
                  <a:spcPct val="0"/>
                </a:spcAft>
                <a:buClrTx/>
                <a:buFontTx/>
                <a:buNone/>
              </a:pPr>
              <a:t>140</a:t>
            </a:fld>
            <a:endParaRPr lang="fr-FR" altLang="zh-CN" sz="1200" i="0">
              <a:solidFill>
                <a:schemeClr val="tx1"/>
              </a:solidFill>
              <a:cs typeface="华文新魏"/>
            </a:endParaRPr>
          </a:p>
        </p:txBody>
      </p:sp>
      <p:sp>
        <p:nvSpPr>
          <p:cNvPr id="62469" name="Oval 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64515" name="Rectangle 2"/>
          <p:cNvSpPr>
            <a:spLocks noGrp="1" noChangeArrowheads="1"/>
          </p:cNvSpPr>
          <p:nvPr>
            <p:ph idx="1"/>
          </p:nvPr>
        </p:nvSpPr>
        <p:spPr>
          <a:xfrm>
            <a:off x="323850" y="1085850"/>
            <a:ext cx="8651875" cy="5367338"/>
          </a:xfrm>
        </p:spPr>
        <p:txBody>
          <a:bodyPr/>
          <a:lstStyle/>
          <a:p>
            <a:pPr marL="168275" indent="-168275" eaLnBrk="1" hangingPunct="1">
              <a:buFontTx/>
              <a:buNone/>
            </a:pPr>
            <a:r>
              <a:rPr lang="en-US" altLang="zh-CN" smtClean="0">
                <a:ea typeface="SimSun" panose="02010600030101010101" pitchFamily="2" charset="-122"/>
              </a:rPr>
              <a:t>Backup Slides</a:t>
            </a:r>
          </a:p>
          <a:p>
            <a:pPr marL="168275" indent="-168275" eaLnBrk="1" hangingPunct="1"/>
            <a:r>
              <a:rPr lang="en-US" altLang="zh-CN" smtClean="0">
                <a:ea typeface="SimSun" panose="02010600030101010101" pitchFamily="2" charset="-122"/>
              </a:rPr>
              <a:t> Precision Time Protocol</a:t>
            </a:r>
          </a:p>
          <a:p>
            <a:pPr marL="168275" indent="-168275" eaLnBrk="1" hangingPunct="1"/>
            <a:r>
              <a:rPr lang="en-US" altLang="zh-CN" smtClean="0">
                <a:ea typeface="SimSun" panose="02010600030101010101" pitchFamily="2" charset="-122"/>
              </a:rPr>
              <a:t> TCP-IP protocols</a:t>
            </a:r>
          </a:p>
          <a:p>
            <a:pPr marL="168275" indent="-168275" eaLnBrk="1" hangingPunct="1"/>
            <a:r>
              <a:rPr lang="en-US" altLang="zh-CN" smtClean="0">
                <a:ea typeface="SimSun" panose="02010600030101010101" pitchFamily="2" charset="-122"/>
              </a:rPr>
              <a:t> PHY selection</a:t>
            </a:r>
          </a:p>
          <a:p>
            <a:pPr marL="168275" indent="-168275" eaLnBrk="1" hangingPunct="1"/>
            <a:r>
              <a:rPr lang="en-US" altLang="zh-CN" smtClean="0">
                <a:ea typeface="SimSun" panose="02010600030101010101" pitchFamily="2" charset="-122"/>
              </a:rPr>
              <a:t> TCP-IP solutions</a:t>
            </a:r>
          </a:p>
        </p:txBody>
      </p:sp>
      <p:sp>
        <p:nvSpPr>
          <p:cNvPr id="6451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4A1520E-7CD6-419D-AF1A-63F86A66ECF4}" type="slidenum">
              <a:rPr lang="zh-CN" altLang="fr-FR" sz="1200" i="0">
                <a:solidFill>
                  <a:schemeClr val="tx1"/>
                </a:solidFill>
                <a:cs typeface="华文新魏"/>
              </a:rPr>
              <a:pPr>
                <a:spcBef>
                  <a:spcPct val="0"/>
                </a:spcBef>
                <a:spcAft>
                  <a:spcPct val="0"/>
                </a:spcAft>
                <a:buClrTx/>
                <a:buFontTx/>
                <a:buNone/>
              </a:pPr>
              <a:t>141</a:t>
            </a:fld>
            <a:endParaRPr lang="fr-FR" altLang="zh-CN" sz="1200" i="0">
              <a:solidFill>
                <a:schemeClr val="tx1"/>
              </a:solidFill>
              <a:cs typeface="华文新魏"/>
            </a:endParaRPr>
          </a:p>
        </p:txBody>
      </p:sp>
      <p:pic>
        <p:nvPicPr>
          <p:cNvPr id="64517" name="Picture 5"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descr="cove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525" y="3943350"/>
            <a:ext cx="3417888"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descr="cover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88" y="3978275"/>
            <a:ext cx="343535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2216" name="Oval 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2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Precision Time Protocol (IEEE1588) : How it works </a:t>
            </a:r>
            <a:endParaRPr lang="zh-CN" altLang="en-US" sz="2400" smtClean="0">
              <a:ea typeface="SimSun" panose="02010600030101010101" pitchFamily="2" charset="-122"/>
            </a:endParaRPr>
          </a:p>
        </p:txBody>
      </p:sp>
      <p:sp>
        <p:nvSpPr>
          <p:cNvPr id="635326" name="Rectangle 446"/>
          <p:cNvSpPr>
            <a:spLocks noGrp="1" noChangeArrowheads="1"/>
          </p:cNvSpPr>
          <p:nvPr>
            <p:ph idx="1"/>
          </p:nvPr>
        </p:nvSpPr>
        <p:spPr>
          <a:xfrm>
            <a:off x="323850" y="908050"/>
            <a:ext cx="8651875" cy="1484313"/>
          </a:xfrm>
        </p:spPr>
        <p:txBody>
          <a:bodyPr/>
          <a:lstStyle/>
          <a:p>
            <a:pPr eaLnBrk="1" hangingPunct="1">
              <a:buFontTx/>
              <a:buNone/>
            </a:pPr>
            <a:r>
              <a:rPr lang="en-US" altLang="zh-CN" smtClean="0">
                <a:ea typeface="SimSun" panose="02010600030101010101" pitchFamily="2" charset="-122"/>
              </a:rPr>
              <a:t>Comparing the transmission of messages </a:t>
            </a:r>
          </a:p>
          <a:p>
            <a:pPr eaLnBrk="1" hangingPunct="1"/>
            <a:r>
              <a:rPr lang="en-US" altLang="zh-CN" sz="2400" smtClean="0">
                <a:ea typeface="SimSun" panose="02010600030101010101" pitchFamily="2" charset="-122"/>
              </a:rPr>
              <a:t>From the master clock point of view</a:t>
            </a:r>
          </a:p>
          <a:p>
            <a:pPr eaLnBrk="1" hangingPunct="1"/>
            <a:r>
              <a:rPr lang="en-US" altLang="zh-CN" sz="2400" smtClean="0">
                <a:ea typeface="SimSun" panose="02010600030101010101" pitchFamily="2" charset="-122"/>
              </a:rPr>
              <a:t>From the slave clock point of view</a:t>
            </a:r>
          </a:p>
          <a:p>
            <a:pPr eaLnBrk="1" hangingPunct="1"/>
            <a:endParaRPr lang="en-US" altLang="zh-CN" sz="2400" smtClean="0">
              <a:ea typeface="SimSun" panose="02010600030101010101" pitchFamily="2" charset="-122"/>
            </a:endParaRPr>
          </a:p>
        </p:txBody>
      </p:sp>
      <p:sp>
        <p:nvSpPr>
          <p:cNvPr id="6656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02A5AF0B-D977-4F2D-84A6-DEF93C51A1D0}" type="slidenum">
              <a:rPr lang="zh-CN" altLang="fr-FR" sz="1200" i="0">
                <a:solidFill>
                  <a:schemeClr val="tx1"/>
                </a:solidFill>
                <a:cs typeface="华文新魏"/>
              </a:rPr>
              <a:pPr>
                <a:spcBef>
                  <a:spcPct val="0"/>
                </a:spcBef>
                <a:spcAft>
                  <a:spcPct val="0"/>
                </a:spcAft>
                <a:buClrTx/>
                <a:buFontTx/>
                <a:buNone/>
              </a:pPr>
              <a:t>142</a:t>
            </a:fld>
            <a:endParaRPr lang="fr-FR" altLang="zh-CN" sz="1200" i="0">
              <a:solidFill>
                <a:schemeClr val="tx1"/>
              </a:solidFill>
              <a:cs typeface="华文新魏"/>
            </a:endParaRPr>
          </a:p>
        </p:txBody>
      </p:sp>
      <p:sp>
        <p:nvSpPr>
          <p:cNvPr id="635410" name="Line 530"/>
          <p:cNvSpPr>
            <a:spLocks noChangeShapeType="1"/>
          </p:cNvSpPr>
          <p:nvPr/>
        </p:nvSpPr>
        <p:spPr bwMode="auto">
          <a:xfrm flipH="1">
            <a:off x="5302250" y="4387850"/>
            <a:ext cx="3100388" cy="31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413" name="AutoShape 533"/>
          <p:cNvSpPr>
            <a:spLocks noChangeArrowheads="1"/>
          </p:cNvSpPr>
          <p:nvPr/>
        </p:nvSpPr>
        <p:spPr bwMode="auto">
          <a:xfrm rot="-5400000">
            <a:off x="7701757" y="4264819"/>
            <a:ext cx="1036637" cy="365125"/>
          </a:xfrm>
          <a:prstGeom prst="homePlate">
            <a:avLst>
              <a:gd name="adj" fmla="val 70978"/>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07" name="AutoShape 527"/>
          <p:cNvSpPr>
            <a:spLocks noChangeArrowheads="1"/>
          </p:cNvSpPr>
          <p:nvPr/>
        </p:nvSpPr>
        <p:spPr bwMode="auto">
          <a:xfrm rot="-5400000" flipH="1" flipV="1">
            <a:off x="5253038" y="4494212"/>
            <a:ext cx="577850" cy="365125"/>
          </a:xfrm>
          <a:prstGeom prst="homePlate">
            <a:avLst>
              <a:gd name="adj" fmla="val 76566"/>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08" name="Line 528"/>
          <p:cNvSpPr>
            <a:spLocks noChangeShapeType="1"/>
          </p:cNvSpPr>
          <p:nvPr/>
        </p:nvSpPr>
        <p:spPr bwMode="auto">
          <a:xfrm flipH="1">
            <a:off x="5703888" y="4387850"/>
            <a:ext cx="2311400" cy="558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35409" name="Text Box 529"/>
          <p:cNvSpPr txBox="1">
            <a:spLocks noChangeArrowheads="1"/>
          </p:cNvSpPr>
          <p:nvPr/>
        </p:nvSpPr>
        <p:spPr bwMode="auto">
          <a:xfrm rot="20943767" flipH="1">
            <a:off x="6761163" y="4502150"/>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message</a:t>
            </a:r>
          </a:p>
        </p:txBody>
      </p:sp>
      <p:sp>
        <p:nvSpPr>
          <p:cNvPr id="635411" name="Line 531"/>
          <p:cNvSpPr>
            <a:spLocks noChangeShapeType="1"/>
          </p:cNvSpPr>
          <p:nvPr/>
        </p:nvSpPr>
        <p:spPr bwMode="auto">
          <a:xfrm flipH="1">
            <a:off x="5302250" y="4964113"/>
            <a:ext cx="3952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321" name="AutoShape 441"/>
          <p:cNvSpPr>
            <a:spLocks noChangeArrowheads="1"/>
          </p:cNvSpPr>
          <p:nvPr/>
        </p:nvSpPr>
        <p:spPr bwMode="auto">
          <a:xfrm rot="-5400000">
            <a:off x="3201194" y="3764756"/>
            <a:ext cx="1036638" cy="365125"/>
          </a:xfrm>
          <a:prstGeom prst="homePlate">
            <a:avLst>
              <a:gd name="adj" fmla="val 70978"/>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320" name="AutoShape 440"/>
          <p:cNvSpPr>
            <a:spLocks noChangeArrowheads="1"/>
          </p:cNvSpPr>
          <p:nvPr/>
        </p:nvSpPr>
        <p:spPr bwMode="auto">
          <a:xfrm rot="5400000" flipV="1">
            <a:off x="3440907" y="4558506"/>
            <a:ext cx="557212" cy="365125"/>
          </a:xfrm>
          <a:prstGeom prst="homePlate">
            <a:avLst>
              <a:gd name="adj" fmla="val 73831"/>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4885" name="Line 5"/>
          <p:cNvSpPr>
            <a:spLocks noChangeShapeType="1"/>
          </p:cNvSpPr>
          <p:nvPr/>
        </p:nvSpPr>
        <p:spPr bwMode="auto">
          <a:xfrm>
            <a:off x="1223963"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4886" name="Line 6"/>
          <p:cNvSpPr>
            <a:spLocks noChangeShapeType="1"/>
          </p:cNvSpPr>
          <p:nvPr/>
        </p:nvSpPr>
        <p:spPr bwMode="auto">
          <a:xfrm flipH="1">
            <a:off x="3536950"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4887" name="Text Box 7"/>
          <p:cNvSpPr txBox="1">
            <a:spLocks noChangeArrowheads="1"/>
          </p:cNvSpPr>
          <p:nvPr/>
        </p:nvSpPr>
        <p:spPr bwMode="auto">
          <a:xfrm>
            <a:off x="119063" y="2427288"/>
            <a:ext cx="16525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634888" name="Text Box 8"/>
          <p:cNvSpPr txBox="1">
            <a:spLocks noChangeArrowheads="1"/>
          </p:cNvSpPr>
          <p:nvPr/>
        </p:nvSpPr>
        <p:spPr bwMode="auto">
          <a:xfrm>
            <a:off x="2978150" y="2427288"/>
            <a:ext cx="1508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sp>
        <p:nvSpPr>
          <p:cNvPr id="634893" name="Line 13"/>
          <p:cNvSpPr>
            <a:spLocks noChangeShapeType="1"/>
          </p:cNvSpPr>
          <p:nvPr/>
        </p:nvSpPr>
        <p:spPr bwMode="auto">
          <a:xfrm>
            <a:off x="1219200" y="4460875"/>
            <a:ext cx="2311400" cy="558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34897" name="Text Box 17"/>
          <p:cNvSpPr txBox="1">
            <a:spLocks noChangeArrowheads="1"/>
          </p:cNvSpPr>
          <p:nvPr/>
        </p:nvSpPr>
        <p:spPr bwMode="auto">
          <a:xfrm rot="656233">
            <a:off x="2249488" y="448151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message</a:t>
            </a:r>
          </a:p>
        </p:txBody>
      </p:sp>
      <p:sp>
        <p:nvSpPr>
          <p:cNvPr id="634904" name="Line 24"/>
          <p:cNvSpPr>
            <a:spLocks noChangeShapeType="1"/>
          </p:cNvSpPr>
          <p:nvPr/>
        </p:nvSpPr>
        <p:spPr bwMode="auto">
          <a:xfrm>
            <a:off x="831850" y="4462463"/>
            <a:ext cx="3100388" cy="31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4905" name="Line 25"/>
          <p:cNvSpPr>
            <a:spLocks noChangeShapeType="1"/>
          </p:cNvSpPr>
          <p:nvPr/>
        </p:nvSpPr>
        <p:spPr bwMode="auto">
          <a:xfrm>
            <a:off x="3536950" y="5019675"/>
            <a:ext cx="3952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2" name="Group 449"/>
          <p:cNvGrpSpPr>
            <a:grpSpLocks/>
          </p:cNvGrpSpPr>
          <p:nvPr/>
        </p:nvGrpSpPr>
        <p:grpSpPr bwMode="auto">
          <a:xfrm>
            <a:off x="185738" y="2749550"/>
            <a:ext cx="642937" cy="2790825"/>
            <a:chOff x="2759" y="1869"/>
            <a:chExt cx="418" cy="1694"/>
          </a:xfrm>
        </p:grpSpPr>
        <p:sp>
          <p:nvSpPr>
            <p:cNvPr id="66668" name="Line 98"/>
            <p:cNvSpPr>
              <a:spLocks noChangeShapeType="1"/>
            </p:cNvSpPr>
            <p:nvPr/>
          </p:nvSpPr>
          <p:spPr bwMode="auto">
            <a:xfrm>
              <a:off x="3177" y="1893"/>
              <a:ext cx="0" cy="167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69" name="Line 100"/>
            <p:cNvSpPr>
              <a:spLocks noChangeShapeType="1"/>
            </p:cNvSpPr>
            <p:nvPr/>
          </p:nvSpPr>
          <p:spPr bwMode="auto">
            <a:xfrm flipV="1">
              <a:off x="3118" y="2715"/>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0" name="Line 101"/>
            <p:cNvSpPr>
              <a:spLocks noChangeShapeType="1"/>
            </p:cNvSpPr>
            <p:nvPr/>
          </p:nvSpPr>
          <p:spPr bwMode="auto">
            <a:xfrm flipV="1">
              <a:off x="3060" y="2812"/>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1" name="Line 102"/>
            <p:cNvSpPr>
              <a:spLocks noChangeShapeType="1"/>
            </p:cNvSpPr>
            <p:nvPr/>
          </p:nvSpPr>
          <p:spPr bwMode="auto">
            <a:xfrm flipV="1">
              <a:off x="3118" y="2909"/>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2" name="Line 103"/>
            <p:cNvSpPr>
              <a:spLocks noChangeShapeType="1"/>
            </p:cNvSpPr>
            <p:nvPr/>
          </p:nvSpPr>
          <p:spPr bwMode="auto">
            <a:xfrm flipV="1">
              <a:off x="3118" y="3006"/>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3" name="Line 104"/>
            <p:cNvSpPr>
              <a:spLocks noChangeShapeType="1"/>
            </p:cNvSpPr>
            <p:nvPr/>
          </p:nvSpPr>
          <p:spPr bwMode="auto">
            <a:xfrm flipV="1">
              <a:off x="3118" y="3103"/>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4" name="Line 105"/>
            <p:cNvSpPr>
              <a:spLocks noChangeShapeType="1"/>
            </p:cNvSpPr>
            <p:nvPr/>
          </p:nvSpPr>
          <p:spPr bwMode="auto">
            <a:xfrm flipV="1">
              <a:off x="3118" y="3297"/>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5" name="Line 106"/>
            <p:cNvSpPr>
              <a:spLocks noChangeShapeType="1"/>
            </p:cNvSpPr>
            <p:nvPr/>
          </p:nvSpPr>
          <p:spPr bwMode="auto">
            <a:xfrm flipV="1">
              <a:off x="3118" y="3394"/>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6" name="Line 120"/>
            <p:cNvSpPr>
              <a:spLocks noChangeShapeType="1"/>
            </p:cNvSpPr>
            <p:nvPr/>
          </p:nvSpPr>
          <p:spPr bwMode="auto">
            <a:xfrm flipV="1">
              <a:off x="3060" y="3200"/>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7" name="Text Box 125"/>
            <p:cNvSpPr txBox="1">
              <a:spLocks noChangeArrowheads="1"/>
            </p:cNvSpPr>
            <p:nvPr/>
          </p:nvSpPr>
          <p:spPr bwMode="auto">
            <a:xfrm>
              <a:off x="2759" y="2642"/>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78" name="Text Box 126"/>
            <p:cNvSpPr txBox="1">
              <a:spLocks noChangeArrowheads="1"/>
            </p:cNvSpPr>
            <p:nvPr/>
          </p:nvSpPr>
          <p:spPr bwMode="auto">
            <a:xfrm>
              <a:off x="2759" y="3040"/>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6679" name="Line 284"/>
            <p:cNvSpPr>
              <a:spLocks noChangeShapeType="1"/>
            </p:cNvSpPr>
            <p:nvPr/>
          </p:nvSpPr>
          <p:spPr bwMode="auto">
            <a:xfrm flipV="1">
              <a:off x="3116" y="1942"/>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0" name="Line 285"/>
            <p:cNvSpPr>
              <a:spLocks noChangeShapeType="1"/>
            </p:cNvSpPr>
            <p:nvPr/>
          </p:nvSpPr>
          <p:spPr bwMode="auto">
            <a:xfrm flipV="1">
              <a:off x="3059" y="2039"/>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1" name="Line 286"/>
            <p:cNvSpPr>
              <a:spLocks noChangeShapeType="1"/>
            </p:cNvSpPr>
            <p:nvPr/>
          </p:nvSpPr>
          <p:spPr bwMode="auto">
            <a:xfrm flipV="1">
              <a:off x="3116" y="2136"/>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2" name="Line 287"/>
            <p:cNvSpPr>
              <a:spLocks noChangeShapeType="1"/>
            </p:cNvSpPr>
            <p:nvPr/>
          </p:nvSpPr>
          <p:spPr bwMode="auto">
            <a:xfrm flipV="1">
              <a:off x="3116" y="2233"/>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3" name="Line 288"/>
            <p:cNvSpPr>
              <a:spLocks noChangeShapeType="1"/>
            </p:cNvSpPr>
            <p:nvPr/>
          </p:nvSpPr>
          <p:spPr bwMode="auto">
            <a:xfrm flipV="1">
              <a:off x="3116" y="2330"/>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4" name="Line 289"/>
            <p:cNvSpPr>
              <a:spLocks noChangeShapeType="1"/>
            </p:cNvSpPr>
            <p:nvPr/>
          </p:nvSpPr>
          <p:spPr bwMode="auto">
            <a:xfrm flipV="1">
              <a:off x="3116" y="2524"/>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5" name="Line 290"/>
            <p:cNvSpPr>
              <a:spLocks noChangeShapeType="1"/>
            </p:cNvSpPr>
            <p:nvPr/>
          </p:nvSpPr>
          <p:spPr bwMode="auto">
            <a:xfrm flipV="1">
              <a:off x="3116" y="2621"/>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6" name="Line 304"/>
            <p:cNvSpPr>
              <a:spLocks noChangeShapeType="1"/>
            </p:cNvSpPr>
            <p:nvPr/>
          </p:nvSpPr>
          <p:spPr bwMode="auto">
            <a:xfrm flipV="1">
              <a:off x="3059" y="2427"/>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7" name="Text Box 309"/>
            <p:cNvSpPr txBox="1">
              <a:spLocks noChangeArrowheads="1"/>
            </p:cNvSpPr>
            <p:nvPr/>
          </p:nvSpPr>
          <p:spPr bwMode="auto">
            <a:xfrm>
              <a:off x="2852" y="1869"/>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6688" name="Text Box 310"/>
            <p:cNvSpPr txBox="1">
              <a:spLocks noChangeArrowheads="1"/>
            </p:cNvSpPr>
            <p:nvPr/>
          </p:nvSpPr>
          <p:spPr bwMode="auto">
            <a:xfrm>
              <a:off x="2852" y="2267"/>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grpSp>
        <p:nvGrpSpPr>
          <p:cNvPr id="3" name="Group 538"/>
          <p:cNvGrpSpPr>
            <a:grpSpLocks/>
          </p:cNvGrpSpPr>
          <p:nvPr/>
        </p:nvGrpSpPr>
        <p:grpSpPr bwMode="auto">
          <a:xfrm>
            <a:off x="3898900" y="2789238"/>
            <a:ext cx="614363" cy="2751137"/>
            <a:chOff x="2456" y="1951"/>
            <a:chExt cx="387" cy="1733"/>
          </a:xfrm>
        </p:grpSpPr>
        <p:sp>
          <p:nvSpPr>
            <p:cNvPr id="66647" name="Line 32"/>
            <p:cNvSpPr>
              <a:spLocks noChangeShapeType="1"/>
            </p:cNvSpPr>
            <p:nvPr/>
          </p:nvSpPr>
          <p:spPr bwMode="auto">
            <a:xfrm>
              <a:off x="2457" y="1951"/>
              <a:ext cx="0" cy="17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48" name="Line 33"/>
            <p:cNvSpPr>
              <a:spLocks noChangeShapeType="1"/>
            </p:cNvSpPr>
            <p:nvPr/>
          </p:nvSpPr>
          <p:spPr bwMode="auto">
            <a:xfrm flipV="1">
              <a:off x="2457" y="28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9" name="Line 34"/>
            <p:cNvSpPr>
              <a:spLocks noChangeShapeType="1"/>
            </p:cNvSpPr>
            <p:nvPr/>
          </p:nvSpPr>
          <p:spPr bwMode="auto">
            <a:xfrm flipV="1">
              <a:off x="2457" y="29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0" name="Line 35"/>
            <p:cNvSpPr>
              <a:spLocks noChangeShapeType="1"/>
            </p:cNvSpPr>
            <p:nvPr/>
          </p:nvSpPr>
          <p:spPr bwMode="auto">
            <a:xfrm flipV="1">
              <a:off x="2457" y="3054"/>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1" name="Line 36"/>
            <p:cNvSpPr>
              <a:spLocks noChangeShapeType="1"/>
            </p:cNvSpPr>
            <p:nvPr/>
          </p:nvSpPr>
          <p:spPr bwMode="auto">
            <a:xfrm flipV="1">
              <a:off x="2457" y="31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2" name="Line 37"/>
            <p:cNvSpPr>
              <a:spLocks noChangeShapeType="1"/>
            </p:cNvSpPr>
            <p:nvPr/>
          </p:nvSpPr>
          <p:spPr bwMode="auto">
            <a:xfrm flipV="1">
              <a:off x="2457" y="32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3" name="Line 38"/>
            <p:cNvSpPr>
              <a:spLocks noChangeShapeType="1"/>
            </p:cNvSpPr>
            <p:nvPr/>
          </p:nvSpPr>
          <p:spPr bwMode="auto">
            <a:xfrm flipV="1">
              <a:off x="2457" y="3356"/>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4" name="Line 40"/>
            <p:cNvSpPr>
              <a:spLocks noChangeShapeType="1"/>
            </p:cNvSpPr>
            <p:nvPr/>
          </p:nvSpPr>
          <p:spPr bwMode="auto">
            <a:xfrm flipV="1">
              <a:off x="2457" y="3557"/>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5" name="Line 60"/>
            <p:cNvSpPr>
              <a:spLocks noChangeShapeType="1"/>
            </p:cNvSpPr>
            <p:nvPr/>
          </p:nvSpPr>
          <p:spPr bwMode="auto">
            <a:xfrm flipV="1">
              <a:off x="2457" y="3457"/>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6" name="Text Box 179"/>
            <p:cNvSpPr txBox="1">
              <a:spLocks noChangeArrowheads="1"/>
            </p:cNvSpPr>
            <p:nvPr/>
          </p:nvSpPr>
          <p:spPr bwMode="auto">
            <a:xfrm>
              <a:off x="2543" y="287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6657" name="Text Box 180"/>
            <p:cNvSpPr txBox="1">
              <a:spLocks noChangeArrowheads="1"/>
            </p:cNvSpPr>
            <p:nvPr/>
          </p:nvSpPr>
          <p:spPr bwMode="auto">
            <a:xfrm>
              <a:off x="2543" y="329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6658" name="Line 320"/>
            <p:cNvSpPr>
              <a:spLocks noChangeShapeType="1"/>
            </p:cNvSpPr>
            <p:nvPr/>
          </p:nvSpPr>
          <p:spPr bwMode="auto">
            <a:xfrm flipV="1">
              <a:off x="2456" y="20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9" name="Line 321"/>
            <p:cNvSpPr>
              <a:spLocks noChangeShapeType="1"/>
            </p:cNvSpPr>
            <p:nvPr/>
          </p:nvSpPr>
          <p:spPr bwMode="auto">
            <a:xfrm flipV="1">
              <a:off x="2456" y="21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0" name="Line 322"/>
            <p:cNvSpPr>
              <a:spLocks noChangeShapeType="1"/>
            </p:cNvSpPr>
            <p:nvPr/>
          </p:nvSpPr>
          <p:spPr bwMode="auto">
            <a:xfrm flipV="1">
              <a:off x="2456" y="2252"/>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1" name="Line 323"/>
            <p:cNvSpPr>
              <a:spLocks noChangeShapeType="1"/>
            </p:cNvSpPr>
            <p:nvPr/>
          </p:nvSpPr>
          <p:spPr bwMode="auto">
            <a:xfrm flipV="1">
              <a:off x="2456" y="23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2" name="Line 324"/>
            <p:cNvSpPr>
              <a:spLocks noChangeShapeType="1"/>
            </p:cNvSpPr>
            <p:nvPr/>
          </p:nvSpPr>
          <p:spPr bwMode="auto">
            <a:xfrm flipV="1">
              <a:off x="2456" y="24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3" name="Line 325"/>
            <p:cNvSpPr>
              <a:spLocks noChangeShapeType="1"/>
            </p:cNvSpPr>
            <p:nvPr/>
          </p:nvSpPr>
          <p:spPr bwMode="auto">
            <a:xfrm flipV="1">
              <a:off x="2456" y="2554"/>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4" name="Line 326"/>
            <p:cNvSpPr>
              <a:spLocks noChangeShapeType="1"/>
            </p:cNvSpPr>
            <p:nvPr/>
          </p:nvSpPr>
          <p:spPr bwMode="auto">
            <a:xfrm flipV="1">
              <a:off x="2456" y="2755"/>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5" name="Line 341"/>
            <p:cNvSpPr>
              <a:spLocks noChangeShapeType="1"/>
            </p:cNvSpPr>
            <p:nvPr/>
          </p:nvSpPr>
          <p:spPr bwMode="auto">
            <a:xfrm flipV="1">
              <a:off x="2456" y="2655"/>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6" name="Text Box 346"/>
            <p:cNvSpPr txBox="1">
              <a:spLocks noChangeArrowheads="1"/>
            </p:cNvSpPr>
            <p:nvPr/>
          </p:nvSpPr>
          <p:spPr bwMode="auto">
            <a:xfrm>
              <a:off x="2541" y="207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67" name="Text Box 347"/>
            <p:cNvSpPr txBox="1">
              <a:spLocks noChangeArrowheads="1"/>
            </p:cNvSpPr>
            <p:nvPr/>
          </p:nvSpPr>
          <p:spPr bwMode="auto">
            <a:xfrm>
              <a:off x="2541" y="248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635322" name="Line 442"/>
          <p:cNvSpPr>
            <a:spLocks noChangeShapeType="1"/>
          </p:cNvSpPr>
          <p:nvPr/>
        </p:nvSpPr>
        <p:spPr bwMode="auto">
          <a:xfrm flipV="1">
            <a:off x="1223963" y="3414713"/>
            <a:ext cx="2312987" cy="103663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24" name="Line 444"/>
          <p:cNvSpPr>
            <a:spLocks noChangeShapeType="1"/>
          </p:cNvSpPr>
          <p:nvPr/>
        </p:nvSpPr>
        <p:spPr bwMode="auto">
          <a:xfrm>
            <a:off x="3536950" y="3429000"/>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28" name="Line 448"/>
          <p:cNvSpPr>
            <a:spLocks noChangeShapeType="1"/>
          </p:cNvSpPr>
          <p:nvPr/>
        </p:nvSpPr>
        <p:spPr bwMode="auto">
          <a:xfrm>
            <a:off x="846138" y="4462463"/>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38" name="Text Box 458"/>
          <p:cNvSpPr txBox="1">
            <a:spLocks noChangeArrowheads="1"/>
          </p:cNvSpPr>
          <p:nvPr/>
        </p:nvSpPr>
        <p:spPr bwMode="auto">
          <a:xfrm>
            <a:off x="4699000" y="2408238"/>
            <a:ext cx="16525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635336" name="Line 456"/>
          <p:cNvSpPr>
            <a:spLocks noChangeShapeType="1"/>
          </p:cNvSpPr>
          <p:nvPr/>
        </p:nvSpPr>
        <p:spPr bwMode="auto">
          <a:xfrm>
            <a:off x="5724525"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5337" name="Line 457"/>
          <p:cNvSpPr>
            <a:spLocks noChangeShapeType="1"/>
          </p:cNvSpPr>
          <p:nvPr/>
        </p:nvSpPr>
        <p:spPr bwMode="auto">
          <a:xfrm flipH="1">
            <a:off x="8027988"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5339" name="Text Box 459"/>
          <p:cNvSpPr txBox="1">
            <a:spLocks noChangeArrowheads="1"/>
          </p:cNvSpPr>
          <p:nvPr/>
        </p:nvSpPr>
        <p:spPr bwMode="auto">
          <a:xfrm>
            <a:off x="7516813" y="2427288"/>
            <a:ext cx="1508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grpSp>
        <p:nvGrpSpPr>
          <p:cNvPr id="4" name="Group 464"/>
          <p:cNvGrpSpPr>
            <a:grpSpLocks/>
          </p:cNvGrpSpPr>
          <p:nvPr/>
        </p:nvGrpSpPr>
        <p:grpSpPr bwMode="auto">
          <a:xfrm>
            <a:off x="4724400" y="2749550"/>
            <a:ext cx="642938" cy="2790825"/>
            <a:chOff x="2759" y="1869"/>
            <a:chExt cx="418" cy="1694"/>
          </a:xfrm>
        </p:grpSpPr>
        <p:sp>
          <p:nvSpPr>
            <p:cNvPr id="66626" name="Line 465"/>
            <p:cNvSpPr>
              <a:spLocks noChangeShapeType="1"/>
            </p:cNvSpPr>
            <p:nvPr/>
          </p:nvSpPr>
          <p:spPr bwMode="auto">
            <a:xfrm>
              <a:off x="3177" y="1893"/>
              <a:ext cx="0" cy="167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27" name="Line 466"/>
            <p:cNvSpPr>
              <a:spLocks noChangeShapeType="1"/>
            </p:cNvSpPr>
            <p:nvPr/>
          </p:nvSpPr>
          <p:spPr bwMode="auto">
            <a:xfrm flipV="1">
              <a:off x="3118" y="2715"/>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8" name="Line 467"/>
            <p:cNvSpPr>
              <a:spLocks noChangeShapeType="1"/>
            </p:cNvSpPr>
            <p:nvPr/>
          </p:nvSpPr>
          <p:spPr bwMode="auto">
            <a:xfrm flipV="1">
              <a:off x="3060" y="2812"/>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9" name="Line 468"/>
            <p:cNvSpPr>
              <a:spLocks noChangeShapeType="1"/>
            </p:cNvSpPr>
            <p:nvPr/>
          </p:nvSpPr>
          <p:spPr bwMode="auto">
            <a:xfrm flipV="1">
              <a:off x="3118" y="2909"/>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0" name="Line 469"/>
            <p:cNvSpPr>
              <a:spLocks noChangeShapeType="1"/>
            </p:cNvSpPr>
            <p:nvPr/>
          </p:nvSpPr>
          <p:spPr bwMode="auto">
            <a:xfrm flipV="1">
              <a:off x="3118" y="3006"/>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1" name="Line 470"/>
            <p:cNvSpPr>
              <a:spLocks noChangeShapeType="1"/>
            </p:cNvSpPr>
            <p:nvPr/>
          </p:nvSpPr>
          <p:spPr bwMode="auto">
            <a:xfrm flipV="1">
              <a:off x="3118" y="3103"/>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2" name="Line 471"/>
            <p:cNvSpPr>
              <a:spLocks noChangeShapeType="1"/>
            </p:cNvSpPr>
            <p:nvPr/>
          </p:nvSpPr>
          <p:spPr bwMode="auto">
            <a:xfrm flipV="1">
              <a:off x="3118" y="3297"/>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3" name="Line 472"/>
            <p:cNvSpPr>
              <a:spLocks noChangeShapeType="1"/>
            </p:cNvSpPr>
            <p:nvPr/>
          </p:nvSpPr>
          <p:spPr bwMode="auto">
            <a:xfrm flipV="1">
              <a:off x="3118" y="3394"/>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4" name="Line 473"/>
            <p:cNvSpPr>
              <a:spLocks noChangeShapeType="1"/>
            </p:cNvSpPr>
            <p:nvPr/>
          </p:nvSpPr>
          <p:spPr bwMode="auto">
            <a:xfrm flipV="1">
              <a:off x="3060" y="3200"/>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5" name="Text Box 474"/>
            <p:cNvSpPr txBox="1">
              <a:spLocks noChangeArrowheads="1"/>
            </p:cNvSpPr>
            <p:nvPr/>
          </p:nvSpPr>
          <p:spPr bwMode="auto">
            <a:xfrm>
              <a:off x="2759" y="2642"/>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36" name="Text Box 475"/>
            <p:cNvSpPr txBox="1">
              <a:spLocks noChangeArrowheads="1"/>
            </p:cNvSpPr>
            <p:nvPr/>
          </p:nvSpPr>
          <p:spPr bwMode="auto">
            <a:xfrm>
              <a:off x="2759" y="3040"/>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6637" name="Line 476"/>
            <p:cNvSpPr>
              <a:spLocks noChangeShapeType="1"/>
            </p:cNvSpPr>
            <p:nvPr/>
          </p:nvSpPr>
          <p:spPr bwMode="auto">
            <a:xfrm flipV="1">
              <a:off x="3116" y="1942"/>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8" name="Line 477"/>
            <p:cNvSpPr>
              <a:spLocks noChangeShapeType="1"/>
            </p:cNvSpPr>
            <p:nvPr/>
          </p:nvSpPr>
          <p:spPr bwMode="auto">
            <a:xfrm flipV="1">
              <a:off x="3059" y="2039"/>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9" name="Line 478"/>
            <p:cNvSpPr>
              <a:spLocks noChangeShapeType="1"/>
            </p:cNvSpPr>
            <p:nvPr/>
          </p:nvSpPr>
          <p:spPr bwMode="auto">
            <a:xfrm flipV="1">
              <a:off x="3116" y="2136"/>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0" name="Line 479"/>
            <p:cNvSpPr>
              <a:spLocks noChangeShapeType="1"/>
            </p:cNvSpPr>
            <p:nvPr/>
          </p:nvSpPr>
          <p:spPr bwMode="auto">
            <a:xfrm flipV="1">
              <a:off x="3116" y="2233"/>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1" name="Line 480"/>
            <p:cNvSpPr>
              <a:spLocks noChangeShapeType="1"/>
            </p:cNvSpPr>
            <p:nvPr/>
          </p:nvSpPr>
          <p:spPr bwMode="auto">
            <a:xfrm flipV="1">
              <a:off x="3116" y="2330"/>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2" name="Line 481"/>
            <p:cNvSpPr>
              <a:spLocks noChangeShapeType="1"/>
            </p:cNvSpPr>
            <p:nvPr/>
          </p:nvSpPr>
          <p:spPr bwMode="auto">
            <a:xfrm flipV="1">
              <a:off x="3116" y="2524"/>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3" name="Line 482"/>
            <p:cNvSpPr>
              <a:spLocks noChangeShapeType="1"/>
            </p:cNvSpPr>
            <p:nvPr/>
          </p:nvSpPr>
          <p:spPr bwMode="auto">
            <a:xfrm flipV="1">
              <a:off x="3116" y="2621"/>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4" name="Line 483"/>
            <p:cNvSpPr>
              <a:spLocks noChangeShapeType="1"/>
            </p:cNvSpPr>
            <p:nvPr/>
          </p:nvSpPr>
          <p:spPr bwMode="auto">
            <a:xfrm flipV="1">
              <a:off x="3059" y="2427"/>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5" name="Text Box 484"/>
            <p:cNvSpPr txBox="1">
              <a:spLocks noChangeArrowheads="1"/>
            </p:cNvSpPr>
            <p:nvPr/>
          </p:nvSpPr>
          <p:spPr bwMode="auto">
            <a:xfrm>
              <a:off x="2852" y="1869"/>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6646" name="Text Box 485"/>
            <p:cNvSpPr txBox="1">
              <a:spLocks noChangeArrowheads="1"/>
            </p:cNvSpPr>
            <p:nvPr/>
          </p:nvSpPr>
          <p:spPr bwMode="auto">
            <a:xfrm>
              <a:off x="2852" y="2267"/>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grpSp>
        <p:nvGrpSpPr>
          <p:cNvPr id="5" name="Group 537"/>
          <p:cNvGrpSpPr>
            <a:grpSpLocks/>
          </p:cNvGrpSpPr>
          <p:nvPr/>
        </p:nvGrpSpPr>
        <p:grpSpPr bwMode="auto">
          <a:xfrm>
            <a:off x="8389938" y="2789238"/>
            <a:ext cx="636587" cy="2751137"/>
            <a:chOff x="5285" y="1951"/>
            <a:chExt cx="401" cy="1733"/>
          </a:xfrm>
        </p:grpSpPr>
        <p:sp>
          <p:nvSpPr>
            <p:cNvPr id="66605" name="Line 487"/>
            <p:cNvSpPr>
              <a:spLocks noChangeShapeType="1"/>
            </p:cNvSpPr>
            <p:nvPr/>
          </p:nvSpPr>
          <p:spPr bwMode="auto">
            <a:xfrm>
              <a:off x="5286" y="1951"/>
              <a:ext cx="0" cy="17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06" name="Line 488"/>
            <p:cNvSpPr>
              <a:spLocks noChangeShapeType="1"/>
            </p:cNvSpPr>
            <p:nvPr/>
          </p:nvSpPr>
          <p:spPr bwMode="auto">
            <a:xfrm flipV="1">
              <a:off x="5286" y="28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7" name="Line 489"/>
            <p:cNvSpPr>
              <a:spLocks noChangeShapeType="1"/>
            </p:cNvSpPr>
            <p:nvPr/>
          </p:nvSpPr>
          <p:spPr bwMode="auto">
            <a:xfrm flipV="1">
              <a:off x="5286" y="29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8" name="Line 490"/>
            <p:cNvSpPr>
              <a:spLocks noChangeShapeType="1"/>
            </p:cNvSpPr>
            <p:nvPr/>
          </p:nvSpPr>
          <p:spPr bwMode="auto">
            <a:xfrm flipV="1">
              <a:off x="5286" y="3054"/>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9" name="Line 491"/>
            <p:cNvSpPr>
              <a:spLocks noChangeShapeType="1"/>
            </p:cNvSpPr>
            <p:nvPr/>
          </p:nvSpPr>
          <p:spPr bwMode="auto">
            <a:xfrm flipV="1">
              <a:off x="5286" y="31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0" name="Line 492"/>
            <p:cNvSpPr>
              <a:spLocks noChangeShapeType="1"/>
            </p:cNvSpPr>
            <p:nvPr/>
          </p:nvSpPr>
          <p:spPr bwMode="auto">
            <a:xfrm flipV="1">
              <a:off x="5286" y="32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1" name="Line 493"/>
            <p:cNvSpPr>
              <a:spLocks noChangeShapeType="1"/>
            </p:cNvSpPr>
            <p:nvPr/>
          </p:nvSpPr>
          <p:spPr bwMode="auto">
            <a:xfrm flipV="1">
              <a:off x="5286" y="3356"/>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2" name="Line 494"/>
            <p:cNvSpPr>
              <a:spLocks noChangeShapeType="1"/>
            </p:cNvSpPr>
            <p:nvPr/>
          </p:nvSpPr>
          <p:spPr bwMode="auto">
            <a:xfrm flipV="1">
              <a:off x="5286" y="3557"/>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3" name="Line 495"/>
            <p:cNvSpPr>
              <a:spLocks noChangeShapeType="1"/>
            </p:cNvSpPr>
            <p:nvPr/>
          </p:nvSpPr>
          <p:spPr bwMode="auto">
            <a:xfrm flipV="1">
              <a:off x="5286" y="3457"/>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4" name="Text Box 496"/>
            <p:cNvSpPr txBox="1">
              <a:spLocks noChangeArrowheads="1"/>
            </p:cNvSpPr>
            <p:nvPr/>
          </p:nvSpPr>
          <p:spPr bwMode="auto">
            <a:xfrm>
              <a:off x="5386" y="287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6615" name="Text Box 497"/>
            <p:cNvSpPr txBox="1">
              <a:spLocks noChangeArrowheads="1"/>
            </p:cNvSpPr>
            <p:nvPr/>
          </p:nvSpPr>
          <p:spPr bwMode="auto">
            <a:xfrm>
              <a:off x="5386" y="329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6616" name="Line 498"/>
            <p:cNvSpPr>
              <a:spLocks noChangeShapeType="1"/>
            </p:cNvSpPr>
            <p:nvPr/>
          </p:nvSpPr>
          <p:spPr bwMode="auto">
            <a:xfrm flipV="1">
              <a:off x="5285" y="20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7" name="Line 499"/>
            <p:cNvSpPr>
              <a:spLocks noChangeShapeType="1"/>
            </p:cNvSpPr>
            <p:nvPr/>
          </p:nvSpPr>
          <p:spPr bwMode="auto">
            <a:xfrm flipV="1">
              <a:off x="5285" y="21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8" name="Line 500"/>
            <p:cNvSpPr>
              <a:spLocks noChangeShapeType="1"/>
            </p:cNvSpPr>
            <p:nvPr/>
          </p:nvSpPr>
          <p:spPr bwMode="auto">
            <a:xfrm flipV="1">
              <a:off x="5285" y="2252"/>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9" name="Line 501"/>
            <p:cNvSpPr>
              <a:spLocks noChangeShapeType="1"/>
            </p:cNvSpPr>
            <p:nvPr/>
          </p:nvSpPr>
          <p:spPr bwMode="auto">
            <a:xfrm flipV="1">
              <a:off x="5285" y="23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0" name="Line 502"/>
            <p:cNvSpPr>
              <a:spLocks noChangeShapeType="1"/>
            </p:cNvSpPr>
            <p:nvPr/>
          </p:nvSpPr>
          <p:spPr bwMode="auto">
            <a:xfrm flipV="1">
              <a:off x="5285" y="24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1" name="Line 503"/>
            <p:cNvSpPr>
              <a:spLocks noChangeShapeType="1"/>
            </p:cNvSpPr>
            <p:nvPr/>
          </p:nvSpPr>
          <p:spPr bwMode="auto">
            <a:xfrm flipV="1">
              <a:off x="5285" y="2554"/>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2" name="Line 504"/>
            <p:cNvSpPr>
              <a:spLocks noChangeShapeType="1"/>
            </p:cNvSpPr>
            <p:nvPr/>
          </p:nvSpPr>
          <p:spPr bwMode="auto">
            <a:xfrm flipV="1">
              <a:off x="5285" y="2755"/>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3" name="Line 505"/>
            <p:cNvSpPr>
              <a:spLocks noChangeShapeType="1"/>
            </p:cNvSpPr>
            <p:nvPr/>
          </p:nvSpPr>
          <p:spPr bwMode="auto">
            <a:xfrm flipV="1">
              <a:off x="5285" y="2655"/>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4" name="Text Box 506"/>
            <p:cNvSpPr txBox="1">
              <a:spLocks noChangeArrowheads="1"/>
            </p:cNvSpPr>
            <p:nvPr/>
          </p:nvSpPr>
          <p:spPr bwMode="auto">
            <a:xfrm>
              <a:off x="5384" y="207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25" name="Text Box 507"/>
            <p:cNvSpPr txBox="1">
              <a:spLocks noChangeArrowheads="1"/>
            </p:cNvSpPr>
            <p:nvPr/>
          </p:nvSpPr>
          <p:spPr bwMode="auto">
            <a:xfrm>
              <a:off x="5384" y="248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635392" name="Line 512"/>
          <p:cNvSpPr>
            <a:spLocks noChangeShapeType="1"/>
          </p:cNvSpPr>
          <p:nvPr/>
        </p:nvSpPr>
        <p:spPr bwMode="auto">
          <a:xfrm>
            <a:off x="4610100" y="2546350"/>
            <a:ext cx="0" cy="330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6" name="Group 524"/>
          <p:cNvGrpSpPr>
            <a:grpSpLocks/>
          </p:cNvGrpSpPr>
          <p:nvPr/>
        </p:nvGrpSpPr>
        <p:grpSpPr bwMode="auto">
          <a:xfrm>
            <a:off x="1012825" y="5924550"/>
            <a:ext cx="3214688" cy="366713"/>
            <a:chOff x="412" y="3926"/>
            <a:chExt cx="2025" cy="231"/>
          </a:xfrm>
        </p:grpSpPr>
        <p:sp>
          <p:nvSpPr>
            <p:cNvPr id="66603" name="AutoShape 518"/>
            <p:cNvSpPr>
              <a:spLocks noChangeArrowheads="1"/>
            </p:cNvSpPr>
            <p:nvPr/>
          </p:nvSpPr>
          <p:spPr bwMode="auto">
            <a:xfrm flipV="1">
              <a:off x="412" y="3926"/>
              <a:ext cx="351" cy="230"/>
            </a:xfrm>
            <a:prstGeom prst="homePlate">
              <a:avLst>
                <a:gd name="adj" fmla="val 73832"/>
              </a:avLst>
            </a:prstGeom>
            <a:solidFill>
              <a:srgbClr val="CCECFF"/>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6604" name="Text Box 519"/>
            <p:cNvSpPr txBox="1">
              <a:spLocks noChangeArrowheads="1"/>
            </p:cNvSpPr>
            <p:nvPr/>
          </p:nvSpPr>
          <p:spPr bwMode="auto">
            <a:xfrm>
              <a:off x="848" y="3926"/>
              <a:ext cx="1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Propagation delay</a:t>
              </a:r>
            </a:p>
          </p:txBody>
        </p:sp>
      </p:grpSp>
      <p:sp>
        <p:nvSpPr>
          <p:cNvPr id="635400" name="Line 520"/>
          <p:cNvSpPr>
            <a:spLocks noChangeShapeType="1"/>
          </p:cNvSpPr>
          <p:nvPr/>
        </p:nvSpPr>
        <p:spPr bwMode="auto">
          <a:xfrm>
            <a:off x="76200" y="5808663"/>
            <a:ext cx="88741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7" name="Group 523"/>
          <p:cNvGrpSpPr>
            <a:grpSpLocks/>
          </p:cNvGrpSpPr>
          <p:nvPr/>
        </p:nvGrpSpPr>
        <p:grpSpPr bwMode="auto">
          <a:xfrm>
            <a:off x="5240338" y="5924550"/>
            <a:ext cx="3055937" cy="366713"/>
            <a:chOff x="2904" y="3926"/>
            <a:chExt cx="1925" cy="231"/>
          </a:xfrm>
        </p:grpSpPr>
        <p:sp>
          <p:nvSpPr>
            <p:cNvPr id="66601" name="AutoShape 521"/>
            <p:cNvSpPr>
              <a:spLocks noChangeArrowheads="1"/>
            </p:cNvSpPr>
            <p:nvPr/>
          </p:nvSpPr>
          <p:spPr bwMode="auto">
            <a:xfrm>
              <a:off x="2904" y="3926"/>
              <a:ext cx="653" cy="230"/>
            </a:xfrm>
            <a:prstGeom prst="homePlate">
              <a:avLst>
                <a:gd name="adj" fmla="val 70978"/>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6602" name="Text Box 522"/>
            <p:cNvSpPr txBox="1">
              <a:spLocks noChangeArrowheads="1"/>
            </p:cNvSpPr>
            <p:nvPr/>
          </p:nvSpPr>
          <p:spPr bwMode="auto">
            <a:xfrm>
              <a:off x="3654" y="3926"/>
              <a:ext cx="11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Clocks Offset</a:t>
              </a:r>
            </a:p>
          </p:txBody>
        </p:sp>
      </p:grpSp>
      <p:sp>
        <p:nvSpPr>
          <p:cNvPr id="635414" name="Line 534"/>
          <p:cNvSpPr>
            <a:spLocks noChangeShapeType="1"/>
          </p:cNvSpPr>
          <p:nvPr/>
        </p:nvSpPr>
        <p:spPr bwMode="auto">
          <a:xfrm flipV="1">
            <a:off x="5740400" y="3925888"/>
            <a:ext cx="2312988" cy="103663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415" name="Line 535"/>
          <p:cNvSpPr>
            <a:spLocks noChangeShapeType="1"/>
          </p:cNvSpPr>
          <p:nvPr/>
        </p:nvSpPr>
        <p:spPr bwMode="auto">
          <a:xfrm>
            <a:off x="8053388" y="3925888"/>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416" name="Line 536"/>
          <p:cNvSpPr>
            <a:spLocks noChangeShapeType="1"/>
          </p:cNvSpPr>
          <p:nvPr/>
        </p:nvSpPr>
        <p:spPr bwMode="auto">
          <a:xfrm>
            <a:off x="5378450" y="4964113"/>
            <a:ext cx="3071813"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419" name="AutoShape 539">
            <a:hlinkClick r:id="" action="ppaction://hlinkshowjump?jump=lastslideviewed" highlightClick="1"/>
          </p:cNvPr>
          <p:cNvSpPr>
            <a:spLocks noChangeArrowheads="1"/>
          </p:cNvSpPr>
          <p:nvPr/>
        </p:nvSpPr>
        <p:spPr bwMode="auto">
          <a:xfrm>
            <a:off x="8528050" y="5875338"/>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20" name="Oval 54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32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53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8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8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532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8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8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8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48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54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49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49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53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353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53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53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53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353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53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53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53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540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540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53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541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354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540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354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354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54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35413"/>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3541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35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326" grpId="0" build="p"/>
      <p:bldP spid="635410" grpId="0" animBg="1"/>
      <p:bldP spid="635413" grpId="0" animBg="1"/>
      <p:bldP spid="635407" grpId="0" animBg="1"/>
      <p:bldP spid="635408" grpId="0" animBg="1"/>
      <p:bldP spid="635409" grpId="0"/>
      <p:bldP spid="635411" grpId="0" animBg="1"/>
      <p:bldP spid="635321" grpId="0" animBg="1"/>
      <p:bldP spid="635320" grpId="0" animBg="1"/>
      <p:bldP spid="634885" grpId="0" animBg="1"/>
      <p:bldP spid="634886" grpId="0" animBg="1"/>
      <p:bldP spid="634887" grpId="0"/>
      <p:bldP spid="634888" grpId="0"/>
      <p:bldP spid="634893" grpId="0" animBg="1"/>
      <p:bldP spid="634897" grpId="0"/>
      <p:bldP spid="634904" grpId="0" animBg="1"/>
      <p:bldP spid="634905" grpId="0" animBg="1"/>
      <p:bldP spid="635322" grpId="0" animBg="1"/>
      <p:bldP spid="635324" grpId="0" animBg="1"/>
      <p:bldP spid="635328" grpId="0" animBg="1"/>
      <p:bldP spid="635338" grpId="0"/>
      <p:bldP spid="635336" grpId="0" animBg="1"/>
      <p:bldP spid="635337" grpId="0" animBg="1"/>
      <p:bldP spid="635339" grpId="0"/>
      <p:bldP spid="635392" grpId="0" animBg="1"/>
      <p:bldP spid="635400" grpId="0" animBg="1"/>
      <p:bldP spid="635414" grpId="0" animBg="1"/>
      <p:bldP spid="635415" grpId="0" animBg="1"/>
      <p:bldP spid="635416" grpId="0" animBg="1"/>
      <p:bldP spid="635419" grpId="0" animBg="1"/>
      <p:bldP spid="63542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8"/>
          <p:cNvSpPr>
            <a:spLocks noGrp="1" noChangeArrowheads="1"/>
          </p:cNvSpPr>
          <p:nvPr>
            <p:ph type="title"/>
          </p:nvPr>
        </p:nvSpPr>
        <p:spPr/>
        <p:txBody>
          <a:bodyPr/>
          <a:lstStyle/>
          <a:p>
            <a:pPr eaLnBrk="1" hangingPunct="1"/>
            <a:r>
              <a:rPr lang="en-US" altLang="zh-CN" sz="2400" smtClean="0">
                <a:ea typeface="SimSun" panose="02010600030101010101" pitchFamily="2" charset="-122"/>
              </a:rPr>
              <a:t>Precision Time Protocol (IEEE1588) : How it works </a:t>
            </a:r>
            <a:endParaRPr lang="zh-CN" altLang="en-US" sz="2400" smtClean="0">
              <a:ea typeface="SimSun" panose="02010600030101010101" pitchFamily="2" charset="-122"/>
            </a:endParaRPr>
          </a:p>
        </p:txBody>
      </p:sp>
      <p:sp>
        <p:nvSpPr>
          <p:cNvPr id="6861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20D534C-C9DE-4438-8A14-19E433A570BC}" type="slidenum">
              <a:rPr lang="zh-CN" altLang="fr-FR" sz="1200" i="0">
                <a:solidFill>
                  <a:schemeClr val="tx1"/>
                </a:solidFill>
                <a:cs typeface="华文新魏"/>
              </a:rPr>
              <a:pPr>
                <a:spcBef>
                  <a:spcPct val="0"/>
                </a:spcBef>
                <a:spcAft>
                  <a:spcPct val="0"/>
                </a:spcAft>
                <a:buClrTx/>
                <a:buFontTx/>
                <a:buNone/>
              </a:pPr>
              <a:t>143</a:t>
            </a:fld>
            <a:endParaRPr lang="fr-FR" altLang="zh-CN" sz="1200" i="0">
              <a:solidFill>
                <a:schemeClr val="tx1"/>
              </a:solidFill>
              <a:cs typeface="华文新魏"/>
            </a:endParaRPr>
          </a:p>
        </p:txBody>
      </p:sp>
      <p:sp>
        <p:nvSpPr>
          <p:cNvPr id="768258" name="Line 258"/>
          <p:cNvSpPr>
            <a:spLocks noChangeShapeType="1"/>
          </p:cNvSpPr>
          <p:nvPr/>
        </p:nvSpPr>
        <p:spPr bwMode="auto">
          <a:xfrm flipV="1">
            <a:off x="731838" y="2487613"/>
            <a:ext cx="380206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3" name="Line 263"/>
          <p:cNvSpPr>
            <a:spLocks noChangeShapeType="1"/>
          </p:cNvSpPr>
          <p:nvPr/>
        </p:nvSpPr>
        <p:spPr bwMode="auto">
          <a:xfrm flipV="1">
            <a:off x="1230313" y="3986213"/>
            <a:ext cx="2305050" cy="9985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5" name="AutoShape 5"/>
          <p:cNvSpPr>
            <a:spLocks noChangeArrowheads="1"/>
          </p:cNvSpPr>
          <p:nvPr/>
        </p:nvSpPr>
        <p:spPr bwMode="auto">
          <a:xfrm rot="5400000" flipV="1">
            <a:off x="3516313" y="2506663"/>
            <a:ext cx="538162" cy="500062"/>
          </a:xfrm>
          <a:prstGeom prst="homePlate">
            <a:avLst>
              <a:gd name="adj" fmla="val 52066"/>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07" name="AutoShape 7"/>
          <p:cNvSpPr>
            <a:spLocks noChangeArrowheads="1"/>
          </p:cNvSpPr>
          <p:nvPr/>
        </p:nvSpPr>
        <p:spPr bwMode="auto">
          <a:xfrm rot="-5400000">
            <a:off x="3784600" y="1738313"/>
            <a:ext cx="998538" cy="500062"/>
          </a:xfrm>
          <a:prstGeom prst="homePlate">
            <a:avLst>
              <a:gd name="adj" fmla="val 49921"/>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237" name="Line 237"/>
          <p:cNvSpPr>
            <a:spLocks noChangeShapeType="1"/>
          </p:cNvSpPr>
          <p:nvPr/>
        </p:nvSpPr>
        <p:spPr bwMode="auto">
          <a:xfrm flipV="1">
            <a:off x="1230313" y="1489075"/>
            <a:ext cx="2305050" cy="99853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4" name="AutoShape 4"/>
          <p:cNvSpPr>
            <a:spLocks noChangeArrowheads="1"/>
          </p:cNvSpPr>
          <p:nvPr/>
        </p:nvSpPr>
        <p:spPr bwMode="auto">
          <a:xfrm rot="5400000" flipV="1">
            <a:off x="3477420" y="4428331"/>
            <a:ext cx="576262" cy="536575"/>
          </a:xfrm>
          <a:prstGeom prst="homePlate">
            <a:avLst>
              <a:gd name="adj" fmla="val 51958"/>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06" name="AutoShape 6"/>
          <p:cNvSpPr>
            <a:spLocks noChangeArrowheads="1"/>
          </p:cNvSpPr>
          <p:nvPr/>
        </p:nvSpPr>
        <p:spPr bwMode="auto">
          <a:xfrm rot="-5400000">
            <a:off x="3784600" y="4235451"/>
            <a:ext cx="998537" cy="500062"/>
          </a:xfrm>
          <a:prstGeom prst="homePlate">
            <a:avLst>
              <a:gd name="adj" fmla="val 49921"/>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66" name="Line 66"/>
          <p:cNvSpPr>
            <a:spLocks noChangeShapeType="1"/>
          </p:cNvSpPr>
          <p:nvPr/>
        </p:nvSpPr>
        <p:spPr bwMode="auto">
          <a:xfrm>
            <a:off x="4033838" y="874713"/>
            <a:ext cx="15875"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137" name="Text Box 137"/>
          <p:cNvSpPr txBox="1">
            <a:spLocks noChangeArrowheads="1"/>
          </p:cNvSpPr>
          <p:nvPr/>
        </p:nvSpPr>
        <p:spPr bwMode="auto">
          <a:xfrm>
            <a:off x="3529013" y="29876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t2</a:t>
            </a:r>
          </a:p>
        </p:txBody>
      </p:sp>
      <p:sp>
        <p:nvSpPr>
          <p:cNvPr id="768138" name="Text Box 138"/>
          <p:cNvSpPr txBox="1">
            <a:spLocks noChangeArrowheads="1"/>
          </p:cNvSpPr>
          <p:nvPr/>
        </p:nvSpPr>
        <p:spPr bwMode="auto">
          <a:xfrm>
            <a:off x="3535363" y="40417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t3</a:t>
            </a:r>
          </a:p>
        </p:txBody>
      </p:sp>
      <p:sp>
        <p:nvSpPr>
          <p:cNvPr id="768139" name="Line 139"/>
          <p:cNvSpPr>
            <a:spLocks noChangeShapeType="1"/>
          </p:cNvSpPr>
          <p:nvPr/>
        </p:nvSpPr>
        <p:spPr bwMode="auto">
          <a:xfrm flipV="1">
            <a:off x="3535363" y="3025775"/>
            <a:ext cx="998537" cy="15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140" name="Line 140"/>
          <p:cNvSpPr>
            <a:spLocks noChangeShapeType="1"/>
          </p:cNvSpPr>
          <p:nvPr/>
        </p:nvSpPr>
        <p:spPr bwMode="auto">
          <a:xfrm>
            <a:off x="3497263" y="4408488"/>
            <a:ext cx="4984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141" name="Line 141"/>
          <p:cNvSpPr>
            <a:spLocks noChangeShapeType="1"/>
          </p:cNvSpPr>
          <p:nvPr/>
        </p:nvSpPr>
        <p:spPr bwMode="auto">
          <a:xfrm>
            <a:off x="4532313" y="874713"/>
            <a:ext cx="11112" cy="549275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grpSp>
        <p:nvGrpSpPr>
          <p:cNvPr id="2" name="Group 234"/>
          <p:cNvGrpSpPr>
            <a:grpSpLocks/>
          </p:cNvGrpSpPr>
          <p:nvPr/>
        </p:nvGrpSpPr>
        <p:grpSpPr bwMode="auto">
          <a:xfrm>
            <a:off x="65088" y="836613"/>
            <a:ext cx="692150" cy="5532437"/>
            <a:chOff x="3678" y="660"/>
            <a:chExt cx="436" cy="3485"/>
          </a:xfrm>
        </p:grpSpPr>
        <p:sp>
          <p:nvSpPr>
            <p:cNvPr id="68706" name="Line 101"/>
            <p:cNvSpPr>
              <a:spLocks noChangeShapeType="1"/>
            </p:cNvSpPr>
            <p:nvPr/>
          </p:nvSpPr>
          <p:spPr bwMode="auto">
            <a:xfrm flipH="1">
              <a:off x="4111" y="684"/>
              <a:ext cx="3" cy="3461"/>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8707" name="Line 102"/>
            <p:cNvSpPr>
              <a:spLocks noChangeShapeType="1"/>
            </p:cNvSpPr>
            <p:nvPr/>
          </p:nvSpPr>
          <p:spPr bwMode="auto">
            <a:xfrm flipV="1">
              <a:off x="4041" y="402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8" name="Line 103"/>
            <p:cNvSpPr>
              <a:spLocks noChangeShapeType="1"/>
            </p:cNvSpPr>
            <p:nvPr/>
          </p:nvSpPr>
          <p:spPr bwMode="auto">
            <a:xfrm flipV="1">
              <a:off x="4038" y="150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9" name="Line 104"/>
            <p:cNvSpPr>
              <a:spLocks noChangeShapeType="1"/>
            </p:cNvSpPr>
            <p:nvPr/>
          </p:nvSpPr>
          <p:spPr bwMode="auto">
            <a:xfrm flipV="1">
              <a:off x="3968" y="160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0" name="Line 105"/>
            <p:cNvSpPr>
              <a:spLocks noChangeShapeType="1"/>
            </p:cNvSpPr>
            <p:nvPr/>
          </p:nvSpPr>
          <p:spPr bwMode="auto">
            <a:xfrm flipV="1">
              <a:off x="4038" y="170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1" name="Line 106"/>
            <p:cNvSpPr>
              <a:spLocks noChangeShapeType="1"/>
            </p:cNvSpPr>
            <p:nvPr/>
          </p:nvSpPr>
          <p:spPr bwMode="auto">
            <a:xfrm flipV="1">
              <a:off x="4038" y="179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2" name="Line 107"/>
            <p:cNvSpPr>
              <a:spLocks noChangeShapeType="1"/>
            </p:cNvSpPr>
            <p:nvPr/>
          </p:nvSpPr>
          <p:spPr bwMode="auto">
            <a:xfrm flipV="1">
              <a:off x="4038" y="189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3" name="Line 108"/>
            <p:cNvSpPr>
              <a:spLocks noChangeShapeType="1"/>
            </p:cNvSpPr>
            <p:nvPr/>
          </p:nvSpPr>
          <p:spPr bwMode="auto">
            <a:xfrm flipV="1">
              <a:off x="4038" y="208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4" name="Line 109"/>
            <p:cNvSpPr>
              <a:spLocks noChangeShapeType="1"/>
            </p:cNvSpPr>
            <p:nvPr/>
          </p:nvSpPr>
          <p:spPr bwMode="auto">
            <a:xfrm flipV="1">
              <a:off x="4038" y="218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5" name="Line 110"/>
            <p:cNvSpPr>
              <a:spLocks noChangeShapeType="1"/>
            </p:cNvSpPr>
            <p:nvPr/>
          </p:nvSpPr>
          <p:spPr bwMode="auto">
            <a:xfrm flipV="1">
              <a:off x="4038" y="228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6" name="Line 111"/>
            <p:cNvSpPr>
              <a:spLocks noChangeShapeType="1"/>
            </p:cNvSpPr>
            <p:nvPr/>
          </p:nvSpPr>
          <p:spPr bwMode="auto">
            <a:xfrm flipV="1">
              <a:off x="4038" y="247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7" name="Line 112"/>
            <p:cNvSpPr>
              <a:spLocks noChangeShapeType="1"/>
            </p:cNvSpPr>
            <p:nvPr/>
          </p:nvSpPr>
          <p:spPr bwMode="auto">
            <a:xfrm flipV="1">
              <a:off x="4038" y="257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8" name="Line 113"/>
            <p:cNvSpPr>
              <a:spLocks noChangeShapeType="1"/>
            </p:cNvSpPr>
            <p:nvPr/>
          </p:nvSpPr>
          <p:spPr bwMode="auto">
            <a:xfrm flipV="1">
              <a:off x="4038" y="267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9" name="Line 114"/>
            <p:cNvSpPr>
              <a:spLocks noChangeShapeType="1"/>
            </p:cNvSpPr>
            <p:nvPr/>
          </p:nvSpPr>
          <p:spPr bwMode="auto">
            <a:xfrm flipV="1">
              <a:off x="4038" y="286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0" name="Line 115"/>
            <p:cNvSpPr>
              <a:spLocks noChangeShapeType="1"/>
            </p:cNvSpPr>
            <p:nvPr/>
          </p:nvSpPr>
          <p:spPr bwMode="auto">
            <a:xfrm flipV="1">
              <a:off x="4038" y="296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1" name="Line 116"/>
            <p:cNvSpPr>
              <a:spLocks noChangeShapeType="1"/>
            </p:cNvSpPr>
            <p:nvPr/>
          </p:nvSpPr>
          <p:spPr bwMode="auto">
            <a:xfrm flipV="1">
              <a:off x="4038" y="305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2" name="Line 117"/>
            <p:cNvSpPr>
              <a:spLocks noChangeShapeType="1"/>
            </p:cNvSpPr>
            <p:nvPr/>
          </p:nvSpPr>
          <p:spPr bwMode="auto">
            <a:xfrm flipV="1">
              <a:off x="4038" y="325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3" name="Line 118"/>
            <p:cNvSpPr>
              <a:spLocks noChangeShapeType="1"/>
            </p:cNvSpPr>
            <p:nvPr/>
          </p:nvSpPr>
          <p:spPr bwMode="auto">
            <a:xfrm flipV="1">
              <a:off x="4038" y="335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4" name="Line 119"/>
            <p:cNvSpPr>
              <a:spLocks noChangeShapeType="1"/>
            </p:cNvSpPr>
            <p:nvPr/>
          </p:nvSpPr>
          <p:spPr bwMode="auto">
            <a:xfrm flipV="1">
              <a:off x="4038" y="344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5" name="Line 120"/>
            <p:cNvSpPr>
              <a:spLocks noChangeShapeType="1"/>
            </p:cNvSpPr>
            <p:nvPr/>
          </p:nvSpPr>
          <p:spPr bwMode="auto">
            <a:xfrm flipV="1">
              <a:off x="4038" y="364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6" name="Line 121"/>
            <p:cNvSpPr>
              <a:spLocks noChangeShapeType="1"/>
            </p:cNvSpPr>
            <p:nvPr/>
          </p:nvSpPr>
          <p:spPr bwMode="auto">
            <a:xfrm flipV="1">
              <a:off x="4038" y="373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7" name="Line 122"/>
            <p:cNvSpPr>
              <a:spLocks noChangeShapeType="1"/>
            </p:cNvSpPr>
            <p:nvPr/>
          </p:nvSpPr>
          <p:spPr bwMode="auto">
            <a:xfrm flipV="1">
              <a:off x="4038" y="383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8" name="Line 123"/>
            <p:cNvSpPr>
              <a:spLocks noChangeShapeType="1"/>
            </p:cNvSpPr>
            <p:nvPr/>
          </p:nvSpPr>
          <p:spPr bwMode="auto">
            <a:xfrm flipV="1">
              <a:off x="3968" y="1992"/>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9" name="Line 124"/>
            <p:cNvSpPr>
              <a:spLocks noChangeShapeType="1"/>
            </p:cNvSpPr>
            <p:nvPr/>
          </p:nvSpPr>
          <p:spPr bwMode="auto">
            <a:xfrm flipV="1">
              <a:off x="3968" y="2380"/>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0" name="Line 125"/>
            <p:cNvSpPr>
              <a:spLocks noChangeShapeType="1"/>
            </p:cNvSpPr>
            <p:nvPr/>
          </p:nvSpPr>
          <p:spPr bwMode="auto">
            <a:xfrm flipV="1">
              <a:off x="3968" y="2768"/>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1" name="Line 126"/>
            <p:cNvSpPr>
              <a:spLocks noChangeShapeType="1"/>
            </p:cNvSpPr>
            <p:nvPr/>
          </p:nvSpPr>
          <p:spPr bwMode="auto">
            <a:xfrm flipV="1">
              <a:off x="3968" y="3156"/>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2" name="Line 127"/>
            <p:cNvSpPr>
              <a:spLocks noChangeShapeType="1"/>
            </p:cNvSpPr>
            <p:nvPr/>
          </p:nvSpPr>
          <p:spPr bwMode="auto">
            <a:xfrm flipV="1">
              <a:off x="3968" y="354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3" name="Line 128"/>
            <p:cNvSpPr>
              <a:spLocks noChangeShapeType="1"/>
            </p:cNvSpPr>
            <p:nvPr/>
          </p:nvSpPr>
          <p:spPr bwMode="auto">
            <a:xfrm flipV="1">
              <a:off x="3970" y="3927"/>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4" name="Text Box 129"/>
            <p:cNvSpPr txBox="1">
              <a:spLocks noChangeArrowheads="1"/>
            </p:cNvSpPr>
            <p:nvPr/>
          </p:nvSpPr>
          <p:spPr bwMode="auto">
            <a:xfrm>
              <a:off x="3678" y="1434"/>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8735" name="Text Box 130"/>
            <p:cNvSpPr txBox="1">
              <a:spLocks noChangeArrowheads="1"/>
            </p:cNvSpPr>
            <p:nvPr/>
          </p:nvSpPr>
          <p:spPr bwMode="auto">
            <a:xfrm>
              <a:off x="3678" y="1832"/>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8736" name="Text Box 131"/>
            <p:cNvSpPr txBox="1">
              <a:spLocks noChangeArrowheads="1"/>
            </p:cNvSpPr>
            <p:nvPr/>
          </p:nvSpPr>
          <p:spPr bwMode="auto">
            <a:xfrm>
              <a:off x="3678" y="220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8737" name="Text Box 132"/>
            <p:cNvSpPr txBox="1">
              <a:spLocks noChangeArrowheads="1"/>
            </p:cNvSpPr>
            <p:nvPr/>
          </p:nvSpPr>
          <p:spPr bwMode="auto">
            <a:xfrm>
              <a:off x="3678" y="259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8738" name="Text Box 133"/>
            <p:cNvSpPr txBox="1">
              <a:spLocks noChangeArrowheads="1"/>
            </p:cNvSpPr>
            <p:nvPr/>
          </p:nvSpPr>
          <p:spPr bwMode="auto">
            <a:xfrm>
              <a:off x="3678" y="2983"/>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14</a:t>
              </a:r>
            </a:p>
          </p:txBody>
        </p:sp>
        <p:sp>
          <p:nvSpPr>
            <p:cNvPr id="68739" name="Text Box 134"/>
            <p:cNvSpPr txBox="1">
              <a:spLocks noChangeArrowheads="1"/>
            </p:cNvSpPr>
            <p:nvPr/>
          </p:nvSpPr>
          <p:spPr bwMode="auto">
            <a:xfrm>
              <a:off x="3678" y="3370"/>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15</a:t>
              </a:r>
            </a:p>
          </p:txBody>
        </p:sp>
        <p:sp>
          <p:nvSpPr>
            <p:cNvPr id="68740" name="Text Box 135"/>
            <p:cNvSpPr txBox="1">
              <a:spLocks noChangeArrowheads="1"/>
            </p:cNvSpPr>
            <p:nvPr/>
          </p:nvSpPr>
          <p:spPr bwMode="auto">
            <a:xfrm>
              <a:off x="3678" y="376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16</a:t>
              </a:r>
            </a:p>
          </p:txBody>
        </p:sp>
        <p:sp>
          <p:nvSpPr>
            <p:cNvPr id="68741" name="Line 199"/>
            <p:cNvSpPr>
              <a:spLocks noChangeShapeType="1"/>
            </p:cNvSpPr>
            <p:nvPr/>
          </p:nvSpPr>
          <p:spPr bwMode="auto">
            <a:xfrm flipV="1">
              <a:off x="4036" y="73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2" name="Line 200"/>
            <p:cNvSpPr>
              <a:spLocks noChangeShapeType="1"/>
            </p:cNvSpPr>
            <p:nvPr/>
          </p:nvSpPr>
          <p:spPr bwMode="auto">
            <a:xfrm flipV="1">
              <a:off x="3966" y="830"/>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3" name="Line 201"/>
            <p:cNvSpPr>
              <a:spLocks noChangeShapeType="1"/>
            </p:cNvSpPr>
            <p:nvPr/>
          </p:nvSpPr>
          <p:spPr bwMode="auto">
            <a:xfrm flipV="1">
              <a:off x="4036" y="92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4" name="Line 202"/>
            <p:cNvSpPr>
              <a:spLocks noChangeShapeType="1"/>
            </p:cNvSpPr>
            <p:nvPr/>
          </p:nvSpPr>
          <p:spPr bwMode="auto">
            <a:xfrm flipV="1">
              <a:off x="4036" y="102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5" name="Line 203"/>
            <p:cNvSpPr>
              <a:spLocks noChangeShapeType="1"/>
            </p:cNvSpPr>
            <p:nvPr/>
          </p:nvSpPr>
          <p:spPr bwMode="auto">
            <a:xfrm flipV="1">
              <a:off x="4036" y="112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6" name="Line 204"/>
            <p:cNvSpPr>
              <a:spLocks noChangeShapeType="1"/>
            </p:cNvSpPr>
            <p:nvPr/>
          </p:nvSpPr>
          <p:spPr bwMode="auto">
            <a:xfrm flipV="1">
              <a:off x="4036" y="131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7" name="Line 205"/>
            <p:cNvSpPr>
              <a:spLocks noChangeShapeType="1"/>
            </p:cNvSpPr>
            <p:nvPr/>
          </p:nvSpPr>
          <p:spPr bwMode="auto">
            <a:xfrm flipV="1">
              <a:off x="4036" y="141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8" name="Line 206"/>
            <p:cNvSpPr>
              <a:spLocks noChangeShapeType="1"/>
            </p:cNvSpPr>
            <p:nvPr/>
          </p:nvSpPr>
          <p:spPr bwMode="auto">
            <a:xfrm flipV="1">
              <a:off x="3966" y="1218"/>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9" name="Text Box 207"/>
            <p:cNvSpPr txBox="1">
              <a:spLocks noChangeArrowheads="1"/>
            </p:cNvSpPr>
            <p:nvPr/>
          </p:nvSpPr>
          <p:spPr bwMode="auto">
            <a:xfrm>
              <a:off x="3768" y="660"/>
              <a:ext cx="208"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8750" name="Text Box 208"/>
            <p:cNvSpPr txBox="1">
              <a:spLocks noChangeArrowheads="1"/>
            </p:cNvSpPr>
            <p:nvPr/>
          </p:nvSpPr>
          <p:spPr bwMode="auto">
            <a:xfrm>
              <a:off x="3768" y="1058"/>
              <a:ext cx="208"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sp>
        <p:nvSpPr>
          <p:cNvPr id="768217" name="Text Box 217"/>
          <p:cNvSpPr txBox="1">
            <a:spLocks noChangeArrowheads="1"/>
          </p:cNvSpPr>
          <p:nvPr/>
        </p:nvSpPr>
        <p:spPr bwMode="auto">
          <a:xfrm>
            <a:off x="4732338" y="1068388"/>
            <a:ext cx="476250" cy="3667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grpSp>
        <p:nvGrpSpPr>
          <p:cNvPr id="3" name="Group 257"/>
          <p:cNvGrpSpPr>
            <a:grpSpLocks/>
          </p:cNvGrpSpPr>
          <p:nvPr/>
        </p:nvGrpSpPr>
        <p:grpSpPr bwMode="auto">
          <a:xfrm>
            <a:off x="4540250" y="1184275"/>
            <a:ext cx="671513" cy="4922838"/>
            <a:chOff x="2860" y="879"/>
            <a:chExt cx="423" cy="3101"/>
          </a:xfrm>
        </p:grpSpPr>
        <p:sp>
          <p:nvSpPr>
            <p:cNvPr id="68666" name="Line 142"/>
            <p:cNvSpPr>
              <a:spLocks noChangeShapeType="1"/>
            </p:cNvSpPr>
            <p:nvPr/>
          </p:nvSpPr>
          <p:spPr bwMode="auto">
            <a:xfrm flipV="1">
              <a:off x="2862" y="155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7" name="Line 143"/>
            <p:cNvSpPr>
              <a:spLocks noChangeShapeType="1"/>
            </p:cNvSpPr>
            <p:nvPr/>
          </p:nvSpPr>
          <p:spPr bwMode="auto">
            <a:xfrm flipV="1">
              <a:off x="2862" y="165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8" name="Line 144"/>
            <p:cNvSpPr>
              <a:spLocks noChangeShapeType="1"/>
            </p:cNvSpPr>
            <p:nvPr/>
          </p:nvSpPr>
          <p:spPr bwMode="auto">
            <a:xfrm flipV="1">
              <a:off x="2862" y="1749"/>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9" name="Line 145"/>
            <p:cNvSpPr>
              <a:spLocks noChangeShapeType="1"/>
            </p:cNvSpPr>
            <p:nvPr/>
          </p:nvSpPr>
          <p:spPr bwMode="auto">
            <a:xfrm flipV="1">
              <a:off x="2862" y="184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0" name="Line 146"/>
            <p:cNvSpPr>
              <a:spLocks noChangeShapeType="1"/>
            </p:cNvSpPr>
            <p:nvPr/>
          </p:nvSpPr>
          <p:spPr bwMode="auto">
            <a:xfrm flipV="1">
              <a:off x="2862" y="194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1" name="Line 147"/>
            <p:cNvSpPr>
              <a:spLocks noChangeShapeType="1"/>
            </p:cNvSpPr>
            <p:nvPr/>
          </p:nvSpPr>
          <p:spPr bwMode="auto">
            <a:xfrm flipV="1">
              <a:off x="2862" y="204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2" name="Line 148"/>
            <p:cNvSpPr>
              <a:spLocks noChangeShapeType="1"/>
            </p:cNvSpPr>
            <p:nvPr/>
          </p:nvSpPr>
          <p:spPr bwMode="auto">
            <a:xfrm flipV="1">
              <a:off x="2862" y="223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3" name="Line 149"/>
            <p:cNvSpPr>
              <a:spLocks noChangeShapeType="1"/>
            </p:cNvSpPr>
            <p:nvPr/>
          </p:nvSpPr>
          <p:spPr bwMode="auto">
            <a:xfrm flipV="1">
              <a:off x="2862" y="233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4" name="Line 150"/>
            <p:cNvSpPr>
              <a:spLocks noChangeShapeType="1"/>
            </p:cNvSpPr>
            <p:nvPr/>
          </p:nvSpPr>
          <p:spPr bwMode="auto">
            <a:xfrm flipV="1">
              <a:off x="2862" y="242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5" name="Line 151"/>
            <p:cNvSpPr>
              <a:spLocks noChangeShapeType="1"/>
            </p:cNvSpPr>
            <p:nvPr/>
          </p:nvSpPr>
          <p:spPr bwMode="auto">
            <a:xfrm flipV="1">
              <a:off x="2862" y="262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6" name="Line 152"/>
            <p:cNvSpPr>
              <a:spLocks noChangeShapeType="1"/>
            </p:cNvSpPr>
            <p:nvPr/>
          </p:nvSpPr>
          <p:spPr bwMode="auto">
            <a:xfrm flipV="1">
              <a:off x="2862" y="271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7" name="Line 153"/>
            <p:cNvSpPr>
              <a:spLocks noChangeShapeType="1"/>
            </p:cNvSpPr>
            <p:nvPr/>
          </p:nvSpPr>
          <p:spPr bwMode="auto">
            <a:xfrm flipV="1">
              <a:off x="2862" y="281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8" name="Line 154"/>
            <p:cNvSpPr>
              <a:spLocks noChangeShapeType="1"/>
            </p:cNvSpPr>
            <p:nvPr/>
          </p:nvSpPr>
          <p:spPr bwMode="auto">
            <a:xfrm flipV="1">
              <a:off x="2862" y="301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9" name="Line 155"/>
            <p:cNvSpPr>
              <a:spLocks noChangeShapeType="1"/>
            </p:cNvSpPr>
            <p:nvPr/>
          </p:nvSpPr>
          <p:spPr bwMode="auto">
            <a:xfrm flipV="1">
              <a:off x="2862" y="310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0" name="Line 156"/>
            <p:cNvSpPr>
              <a:spLocks noChangeShapeType="1"/>
            </p:cNvSpPr>
            <p:nvPr/>
          </p:nvSpPr>
          <p:spPr bwMode="auto">
            <a:xfrm flipV="1">
              <a:off x="2862" y="320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1" name="Line 157"/>
            <p:cNvSpPr>
              <a:spLocks noChangeShapeType="1"/>
            </p:cNvSpPr>
            <p:nvPr/>
          </p:nvSpPr>
          <p:spPr bwMode="auto">
            <a:xfrm flipV="1">
              <a:off x="2862" y="339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2" name="Line 158"/>
            <p:cNvSpPr>
              <a:spLocks noChangeShapeType="1"/>
            </p:cNvSpPr>
            <p:nvPr/>
          </p:nvSpPr>
          <p:spPr bwMode="auto">
            <a:xfrm flipV="1">
              <a:off x="2862" y="349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3" name="Line 159"/>
            <p:cNvSpPr>
              <a:spLocks noChangeShapeType="1"/>
            </p:cNvSpPr>
            <p:nvPr/>
          </p:nvSpPr>
          <p:spPr bwMode="auto">
            <a:xfrm flipV="1">
              <a:off x="2862" y="359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4" name="Line 160"/>
            <p:cNvSpPr>
              <a:spLocks noChangeShapeType="1"/>
            </p:cNvSpPr>
            <p:nvPr/>
          </p:nvSpPr>
          <p:spPr bwMode="auto">
            <a:xfrm flipV="1">
              <a:off x="2862" y="378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5" name="Line 161"/>
            <p:cNvSpPr>
              <a:spLocks noChangeShapeType="1"/>
            </p:cNvSpPr>
            <p:nvPr/>
          </p:nvSpPr>
          <p:spPr bwMode="auto">
            <a:xfrm flipV="1">
              <a:off x="2862" y="388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6" name="Line 162"/>
            <p:cNvSpPr>
              <a:spLocks noChangeShapeType="1"/>
            </p:cNvSpPr>
            <p:nvPr/>
          </p:nvSpPr>
          <p:spPr bwMode="auto">
            <a:xfrm flipV="1">
              <a:off x="2862" y="398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7" name="Line 163"/>
            <p:cNvSpPr>
              <a:spLocks noChangeShapeType="1"/>
            </p:cNvSpPr>
            <p:nvPr/>
          </p:nvSpPr>
          <p:spPr bwMode="auto">
            <a:xfrm flipV="1">
              <a:off x="2862" y="2137"/>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8" name="Line 164"/>
            <p:cNvSpPr>
              <a:spLocks noChangeShapeType="1"/>
            </p:cNvSpPr>
            <p:nvPr/>
          </p:nvSpPr>
          <p:spPr bwMode="auto">
            <a:xfrm flipV="1">
              <a:off x="2862" y="2525"/>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9" name="Line 165"/>
            <p:cNvSpPr>
              <a:spLocks noChangeShapeType="1"/>
            </p:cNvSpPr>
            <p:nvPr/>
          </p:nvSpPr>
          <p:spPr bwMode="auto">
            <a:xfrm flipV="1">
              <a:off x="2862" y="2913"/>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0" name="Line 166"/>
            <p:cNvSpPr>
              <a:spLocks noChangeShapeType="1"/>
            </p:cNvSpPr>
            <p:nvPr/>
          </p:nvSpPr>
          <p:spPr bwMode="auto">
            <a:xfrm flipV="1">
              <a:off x="2862" y="3301"/>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1" name="Line 167"/>
            <p:cNvSpPr>
              <a:spLocks noChangeShapeType="1"/>
            </p:cNvSpPr>
            <p:nvPr/>
          </p:nvSpPr>
          <p:spPr bwMode="auto">
            <a:xfrm flipV="1">
              <a:off x="2862" y="3689"/>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2" name="Text Box 168"/>
            <p:cNvSpPr txBox="1">
              <a:spLocks noChangeArrowheads="1"/>
            </p:cNvSpPr>
            <p:nvPr/>
          </p:nvSpPr>
          <p:spPr bwMode="auto">
            <a:xfrm>
              <a:off x="2983" y="157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8693" name="Text Box 169"/>
            <p:cNvSpPr txBox="1">
              <a:spLocks noChangeArrowheads="1"/>
            </p:cNvSpPr>
            <p:nvPr/>
          </p:nvSpPr>
          <p:spPr bwMode="auto">
            <a:xfrm>
              <a:off x="2983" y="1977"/>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8694" name="Text Box 170"/>
            <p:cNvSpPr txBox="1">
              <a:spLocks noChangeArrowheads="1"/>
            </p:cNvSpPr>
            <p:nvPr/>
          </p:nvSpPr>
          <p:spPr bwMode="auto">
            <a:xfrm>
              <a:off x="2983" y="2353"/>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14</a:t>
              </a:r>
            </a:p>
          </p:txBody>
        </p:sp>
        <p:sp>
          <p:nvSpPr>
            <p:cNvPr id="68695" name="Text Box 171"/>
            <p:cNvSpPr txBox="1">
              <a:spLocks noChangeArrowheads="1"/>
            </p:cNvSpPr>
            <p:nvPr/>
          </p:nvSpPr>
          <p:spPr bwMode="auto">
            <a:xfrm>
              <a:off x="2983" y="274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15</a:t>
              </a:r>
            </a:p>
          </p:txBody>
        </p:sp>
        <p:sp>
          <p:nvSpPr>
            <p:cNvPr id="68696" name="Text Box 172"/>
            <p:cNvSpPr txBox="1">
              <a:spLocks noChangeArrowheads="1"/>
            </p:cNvSpPr>
            <p:nvPr/>
          </p:nvSpPr>
          <p:spPr bwMode="auto">
            <a:xfrm>
              <a:off x="2983" y="312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16</a:t>
              </a:r>
            </a:p>
          </p:txBody>
        </p:sp>
        <p:sp>
          <p:nvSpPr>
            <p:cNvPr id="68697" name="Text Box 173"/>
            <p:cNvSpPr txBox="1">
              <a:spLocks noChangeArrowheads="1"/>
            </p:cNvSpPr>
            <p:nvPr/>
          </p:nvSpPr>
          <p:spPr bwMode="auto">
            <a:xfrm>
              <a:off x="2983" y="3515"/>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17</a:t>
              </a:r>
            </a:p>
          </p:txBody>
        </p:sp>
        <p:sp>
          <p:nvSpPr>
            <p:cNvPr id="68698" name="Line 210"/>
            <p:cNvSpPr>
              <a:spLocks noChangeShapeType="1"/>
            </p:cNvSpPr>
            <p:nvPr/>
          </p:nvSpPr>
          <p:spPr bwMode="auto">
            <a:xfrm flipV="1">
              <a:off x="2860" y="87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9" name="Line 211"/>
            <p:cNvSpPr>
              <a:spLocks noChangeShapeType="1"/>
            </p:cNvSpPr>
            <p:nvPr/>
          </p:nvSpPr>
          <p:spPr bwMode="auto">
            <a:xfrm flipV="1">
              <a:off x="2860" y="976"/>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0" name="Line 212"/>
            <p:cNvSpPr>
              <a:spLocks noChangeShapeType="1"/>
            </p:cNvSpPr>
            <p:nvPr/>
          </p:nvSpPr>
          <p:spPr bwMode="auto">
            <a:xfrm flipV="1">
              <a:off x="2860" y="107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1" name="Line 213"/>
            <p:cNvSpPr>
              <a:spLocks noChangeShapeType="1"/>
            </p:cNvSpPr>
            <p:nvPr/>
          </p:nvSpPr>
          <p:spPr bwMode="auto">
            <a:xfrm flipV="1">
              <a:off x="2860" y="117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2" name="Line 214"/>
            <p:cNvSpPr>
              <a:spLocks noChangeShapeType="1"/>
            </p:cNvSpPr>
            <p:nvPr/>
          </p:nvSpPr>
          <p:spPr bwMode="auto">
            <a:xfrm flipV="1">
              <a:off x="2860" y="126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3" name="Line 215"/>
            <p:cNvSpPr>
              <a:spLocks noChangeShapeType="1"/>
            </p:cNvSpPr>
            <p:nvPr/>
          </p:nvSpPr>
          <p:spPr bwMode="auto">
            <a:xfrm flipV="1">
              <a:off x="2860" y="146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4" name="Line 216"/>
            <p:cNvSpPr>
              <a:spLocks noChangeShapeType="1"/>
            </p:cNvSpPr>
            <p:nvPr/>
          </p:nvSpPr>
          <p:spPr bwMode="auto">
            <a:xfrm flipV="1">
              <a:off x="2860" y="136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5" name="Text Box 218"/>
            <p:cNvSpPr txBox="1">
              <a:spLocks noChangeArrowheads="1"/>
            </p:cNvSpPr>
            <p:nvPr/>
          </p:nvSpPr>
          <p:spPr bwMode="auto">
            <a:xfrm>
              <a:off x="2981" y="1204"/>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768219" name="Text Box 219"/>
          <p:cNvSpPr txBox="1">
            <a:spLocks noChangeArrowheads="1"/>
          </p:cNvSpPr>
          <p:nvPr/>
        </p:nvSpPr>
        <p:spPr bwMode="auto">
          <a:xfrm>
            <a:off x="757238" y="46386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t4</a:t>
            </a:r>
          </a:p>
        </p:txBody>
      </p:sp>
      <p:sp>
        <p:nvSpPr>
          <p:cNvPr id="768220" name="Line 220"/>
          <p:cNvSpPr>
            <a:spLocks noChangeShapeType="1"/>
          </p:cNvSpPr>
          <p:nvPr/>
        </p:nvSpPr>
        <p:spPr bwMode="auto">
          <a:xfrm flipV="1">
            <a:off x="731838" y="4984750"/>
            <a:ext cx="3763962" cy="15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22" name="Line 222"/>
          <p:cNvSpPr>
            <a:spLocks noChangeShapeType="1"/>
          </p:cNvSpPr>
          <p:nvPr/>
        </p:nvSpPr>
        <p:spPr bwMode="auto">
          <a:xfrm>
            <a:off x="3497263" y="3986213"/>
            <a:ext cx="1049337"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26" name="Line 226"/>
          <p:cNvSpPr>
            <a:spLocks noChangeShapeType="1"/>
          </p:cNvSpPr>
          <p:nvPr/>
        </p:nvSpPr>
        <p:spPr bwMode="auto">
          <a:xfrm>
            <a:off x="3535363" y="1489075"/>
            <a:ext cx="1036637" cy="158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9" name="Line 9"/>
          <p:cNvSpPr>
            <a:spLocks noChangeShapeType="1"/>
          </p:cNvSpPr>
          <p:nvPr/>
        </p:nvSpPr>
        <p:spPr bwMode="auto">
          <a:xfrm>
            <a:off x="1228725" y="874713"/>
            <a:ext cx="15875"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010" name="Line 10"/>
          <p:cNvSpPr>
            <a:spLocks noChangeShapeType="1"/>
          </p:cNvSpPr>
          <p:nvPr/>
        </p:nvSpPr>
        <p:spPr bwMode="auto">
          <a:xfrm flipH="1">
            <a:off x="3506788" y="874713"/>
            <a:ext cx="11112"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011" name="Text Box 11"/>
          <p:cNvSpPr txBox="1">
            <a:spLocks noChangeArrowheads="1"/>
          </p:cNvSpPr>
          <p:nvPr/>
        </p:nvSpPr>
        <p:spPr bwMode="auto">
          <a:xfrm>
            <a:off x="231775" y="779463"/>
            <a:ext cx="1652588"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768012" name="Text Box 12"/>
          <p:cNvSpPr txBox="1">
            <a:spLocks noChangeArrowheads="1"/>
          </p:cNvSpPr>
          <p:nvPr/>
        </p:nvSpPr>
        <p:spPr bwMode="auto">
          <a:xfrm>
            <a:off x="3305175" y="779463"/>
            <a:ext cx="1508125"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sp>
        <p:nvSpPr>
          <p:cNvPr id="768017" name="Line 17"/>
          <p:cNvSpPr>
            <a:spLocks noChangeShapeType="1"/>
          </p:cNvSpPr>
          <p:nvPr/>
        </p:nvSpPr>
        <p:spPr bwMode="auto">
          <a:xfrm>
            <a:off x="1223963" y="2486025"/>
            <a:ext cx="2289175" cy="53816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18" name="Text Box 18"/>
          <p:cNvSpPr txBox="1">
            <a:spLocks noChangeArrowheads="1"/>
          </p:cNvSpPr>
          <p:nvPr/>
        </p:nvSpPr>
        <p:spPr bwMode="auto">
          <a:xfrm rot="774728">
            <a:off x="1366838" y="2351088"/>
            <a:ext cx="2000250" cy="3667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Sync message</a:t>
            </a:r>
          </a:p>
        </p:txBody>
      </p:sp>
      <p:sp>
        <p:nvSpPr>
          <p:cNvPr id="768019" name="Text Box 19"/>
          <p:cNvSpPr txBox="1">
            <a:spLocks noChangeArrowheads="1"/>
          </p:cNvSpPr>
          <p:nvPr/>
        </p:nvSpPr>
        <p:spPr bwMode="auto">
          <a:xfrm rot="656233">
            <a:off x="1497013" y="2873375"/>
            <a:ext cx="1690687"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Follow up</a:t>
            </a:r>
          </a:p>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Message (t1)</a:t>
            </a:r>
          </a:p>
        </p:txBody>
      </p:sp>
      <p:sp>
        <p:nvSpPr>
          <p:cNvPr id="768020" name="Text Box 20"/>
          <p:cNvSpPr txBox="1">
            <a:spLocks noChangeArrowheads="1"/>
          </p:cNvSpPr>
          <p:nvPr/>
        </p:nvSpPr>
        <p:spPr bwMode="auto">
          <a:xfrm rot="826188">
            <a:off x="1677988" y="4946650"/>
            <a:ext cx="1690687"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Delay_Resp</a:t>
            </a:r>
          </a:p>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Message (t4)</a:t>
            </a:r>
          </a:p>
        </p:txBody>
      </p:sp>
      <p:sp>
        <p:nvSpPr>
          <p:cNvPr id="768021" name="Line 21"/>
          <p:cNvSpPr>
            <a:spLocks noChangeShapeType="1"/>
          </p:cNvSpPr>
          <p:nvPr/>
        </p:nvSpPr>
        <p:spPr bwMode="auto">
          <a:xfrm>
            <a:off x="1239838" y="5280025"/>
            <a:ext cx="2259012" cy="614363"/>
          </a:xfrm>
          <a:prstGeom prst="line">
            <a:avLst/>
          </a:prstGeom>
          <a:noFill/>
          <a:ln w="254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22" name="Text Box 22"/>
          <p:cNvSpPr txBox="1">
            <a:spLocks noChangeArrowheads="1"/>
          </p:cNvSpPr>
          <p:nvPr/>
        </p:nvSpPr>
        <p:spPr bwMode="auto">
          <a:xfrm rot="20756803" flipH="1">
            <a:off x="1844675" y="3986213"/>
            <a:ext cx="1560513"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Delay_Req</a:t>
            </a:r>
            <a:br>
              <a:rPr lang="en-US" altLang="zh-CN" sz="1800" b="1">
                <a:solidFill>
                  <a:schemeClr val="tx1"/>
                </a:solidFill>
                <a:latin typeface="Verdana" panose="020B0604030504040204" pitchFamily="34" charset="0"/>
                <a:ea typeface="SimSun" panose="02010600030101010101" pitchFamily="2" charset="-122"/>
              </a:rPr>
            </a:br>
            <a:r>
              <a:rPr lang="en-US" altLang="zh-CN" sz="1800" b="1">
                <a:solidFill>
                  <a:schemeClr val="tx1"/>
                </a:solidFill>
                <a:latin typeface="Verdana" panose="020B0604030504040204" pitchFamily="34" charset="0"/>
                <a:ea typeface="SimSun" panose="02010600030101010101" pitchFamily="2" charset="-122"/>
              </a:rPr>
              <a:t>message</a:t>
            </a:r>
          </a:p>
        </p:txBody>
      </p:sp>
      <p:sp>
        <p:nvSpPr>
          <p:cNvPr id="768023" name="Line 23"/>
          <p:cNvSpPr>
            <a:spLocks noChangeShapeType="1"/>
          </p:cNvSpPr>
          <p:nvPr/>
        </p:nvSpPr>
        <p:spPr bwMode="auto">
          <a:xfrm flipH="1">
            <a:off x="1228725" y="4408488"/>
            <a:ext cx="2259013" cy="57626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65" name="Line 65"/>
          <p:cNvSpPr>
            <a:spLocks noChangeShapeType="1"/>
          </p:cNvSpPr>
          <p:nvPr/>
        </p:nvSpPr>
        <p:spPr bwMode="auto">
          <a:xfrm>
            <a:off x="1223963" y="3255963"/>
            <a:ext cx="2289175" cy="538162"/>
          </a:xfrm>
          <a:prstGeom prst="line">
            <a:avLst/>
          </a:prstGeom>
          <a:noFill/>
          <a:ln w="254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235" name="Text Box 235"/>
          <p:cNvSpPr txBox="1">
            <a:spLocks noChangeArrowheads="1"/>
          </p:cNvSpPr>
          <p:nvPr/>
        </p:nvSpPr>
        <p:spPr bwMode="auto">
          <a:xfrm>
            <a:off x="757238" y="2160588"/>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t1</a:t>
            </a:r>
          </a:p>
        </p:txBody>
      </p:sp>
      <p:sp>
        <p:nvSpPr>
          <p:cNvPr id="768238" name="Text Box 238"/>
          <p:cNvSpPr txBox="1">
            <a:spLocks noChangeArrowheads="1"/>
          </p:cNvSpPr>
          <p:nvPr/>
        </p:nvSpPr>
        <p:spPr bwMode="auto">
          <a:xfrm>
            <a:off x="4071938" y="3619500"/>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accent2"/>
                </a:solidFill>
                <a:latin typeface="Verdana" panose="020B0604030504040204" pitchFamily="34" charset="0"/>
                <a:ea typeface="SimSun" panose="02010600030101010101" pitchFamily="2" charset="-122"/>
              </a:rPr>
              <a:t>t4</a:t>
            </a:r>
          </a:p>
        </p:txBody>
      </p:sp>
      <p:sp>
        <p:nvSpPr>
          <p:cNvPr id="768239" name="Text Box 239"/>
          <p:cNvSpPr txBox="1">
            <a:spLocks noChangeArrowheads="1"/>
          </p:cNvSpPr>
          <p:nvPr/>
        </p:nvSpPr>
        <p:spPr bwMode="auto">
          <a:xfrm>
            <a:off x="4071938" y="1141413"/>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accent2"/>
                </a:solidFill>
                <a:latin typeface="Verdana" panose="020B0604030504040204" pitchFamily="34" charset="0"/>
                <a:ea typeface="SimSun" panose="02010600030101010101" pitchFamily="2" charset="-122"/>
              </a:rPr>
              <a:t>t1</a:t>
            </a:r>
          </a:p>
        </p:txBody>
      </p:sp>
      <p:grpSp>
        <p:nvGrpSpPr>
          <p:cNvPr id="4" name="Group 240"/>
          <p:cNvGrpSpPr>
            <a:grpSpLocks/>
          </p:cNvGrpSpPr>
          <p:nvPr/>
        </p:nvGrpSpPr>
        <p:grpSpPr bwMode="auto">
          <a:xfrm>
            <a:off x="5351463" y="5522913"/>
            <a:ext cx="3214687" cy="366712"/>
            <a:chOff x="412" y="3926"/>
            <a:chExt cx="2025" cy="231"/>
          </a:xfrm>
        </p:grpSpPr>
        <p:sp>
          <p:nvSpPr>
            <p:cNvPr id="68664" name="AutoShape 241"/>
            <p:cNvSpPr>
              <a:spLocks noChangeArrowheads="1"/>
            </p:cNvSpPr>
            <p:nvPr/>
          </p:nvSpPr>
          <p:spPr bwMode="auto">
            <a:xfrm flipV="1">
              <a:off x="412" y="3926"/>
              <a:ext cx="351" cy="230"/>
            </a:xfrm>
            <a:prstGeom prst="homePlate">
              <a:avLst>
                <a:gd name="adj" fmla="val 73832"/>
              </a:avLst>
            </a:prstGeom>
            <a:solidFill>
              <a:srgbClr val="CCECFF"/>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665" name="Text Box 242"/>
            <p:cNvSpPr txBox="1">
              <a:spLocks noChangeArrowheads="1"/>
            </p:cNvSpPr>
            <p:nvPr/>
          </p:nvSpPr>
          <p:spPr bwMode="auto">
            <a:xfrm>
              <a:off x="848" y="3926"/>
              <a:ext cx="1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Propagation delay</a:t>
              </a:r>
            </a:p>
          </p:txBody>
        </p:sp>
      </p:grpSp>
      <p:grpSp>
        <p:nvGrpSpPr>
          <p:cNvPr id="5" name="Group 243"/>
          <p:cNvGrpSpPr>
            <a:grpSpLocks/>
          </p:cNvGrpSpPr>
          <p:nvPr/>
        </p:nvGrpSpPr>
        <p:grpSpPr bwMode="auto">
          <a:xfrm>
            <a:off x="5351463" y="6021388"/>
            <a:ext cx="3025775" cy="366712"/>
            <a:chOff x="2904" y="3926"/>
            <a:chExt cx="1906" cy="231"/>
          </a:xfrm>
        </p:grpSpPr>
        <p:sp>
          <p:nvSpPr>
            <p:cNvPr id="68662" name="AutoShape 244"/>
            <p:cNvSpPr>
              <a:spLocks noChangeArrowheads="1"/>
            </p:cNvSpPr>
            <p:nvPr/>
          </p:nvSpPr>
          <p:spPr bwMode="auto">
            <a:xfrm>
              <a:off x="2904" y="3926"/>
              <a:ext cx="653" cy="230"/>
            </a:xfrm>
            <a:prstGeom prst="homePlate">
              <a:avLst>
                <a:gd name="adj" fmla="val 70978"/>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663" name="Text Box 245"/>
            <p:cNvSpPr txBox="1">
              <a:spLocks noChangeArrowheads="1"/>
            </p:cNvSpPr>
            <p:nvPr/>
          </p:nvSpPr>
          <p:spPr bwMode="auto">
            <a:xfrm>
              <a:off x="3635" y="3926"/>
              <a:ext cx="11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Clocks Offset</a:t>
              </a:r>
            </a:p>
          </p:txBody>
        </p:sp>
      </p:grpSp>
      <p:sp>
        <p:nvSpPr>
          <p:cNvPr id="768247" name="AutoShape 247"/>
          <p:cNvSpPr>
            <a:spLocks noChangeArrowheads="1"/>
          </p:cNvSpPr>
          <p:nvPr/>
        </p:nvSpPr>
        <p:spPr bwMode="auto">
          <a:xfrm>
            <a:off x="5341938" y="1066800"/>
            <a:ext cx="3608387" cy="2611438"/>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Computation done</a:t>
            </a:r>
          </a:p>
          <a:p>
            <a:pP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by the slave</a:t>
            </a:r>
          </a:p>
        </p:txBody>
      </p:sp>
      <p:sp>
        <p:nvSpPr>
          <p:cNvPr id="768248" name="Text Box 248"/>
          <p:cNvSpPr txBox="1">
            <a:spLocks noChangeArrowheads="1"/>
          </p:cNvSpPr>
          <p:nvPr/>
        </p:nvSpPr>
        <p:spPr bwMode="auto">
          <a:xfrm>
            <a:off x="8105775" y="1144588"/>
            <a:ext cx="6858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PTP</a:t>
            </a:r>
          </a:p>
        </p:txBody>
      </p:sp>
      <p:sp>
        <p:nvSpPr>
          <p:cNvPr id="768251" name="Text Box 251"/>
          <p:cNvSpPr txBox="1">
            <a:spLocks noChangeArrowheads="1"/>
          </p:cNvSpPr>
          <p:nvPr/>
        </p:nvSpPr>
        <p:spPr bwMode="auto">
          <a:xfrm>
            <a:off x="5359400" y="1835150"/>
            <a:ext cx="3571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A = t2 - t1 = Delay + Offset</a:t>
            </a:r>
          </a:p>
        </p:txBody>
      </p:sp>
      <p:sp>
        <p:nvSpPr>
          <p:cNvPr id="768252" name="Text Box 252"/>
          <p:cNvSpPr txBox="1">
            <a:spLocks noChangeArrowheads="1"/>
          </p:cNvSpPr>
          <p:nvPr/>
        </p:nvSpPr>
        <p:spPr bwMode="auto">
          <a:xfrm>
            <a:off x="5340350" y="2233613"/>
            <a:ext cx="3609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B = t4 - t3 = Delay - Offset</a:t>
            </a:r>
          </a:p>
        </p:txBody>
      </p:sp>
      <p:sp>
        <p:nvSpPr>
          <p:cNvPr id="768253" name="Text Box 253"/>
          <p:cNvSpPr txBox="1">
            <a:spLocks noChangeArrowheads="1"/>
          </p:cNvSpPr>
          <p:nvPr/>
        </p:nvSpPr>
        <p:spPr bwMode="auto">
          <a:xfrm>
            <a:off x="5665788" y="2632075"/>
            <a:ext cx="29575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Delay = (A + B)/2</a:t>
            </a:r>
          </a:p>
        </p:txBody>
      </p:sp>
      <p:sp>
        <p:nvSpPr>
          <p:cNvPr id="768255" name="Text Box 255"/>
          <p:cNvSpPr txBox="1">
            <a:spLocks noChangeArrowheads="1"/>
          </p:cNvSpPr>
          <p:nvPr/>
        </p:nvSpPr>
        <p:spPr bwMode="auto">
          <a:xfrm>
            <a:off x="5829300" y="3030538"/>
            <a:ext cx="2632075" cy="40481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Offset = (A - B)/2</a:t>
            </a:r>
          </a:p>
        </p:txBody>
      </p:sp>
      <p:sp>
        <p:nvSpPr>
          <p:cNvPr id="768256" name="Text Box 256"/>
          <p:cNvSpPr txBox="1">
            <a:spLocks noChangeArrowheads="1"/>
          </p:cNvSpPr>
          <p:nvPr/>
        </p:nvSpPr>
        <p:spPr bwMode="auto">
          <a:xfrm>
            <a:off x="5340350" y="3827463"/>
            <a:ext cx="35337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This allow the Master</a:t>
            </a:r>
            <a:br>
              <a:rPr lang="en-US" altLang="zh-CN">
                <a:solidFill>
                  <a:schemeClr val="tx1"/>
                </a:solidFill>
                <a:latin typeface="Verdana" panose="020B0604030504040204" pitchFamily="34" charset="0"/>
                <a:ea typeface="SimSun" panose="02010600030101010101" pitchFamily="2" charset="-122"/>
              </a:rPr>
            </a:br>
            <a:r>
              <a:rPr lang="en-US" altLang="zh-CN">
                <a:solidFill>
                  <a:schemeClr val="tx1"/>
                </a:solidFill>
                <a:latin typeface="Verdana" panose="020B0604030504040204" pitchFamily="34" charset="0"/>
                <a:ea typeface="SimSun" panose="02010600030101010101" pitchFamily="2" charset="-122"/>
              </a:rPr>
              <a:t> and the slave to be synchronized </a:t>
            </a:r>
            <a:r>
              <a:rPr lang="en-US" altLang="zh-CN" b="1">
                <a:solidFill>
                  <a:schemeClr val="tx1"/>
                </a:solidFill>
                <a:latin typeface="Verdana" panose="020B0604030504040204" pitchFamily="34" charset="0"/>
                <a:ea typeface="SimSun" panose="02010600030101010101" pitchFamily="2" charset="-122"/>
              </a:rPr>
              <a:t>with a </a:t>
            </a:r>
            <a:br>
              <a:rPr lang="en-US" altLang="zh-CN" b="1">
                <a:solidFill>
                  <a:schemeClr val="tx1"/>
                </a:solidFill>
                <a:latin typeface="Verdana" panose="020B0604030504040204" pitchFamily="34" charset="0"/>
                <a:ea typeface="SimSun" panose="02010600030101010101" pitchFamily="2" charset="-122"/>
              </a:rPr>
            </a:br>
            <a:r>
              <a:rPr lang="en-US" altLang="zh-CN" b="1" i="0">
                <a:solidFill>
                  <a:schemeClr val="tx1"/>
                </a:solidFill>
                <a:latin typeface="Verdana" panose="020B0604030504040204" pitchFamily="34" charset="0"/>
                <a:ea typeface="SimSun" panose="02010600030101010101" pitchFamily="2" charset="-122"/>
              </a:rPr>
              <a:t>sub-µsecond precision</a:t>
            </a:r>
          </a:p>
        </p:txBody>
      </p:sp>
      <p:sp>
        <p:nvSpPr>
          <p:cNvPr id="768259" name="Line 259"/>
          <p:cNvSpPr>
            <a:spLocks noChangeShapeType="1"/>
          </p:cNvSpPr>
          <p:nvPr/>
        </p:nvSpPr>
        <p:spPr bwMode="auto">
          <a:xfrm flipV="1">
            <a:off x="731838" y="2487613"/>
            <a:ext cx="4603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0" name="Line 260"/>
          <p:cNvSpPr>
            <a:spLocks noChangeShapeType="1"/>
          </p:cNvSpPr>
          <p:nvPr/>
        </p:nvSpPr>
        <p:spPr bwMode="auto">
          <a:xfrm flipV="1">
            <a:off x="769938" y="4984750"/>
            <a:ext cx="4603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1" name="Rectangle 261"/>
          <p:cNvSpPr>
            <a:spLocks noChangeArrowheads="1"/>
          </p:cNvSpPr>
          <p:nvPr/>
        </p:nvSpPr>
        <p:spPr bwMode="auto">
          <a:xfrm>
            <a:off x="3497263" y="1489075"/>
            <a:ext cx="1036637" cy="1536700"/>
          </a:xfrm>
          <a:prstGeom prst="rect">
            <a:avLst/>
          </a:prstGeom>
          <a:noFill/>
          <a:ln w="63500">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800" b="1">
                <a:solidFill>
                  <a:srgbClr val="5F5F5F"/>
                </a:solidFill>
                <a:latin typeface="Verdana" panose="020B0604030504040204" pitchFamily="34" charset="0"/>
                <a:ea typeface="SimSun" panose="02010600030101010101" pitchFamily="2" charset="-122"/>
              </a:rPr>
              <a:t>A</a:t>
            </a:r>
          </a:p>
        </p:txBody>
      </p:sp>
      <p:sp>
        <p:nvSpPr>
          <p:cNvPr id="768262" name="Rectangle 262"/>
          <p:cNvSpPr>
            <a:spLocks noChangeArrowheads="1"/>
          </p:cNvSpPr>
          <p:nvPr/>
        </p:nvSpPr>
        <p:spPr bwMode="auto">
          <a:xfrm>
            <a:off x="3497263" y="3986213"/>
            <a:ext cx="1036637" cy="422275"/>
          </a:xfrm>
          <a:prstGeom prst="rect">
            <a:avLst/>
          </a:prstGeom>
          <a:noFill/>
          <a:ln w="63500">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800" b="1">
                <a:solidFill>
                  <a:srgbClr val="5F5F5F"/>
                </a:solidFill>
                <a:latin typeface="Verdana" panose="020B0604030504040204" pitchFamily="34" charset="0"/>
                <a:ea typeface="SimSun" panose="02010600030101010101" pitchFamily="2" charset="-122"/>
              </a:rPr>
              <a:t>B</a:t>
            </a:r>
          </a:p>
        </p:txBody>
      </p:sp>
      <p:sp>
        <p:nvSpPr>
          <p:cNvPr id="768264" name="AutoShape 264">
            <a:hlinkClick r:id="rId2" action="ppaction://hlinksldjump" highlightClick="1"/>
          </p:cNvPr>
          <p:cNvSpPr>
            <a:spLocks noChangeArrowheads="1"/>
          </p:cNvSpPr>
          <p:nvPr/>
        </p:nvSpPr>
        <p:spPr bwMode="auto">
          <a:xfrm>
            <a:off x="8528050" y="5972175"/>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265" name="Oval 26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8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80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80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814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82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82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80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81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81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801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80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81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81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80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82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821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682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80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6800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82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680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82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680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682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682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68263"/>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682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80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806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6823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6802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68021"/>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682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68248"/>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6826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68251"/>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6826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68252"/>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682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68255"/>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68256">
                                            <p:txEl>
                                              <p:pRg st="0" end="0"/>
                                            </p:txEl>
                                          </p:spTgt>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6826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68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258" grpId="0" animBg="1"/>
      <p:bldP spid="768263" grpId="0" animBg="1"/>
      <p:bldP spid="768005" grpId="0" animBg="1"/>
      <p:bldP spid="768007" grpId="0" animBg="1"/>
      <p:bldP spid="768237" grpId="0" animBg="1"/>
      <p:bldP spid="768004" grpId="0" animBg="1"/>
      <p:bldP spid="768006" grpId="0" animBg="1"/>
      <p:bldP spid="768066" grpId="0" animBg="1"/>
      <p:bldP spid="768137" grpId="0"/>
      <p:bldP spid="768138" grpId="0"/>
      <p:bldP spid="768139" grpId="0" animBg="1"/>
      <p:bldP spid="768140" grpId="0" animBg="1"/>
      <p:bldP spid="768141" grpId="0" animBg="1"/>
      <p:bldP spid="768217" grpId="0" animBg="1"/>
      <p:bldP spid="768219" grpId="0"/>
      <p:bldP spid="768220" grpId="0" animBg="1"/>
      <p:bldP spid="768222" grpId="0" animBg="1"/>
      <p:bldP spid="768226" grpId="0" animBg="1"/>
      <p:bldP spid="768009" grpId="0" animBg="1"/>
      <p:bldP spid="768010" grpId="0" animBg="1"/>
      <p:bldP spid="768011" grpId="0" animBg="1"/>
      <p:bldP spid="768012" grpId="0" animBg="1"/>
      <p:bldP spid="768017" grpId="0" animBg="1"/>
      <p:bldP spid="768018" grpId="0" animBg="1"/>
      <p:bldP spid="768019" grpId="0" animBg="1"/>
      <p:bldP spid="768020" grpId="0" animBg="1"/>
      <p:bldP spid="768021" grpId="0" animBg="1"/>
      <p:bldP spid="768022" grpId="0" animBg="1"/>
      <p:bldP spid="768023" grpId="0" animBg="1"/>
      <p:bldP spid="768065" grpId="0" animBg="1"/>
      <p:bldP spid="768235" grpId="0"/>
      <p:bldP spid="768238" grpId="0"/>
      <p:bldP spid="768239" grpId="0"/>
      <p:bldP spid="768247" grpId="0" animBg="1"/>
      <p:bldP spid="768248" grpId="0" animBg="1"/>
      <p:bldP spid="768251" grpId="0"/>
      <p:bldP spid="768252" grpId="0"/>
      <p:bldP spid="768253" grpId="0"/>
      <p:bldP spid="768255" grpId="0" animBg="1"/>
      <p:bldP spid="768256" grpId="0" build="allAtOnce"/>
      <p:bldP spid="768259" grpId="0" animBg="1"/>
      <p:bldP spid="768260" grpId="0" animBg="1"/>
      <p:bldP spid="768261" grpId="0" animBg="1"/>
      <p:bldP spid="768262" grpId="0" animBg="1"/>
      <p:bldP spid="768264" grpId="0" animBg="1"/>
      <p:bldP spid="76826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85825" y="0"/>
            <a:ext cx="7070725" cy="765175"/>
          </a:xfrm>
        </p:spPr>
        <p:txBody>
          <a:bodyPr/>
          <a:lstStyle/>
          <a:p>
            <a:pPr eaLnBrk="1" hangingPunct="1"/>
            <a:r>
              <a:rPr lang="en-US" altLang="zh-CN" smtClean="0">
                <a:ea typeface="SimSun" panose="02010600030101010101" pitchFamily="2" charset="-122"/>
              </a:rPr>
              <a:t>Internet Protocol (IP)</a:t>
            </a:r>
          </a:p>
        </p:txBody>
      </p:sp>
      <p:sp>
        <p:nvSpPr>
          <p:cNvPr id="712707" name="Rectangle 3"/>
          <p:cNvSpPr>
            <a:spLocks noGrp="1" noChangeArrowheads="1"/>
          </p:cNvSpPr>
          <p:nvPr>
            <p:ph idx="1"/>
          </p:nvPr>
        </p:nvSpPr>
        <p:spPr>
          <a:xfrm>
            <a:off x="323850" y="741363"/>
            <a:ext cx="8050213" cy="5875337"/>
          </a:xfrm>
        </p:spPr>
        <p:txBody>
          <a:bodyPr/>
          <a:lstStyle/>
          <a:p>
            <a:pPr eaLnBrk="1" hangingPunct="1"/>
            <a:r>
              <a:rPr lang="en-US" altLang="zh-CN" dirty="0" smtClean="0">
                <a:ea typeface="SimSun" panose="02010600030101010101" pitchFamily="2" charset="-122"/>
              </a:rPr>
              <a:t>Best Effort Delivery </a:t>
            </a:r>
          </a:p>
          <a:p>
            <a:pPr lvl="1" eaLnBrk="1" hangingPunct="1"/>
            <a:r>
              <a:rPr lang="en-US" altLang="zh-CN" dirty="0" smtClean="0">
                <a:ea typeface="SimSun" panose="02010600030101010101" pitchFamily="2" charset="-122"/>
              </a:rPr>
              <a:t>Packets can be lost</a:t>
            </a:r>
          </a:p>
          <a:p>
            <a:pPr lvl="1" eaLnBrk="1" hangingPunct="1"/>
            <a:r>
              <a:rPr lang="en-US" altLang="zh-CN" dirty="0" smtClean="0">
                <a:ea typeface="SimSun" panose="02010600030101010101" pitchFamily="2" charset="-122"/>
              </a:rPr>
              <a:t>Packets can be duplicated</a:t>
            </a:r>
          </a:p>
          <a:p>
            <a:pPr lvl="1" eaLnBrk="1" hangingPunct="1"/>
            <a:r>
              <a:rPr lang="en-US" altLang="zh-CN" dirty="0" smtClean="0">
                <a:ea typeface="SimSun" panose="02010600030101010101" pitchFamily="2" charset="-122"/>
              </a:rPr>
              <a:t>Packets can be received in any order </a:t>
            </a:r>
          </a:p>
          <a:p>
            <a:pPr lvl="2" eaLnBrk="1" hangingPunct="1"/>
            <a:endParaRPr lang="en-US" altLang="zh-CN" dirty="0" smtClean="0">
              <a:ea typeface="SimSun" panose="02010600030101010101" pitchFamily="2" charset="-122"/>
            </a:endParaRPr>
          </a:p>
          <a:p>
            <a:pPr lvl="2" eaLnBrk="1" hangingPunct="1"/>
            <a:endParaRPr lang="en-US" altLang="zh-CN" dirty="0" smtClean="0">
              <a:ea typeface="SimSun" panose="02010600030101010101" pitchFamily="2" charset="-122"/>
            </a:endParaRPr>
          </a:p>
          <a:p>
            <a:pPr lvl="2" eaLnBrk="1" hangingPunct="1"/>
            <a:endParaRPr lang="en-US" altLang="zh-CN" dirty="0" smtClean="0">
              <a:ea typeface="SimSun" panose="02010600030101010101" pitchFamily="2" charset="-122"/>
            </a:endParaRPr>
          </a:p>
          <a:p>
            <a:pPr lvl="1" eaLnBrk="1" hangingPunct="1"/>
            <a:endParaRPr lang="en-US" altLang="zh-CN" dirty="0" smtClean="0">
              <a:ea typeface="SimSun" panose="02010600030101010101" pitchFamily="2" charset="-122"/>
            </a:endParaRPr>
          </a:p>
          <a:p>
            <a:pPr eaLnBrk="1" hangingPunct="1"/>
            <a:r>
              <a:rPr lang="en-US" altLang="zh-CN" dirty="0" smtClean="0">
                <a:ea typeface="SimSun" panose="02010600030101010101" pitchFamily="2" charset="-122"/>
              </a:rPr>
              <a:t>The IP protocol can fragment and rebuild fragmented packets</a:t>
            </a:r>
          </a:p>
        </p:txBody>
      </p:sp>
      <p:sp>
        <p:nvSpPr>
          <p:cNvPr id="6963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B89E8B1-1639-4216-8F4A-F39356A7EFB3}" type="slidenum">
              <a:rPr lang="zh-CN" altLang="fr-FR" sz="1200" i="0">
                <a:solidFill>
                  <a:schemeClr val="tx1"/>
                </a:solidFill>
                <a:cs typeface="华文新魏"/>
              </a:rPr>
              <a:pPr>
                <a:spcBef>
                  <a:spcPct val="0"/>
                </a:spcBef>
                <a:spcAft>
                  <a:spcPct val="0"/>
                </a:spcAft>
                <a:buClrTx/>
                <a:buFontTx/>
                <a:buNone/>
              </a:pPr>
              <a:t>144</a:t>
            </a:fld>
            <a:endParaRPr lang="fr-FR" altLang="zh-CN" sz="1200" i="0">
              <a:solidFill>
                <a:schemeClr val="tx1"/>
              </a:solidFill>
              <a:cs typeface="华文新魏"/>
            </a:endParaRPr>
          </a:p>
        </p:txBody>
      </p:sp>
      <p:grpSp>
        <p:nvGrpSpPr>
          <p:cNvPr id="2" name="Group 4"/>
          <p:cNvGrpSpPr>
            <a:grpSpLocks/>
          </p:cNvGrpSpPr>
          <p:nvPr/>
        </p:nvGrpSpPr>
        <p:grpSpPr bwMode="auto">
          <a:xfrm>
            <a:off x="5889625" y="87313"/>
            <a:ext cx="3328988" cy="1871662"/>
            <a:chOff x="857" y="1920"/>
            <a:chExt cx="1508" cy="816"/>
          </a:xfrm>
        </p:grpSpPr>
        <p:sp>
          <p:nvSpPr>
            <p:cNvPr id="69708" name="Rectangle 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709" name="Text Box 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10" name="AutoShape 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69711" name="Oval 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3" name="Group 49"/>
          <p:cNvGrpSpPr>
            <a:grpSpLocks/>
          </p:cNvGrpSpPr>
          <p:nvPr/>
        </p:nvGrpSpPr>
        <p:grpSpPr bwMode="auto">
          <a:xfrm rot="-777976">
            <a:off x="3036888" y="5233988"/>
            <a:ext cx="1790700" cy="950912"/>
            <a:chOff x="4065" y="1579"/>
            <a:chExt cx="1128" cy="599"/>
          </a:xfrm>
        </p:grpSpPr>
        <p:grpSp>
          <p:nvGrpSpPr>
            <p:cNvPr id="69702" name="Group 50"/>
            <p:cNvGrpSpPr>
              <a:grpSpLocks/>
            </p:cNvGrpSpPr>
            <p:nvPr/>
          </p:nvGrpSpPr>
          <p:grpSpPr bwMode="auto">
            <a:xfrm rot="564523">
              <a:off x="4065" y="1579"/>
              <a:ext cx="1128" cy="599"/>
              <a:chOff x="857" y="1920"/>
              <a:chExt cx="1508" cy="816"/>
            </a:xfrm>
          </p:grpSpPr>
          <p:sp>
            <p:nvSpPr>
              <p:cNvPr id="69704" name="Rectangle 5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705" name="Text Box 5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06" name="AutoShape 5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707" name="Oval 5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703" name="Text Box 55"/>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5" name="Group 56"/>
          <p:cNvGrpSpPr>
            <a:grpSpLocks/>
          </p:cNvGrpSpPr>
          <p:nvPr/>
        </p:nvGrpSpPr>
        <p:grpSpPr bwMode="auto">
          <a:xfrm rot="-777976">
            <a:off x="4432300" y="5118100"/>
            <a:ext cx="1790700" cy="950913"/>
            <a:chOff x="4065" y="1579"/>
            <a:chExt cx="1128" cy="599"/>
          </a:xfrm>
        </p:grpSpPr>
        <p:grpSp>
          <p:nvGrpSpPr>
            <p:cNvPr id="69696" name="Group 57"/>
            <p:cNvGrpSpPr>
              <a:grpSpLocks/>
            </p:cNvGrpSpPr>
            <p:nvPr/>
          </p:nvGrpSpPr>
          <p:grpSpPr bwMode="auto">
            <a:xfrm rot="564523">
              <a:off x="4065" y="1579"/>
              <a:ext cx="1128" cy="599"/>
              <a:chOff x="857" y="1920"/>
              <a:chExt cx="1508" cy="816"/>
            </a:xfrm>
          </p:grpSpPr>
          <p:sp>
            <p:nvSpPr>
              <p:cNvPr id="69698" name="Rectangle 5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99" name="Text Box 5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00" name="AutoShape 6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701" name="Oval 6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97" name="Text Box 62"/>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712767" name="AutoShape 63"/>
          <p:cNvSpPr>
            <a:spLocks noChangeArrowheads="1"/>
          </p:cNvSpPr>
          <p:nvPr/>
        </p:nvSpPr>
        <p:spPr bwMode="auto">
          <a:xfrm rot="-770426">
            <a:off x="577850" y="5419725"/>
            <a:ext cx="1344613" cy="73025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Data</a:t>
            </a:r>
          </a:p>
        </p:txBody>
      </p:sp>
      <p:sp>
        <p:nvSpPr>
          <p:cNvPr id="712768" name="AutoShape 64"/>
          <p:cNvSpPr>
            <a:spLocks noChangeArrowheads="1"/>
          </p:cNvSpPr>
          <p:nvPr/>
        </p:nvSpPr>
        <p:spPr bwMode="auto">
          <a:xfrm rot="-770426">
            <a:off x="7643813" y="5419725"/>
            <a:ext cx="1344612" cy="73025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Data</a:t>
            </a:r>
          </a:p>
        </p:txBody>
      </p:sp>
      <p:cxnSp>
        <p:nvCxnSpPr>
          <p:cNvPr id="712769" name="AutoShape 65"/>
          <p:cNvCxnSpPr>
            <a:cxnSpLocks noChangeShapeType="1"/>
            <a:stCxn id="712767" idx="3"/>
            <a:endCxn id="69704" idx="0"/>
          </p:cNvCxnSpPr>
          <p:nvPr/>
        </p:nvCxnSpPr>
        <p:spPr bwMode="auto">
          <a:xfrm flipV="1">
            <a:off x="1905000" y="5245100"/>
            <a:ext cx="1933575" cy="388938"/>
          </a:xfrm>
          <a:prstGeom prst="curvedConnector4">
            <a:avLst>
              <a:gd name="adj1" fmla="val 30051"/>
              <a:gd name="adj2" fmla="val 10816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0" name="AutoShape 66"/>
          <p:cNvCxnSpPr>
            <a:cxnSpLocks noChangeShapeType="1"/>
            <a:stCxn id="712767" idx="3"/>
            <a:endCxn id="69698" idx="0"/>
          </p:cNvCxnSpPr>
          <p:nvPr/>
        </p:nvCxnSpPr>
        <p:spPr bwMode="auto">
          <a:xfrm flipV="1">
            <a:off x="1905000" y="5129213"/>
            <a:ext cx="3328988" cy="504825"/>
          </a:xfrm>
          <a:prstGeom prst="curvedConnector4">
            <a:avLst>
              <a:gd name="adj1" fmla="val 17259"/>
              <a:gd name="adj2" fmla="val 12830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1" name="AutoShape 67"/>
          <p:cNvCxnSpPr>
            <a:cxnSpLocks noChangeShapeType="1"/>
            <a:stCxn id="69704" idx="2"/>
            <a:endCxn id="712768" idx="1"/>
          </p:cNvCxnSpPr>
          <p:nvPr/>
        </p:nvCxnSpPr>
        <p:spPr bwMode="auto">
          <a:xfrm rot="5400000" flipH="1" flipV="1">
            <a:off x="5741194" y="4250531"/>
            <a:ext cx="234950" cy="3602038"/>
          </a:xfrm>
          <a:prstGeom prst="curvedConnector4">
            <a:avLst>
              <a:gd name="adj1" fmla="val -81083"/>
              <a:gd name="adj2" fmla="val 7849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2" name="AutoShape 68"/>
          <p:cNvCxnSpPr>
            <a:cxnSpLocks noChangeShapeType="1"/>
            <a:stCxn id="69698" idx="2"/>
            <a:endCxn id="712768" idx="1"/>
          </p:cNvCxnSpPr>
          <p:nvPr/>
        </p:nvCxnSpPr>
        <p:spPr bwMode="auto">
          <a:xfrm rot="5400000" flipH="1" flipV="1">
            <a:off x="6496844" y="4890294"/>
            <a:ext cx="119063" cy="2206625"/>
          </a:xfrm>
          <a:prstGeom prst="curvedConnector4">
            <a:avLst>
              <a:gd name="adj1" fmla="val -182671"/>
              <a:gd name="adj2" fmla="val 67556"/>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7" name="Group 76"/>
          <p:cNvGrpSpPr>
            <a:grpSpLocks/>
          </p:cNvGrpSpPr>
          <p:nvPr/>
        </p:nvGrpSpPr>
        <p:grpSpPr bwMode="auto">
          <a:xfrm>
            <a:off x="3611563" y="2622550"/>
            <a:ext cx="2366962" cy="1489075"/>
            <a:chOff x="2275" y="1652"/>
            <a:chExt cx="1491" cy="938"/>
          </a:xfrm>
        </p:grpSpPr>
        <p:grpSp>
          <p:nvGrpSpPr>
            <p:cNvPr id="69681" name="Group 16"/>
            <p:cNvGrpSpPr>
              <a:grpSpLocks/>
            </p:cNvGrpSpPr>
            <p:nvPr/>
          </p:nvGrpSpPr>
          <p:grpSpPr bwMode="auto">
            <a:xfrm>
              <a:off x="2333" y="1725"/>
              <a:ext cx="1128" cy="599"/>
              <a:chOff x="4065" y="1579"/>
              <a:chExt cx="1128" cy="599"/>
            </a:xfrm>
          </p:grpSpPr>
          <p:grpSp>
            <p:nvGrpSpPr>
              <p:cNvPr id="69690" name="Group 17"/>
              <p:cNvGrpSpPr>
                <a:grpSpLocks/>
              </p:cNvGrpSpPr>
              <p:nvPr/>
            </p:nvGrpSpPr>
            <p:grpSpPr bwMode="auto">
              <a:xfrm rot="564523">
                <a:off x="4065" y="1579"/>
                <a:ext cx="1128" cy="599"/>
                <a:chOff x="857" y="1920"/>
                <a:chExt cx="1508" cy="816"/>
              </a:xfrm>
            </p:grpSpPr>
            <p:sp>
              <p:nvSpPr>
                <p:cNvPr id="69692" name="Rectangle 1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93" name="Text Box 1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94" name="AutoShape 2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95" name="Oval 2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91" name="Text Box 22"/>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9682" name="Group 23"/>
            <p:cNvGrpSpPr>
              <a:grpSpLocks/>
            </p:cNvGrpSpPr>
            <p:nvPr/>
          </p:nvGrpSpPr>
          <p:grpSpPr bwMode="auto">
            <a:xfrm>
              <a:off x="2638" y="1991"/>
              <a:ext cx="1128" cy="599"/>
              <a:chOff x="4065" y="1579"/>
              <a:chExt cx="1128" cy="599"/>
            </a:xfrm>
          </p:grpSpPr>
          <p:grpSp>
            <p:nvGrpSpPr>
              <p:cNvPr id="69684" name="Group 24"/>
              <p:cNvGrpSpPr>
                <a:grpSpLocks/>
              </p:cNvGrpSpPr>
              <p:nvPr/>
            </p:nvGrpSpPr>
            <p:grpSpPr bwMode="auto">
              <a:xfrm rot="564523">
                <a:off x="4065" y="1579"/>
                <a:ext cx="1128" cy="599"/>
                <a:chOff x="857" y="1920"/>
                <a:chExt cx="1508" cy="816"/>
              </a:xfrm>
            </p:grpSpPr>
            <p:sp>
              <p:nvSpPr>
                <p:cNvPr id="69686" name="Rectangle 2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87" name="Text Box 2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88" name="AutoShape 2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89" name="Oval 2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85" name="Text Box 29"/>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sp>
          <p:nvSpPr>
            <p:cNvPr id="69683" name="Rectangle 70"/>
            <p:cNvSpPr>
              <a:spLocks noChangeArrowheads="1"/>
            </p:cNvSpPr>
            <p:nvPr/>
          </p:nvSpPr>
          <p:spPr bwMode="auto">
            <a:xfrm rot="-365640">
              <a:off x="2275" y="1652"/>
              <a:ext cx="1210" cy="279"/>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grpSp>
      <p:grpSp>
        <p:nvGrpSpPr>
          <p:cNvPr id="12" name="Group 77"/>
          <p:cNvGrpSpPr>
            <a:grpSpLocks/>
          </p:cNvGrpSpPr>
          <p:nvPr/>
        </p:nvGrpSpPr>
        <p:grpSpPr bwMode="auto">
          <a:xfrm>
            <a:off x="6108700" y="2430463"/>
            <a:ext cx="2919413" cy="1835150"/>
            <a:chOff x="3848" y="1531"/>
            <a:chExt cx="1839" cy="1156"/>
          </a:xfrm>
        </p:grpSpPr>
        <p:grpSp>
          <p:nvGrpSpPr>
            <p:cNvPr id="69658" name="Group 9"/>
            <p:cNvGrpSpPr>
              <a:grpSpLocks/>
            </p:cNvGrpSpPr>
            <p:nvPr/>
          </p:nvGrpSpPr>
          <p:grpSpPr bwMode="auto">
            <a:xfrm>
              <a:off x="3992" y="1555"/>
              <a:ext cx="1128" cy="599"/>
              <a:chOff x="4065" y="1579"/>
              <a:chExt cx="1128" cy="599"/>
            </a:xfrm>
          </p:grpSpPr>
          <p:grpSp>
            <p:nvGrpSpPr>
              <p:cNvPr id="69675" name="Group 10"/>
              <p:cNvGrpSpPr>
                <a:grpSpLocks/>
              </p:cNvGrpSpPr>
              <p:nvPr/>
            </p:nvGrpSpPr>
            <p:grpSpPr bwMode="auto">
              <a:xfrm rot="564523">
                <a:off x="4065" y="1579"/>
                <a:ext cx="1128" cy="599"/>
                <a:chOff x="857" y="1920"/>
                <a:chExt cx="1508" cy="816"/>
              </a:xfrm>
            </p:grpSpPr>
            <p:sp>
              <p:nvSpPr>
                <p:cNvPr id="69677" name="Rectangle 1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78" name="Text Box 1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79" name="AutoShape 1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80" name="Oval 1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76" name="Text Box 15"/>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69659" name="Group 35"/>
            <p:cNvGrpSpPr>
              <a:grpSpLocks/>
            </p:cNvGrpSpPr>
            <p:nvPr/>
          </p:nvGrpSpPr>
          <p:grpSpPr bwMode="auto">
            <a:xfrm>
              <a:off x="4254" y="1822"/>
              <a:ext cx="1128" cy="599"/>
              <a:chOff x="4065" y="1579"/>
              <a:chExt cx="1128" cy="599"/>
            </a:xfrm>
          </p:grpSpPr>
          <p:grpSp>
            <p:nvGrpSpPr>
              <p:cNvPr id="69669" name="Group 36"/>
              <p:cNvGrpSpPr>
                <a:grpSpLocks/>
              </p:cNvGrpSpPr>
              <p:nvPr/>
            </p:nvGrpSpPr>
            <p:grpSpPr bwMode="auto">
              <a:xfrm rot="564523">
                <a:off x="4065" y="1579"/>
                <a:ext cx="1128" cy="599"/>
                <a:chOff x="857" y="1920"/>
                <a:chExt cx="1508" cy="816"/>
              </a:xfrm>
            </p:grpSpPr>
            <p:sp>
              <p:nvSpPr>
                <p:cNvPr id="69671" name="Rectangle 37"/>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72" name="Text Box 38"/>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73" name="AutoShape 39"/>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74" name="Oval 40"/>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70" name="Text Box 41"/>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9660" name="Group 42"/>
            <p:cNvGrpSpPr>
              <a:grpSpLocks/>
            </p:cNvGrpSpPr>
            <p:nvPr/>
          </p:nvGrpSpPr>
          <p:grpSpPr bwMode="auto">
            <a:xfrm>
              <a:off x="4559" y="2088"/>
              <a:ext cx="1128" cy="599"/>
              <a:chOff x="4065" y="1579"/>
              <a:chExt cx="1128" cy="599"/>
            </a:xfrm>
          </p:grpSpPr>
          <p:grpSp>
            <p:nvGrpSpPr>
              <p:cNvPr id="69663" name="Group 43"/>
              <p:cNvGrpSpPr>
                <a:grpSpLocks/>
              </p:cNvGrpSpPr>
              <p:nvPr/>
            </p:nvGrpSpPr>
            <p:grpSpPr bwMode="auto">
              <a:xfrm rot="564523">
                <a:off x="4065" y="1579"/>
                <a:ext cx="1128" cy="599"/>
                <a:chOff x="857" y="1920"/>
                <a:chExt cx="1508" cy="816"/>
              </a:xfrm>
            </p:grpSpPr>
            <p:sp>
              <p:nvSpPr>
                <p:cNvPr id="69665" name="Rectangle 4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66" name="Text Box 4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67" name="AutoShape 4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68" name="Oval 4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64" name="Text Box 48"/>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69661" name="Oval 69"/>
            <p:cNvSpPr>
              <a:spLocks noChangeArrowheads="1"/>
            </p:cNvSpPr>
            <p:nvPr/>
          </p:nvSpPr>
          <p:spPr bwMode="auto">
            <a:xfrm rot="2611287">
              <a:off x="3848" y="2160"/>
              <a:ext cx="1234" cy="29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9662" name="Rectangle 71"/>
            <p:cNvSpPr>
              <a:spLocks noChangeArrowheads="1"/>
            </p:cNvSpPr>
            <p:nvPr/>
          </p:nvSpPr>
          <p:spPr bwMode="auto">
            <a:xfrm rot="-563217">
              <a:off x="4368" y="1531"/>
              <a:ext cx="1187" cy="279"/>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grpSp>
      <p:grpSp>
        <p:nvGrpSpPr>
          <p:cNvPr id="19" name="Group 75"/>
          <p:cNvGrpSpPr>
            <a:grpSpLocks/>
          </p:cNvGrpSpPr>
          <p:nvPr/>
        </p:nvGrpSpPr>
        <p:grpSpPr bwMode="auto">
          <a:xfrm>
            <a:off x="309563" y="2566988"/>
            <a:ext cx="2441575" cy="1685925"/>
            <a:chOff x="195" y="1617"/>
            <a:chExt cx="1538" cy="1062"/>
          </a:xfrm>
        </p:grpSpPr>
        <p:grpSp>
          <p:nvGrpSpPr>
            <p:cNvPr id="69651" name="Group 30"/>
            <p:cNvGrpSpPr>
              <a:grpSpLocks/>
            </p:cNvGrpSpPr>
            <p:nvPr/>
          </p:nvGrpSpPr>
          <p:grpSpPr bwMode="auto">
            <a:xfrm rot="564523">
              <a:off x="605" y="1821"/>
              <a:ext cx="1128" cy="599"/>
              <a:chOff x="857" y="1920"/>
              <a:chExt cx="1508" cy="816"/>
            </a:xfrm>
          </p:grpSpPr>
          <p:sp>
            <p:nvSpPr>
              <p:cNvPr id="69654" name="Rectangle 3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55" name="Text Box 3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56" name="AutoShape 3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57" name="Oval 3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52" name="AutoShape 72"/>
            <p:cNvSpPr>
              <a:spLocks noChangeArrowheads="1"/>
            </p:cNvSpPr>
            <p:nvPr/>
          </p:nvSpPr>
          <p:spPr bwMode="auto">
            <a:xfrm rot="2520580">
              <a:off x="291" y="1617"/>
              <a:ext cx="1049" cy="1062"/>
            </a:xfrm>
            <a:prstGeom prst="plus">
              <a:avLst>
                <a:gd name="adj" fmla="val 45653"/>
              </a:avLst>
            </a:prstGeom>
            <a:solidFill>
              <a:srgbClr val="FF00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9653" name="Rectangle 73"/>
            <p:cNvSpPr>
              <a:spLocks noChangeArrowheads="1"/>
            </p:cNvSpPr>
            <p:nvPr/>
          </p:nvSpPr>
          <p:spPr bwMode="auto">
            <a:xfrm rot="-1029852">
              <a:off x="195" y="1786"/>
              <a:ext cx="593" cy="24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grpSp>
      <p:sp>
        <p:nvSpPr>
          <p:cNvPr id="69649" name="AutoShape 74">
            <a:hlinkClick r:id="rId3" action="ppaction://hlinksldjump" highlightClick="1"/>
          </p:cNvPr>
          <p:cNvSpPr>
            <a:spLocks noChangeArrowheads="1"/>
          </p:cNvSpPr>
          <p:nvPr/>
        </p:nvSpPr>
        <p:spPr bwMode="auto">
          <a:xfrm>
            <a:off x="500063" y="125413"/>
            <a:ext cx="538162"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2782" name="Oval 7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0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270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270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270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2707">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276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127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27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127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27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27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2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7" grpId="0" build="p"/>
      <p:bldP spid="712767" grpId="0" animBg="1"/>
      <p:bldP spid="712768" grpId="0" animBg="1"/>
      <p:bldP spid="71278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769938" y="0"/>
            <a:ext cx="7186612" cy="765175"/>
          </a:xfrm>
        </p:spPr>
        <p:txBody>
          <a:bodyPr/>
          <a:lstStyle/>
          <a:p>
            <a:pPr eaLnBrk="1" hangingPunct="1"/>
            <a:r>
              <a:rPr lang="en-US" altLang="zh-CN" smtClean="0">
                <a:ea typeface="SimSun" panose="02010600030101010101" pitchFamily="2" charset="-122"/>
              </a:rPr>
              <a:t>User Datagram Protocol (UDP)</a:t>
            </a:r>
          </a:p>
        </p:txBody>
      </p:sp>
      <p:sp>
        <p:nvSpPr>
          <p:cNvPr id="715779" name="Rectangle 3"/>
          <p:cNvSpPr>
            <a:spLocks noGrp="1" noChangeArrowheads="1"/>
          </p:cNvSpPr>
          <p:nvPr>
            <p:ph idx="1"/>
          </p:nvPr>
        </p:nvSpPr>
        <p:spPr>
          <a:xfrm>
            <a:off x="323850" y="893763"/>
            <a:ext cx="8050213" cy="3841750"/>
          </a:xfrm>
        </p:spPr>
        <p:txBody>
          <a:bodyPr/>
          <a:lstStyle/>
          <a:p>
            <a:pPr eaLnBrk="1" hangingPunct="1">
              <a:lnSpc>
                <a:spcPct val="90000"/>
              </a:lnSpc>
              <a:spcBef>
                <a:spcPct val="0"/>
              </a:spcBef>
            </a:pPr>
            <a:r>
              <a:rPr lang="en-US" altLang="zh-CN" smtClean="0">
                <a:ea typeface="SimSun" panose="02010600030101010101" pitchFamily="2" charset="-122"/>
              </a:rPr>
              <a:t>A very simple datagram service</a:t>
            </a:r>
          </a:p>
          <a:p>
            <a:pPr eaLnBrk="1" hangingPunct="1">
              <a:lnSpc>
                <a:spcPct val="90000"/>
              </a:lnSpc>
            </a:pPr>
            <a:r>
              <a:rPr lang="en-US" altLang="zh-CN" smtClean="0">
                <a:ea typeface="SimSun" panose="02010600030101010101" pitchFamily="2" charset="-122"/>
              </a:rPr>
              <a:t>Relies on the IP protocol</a:t>
            </a:r>
          </a:p>
          <a:p>
            <a:pPr lvl="2" eaLnBrk="1" hangingPunct="1">
              <a:lnSpc>
                <a:spcPct val="90000"/>
              </a:lnSpc>
            </a:pPr>
            <a:endParaRPr lang="en-US" altLang="zh-CN" smtClean="0">
              <a:ea typeface="SimSun" panose="02010600030101010101" pitchFamily="2" charset="-122"/>
            </a:endParaRPr>
          </a:p>
          <a:p>
            <a:pPr eaLnBrk="1" hangingPunct="1">
              <a:lnSpc>
                <a:spcPct val="90000"/>
              </a:lnSpc>
            </a:pPr>
            <a:r>
              <a:rPr lang="en-US" altLang="zh-CN" smtClean="0">
                <a:ea typeface="SimSun" panose="02010600030101010101" pitchFamily="2" charset="-122"/>
              </a:rPr>
              <a:t>Advantages : </a:t>
            </a:r>
          </a:p>
          <a:p>
            <a:pPr lvl="1" eaLnBrk="1" hangingPunct="1">
              <a:lnSpc>
                <a:spcPct val="90000"/>
              </a:lnSpc>
            </a:pPr>
            <a:r>
              <a:rPr lang="en-US" altLang="zh-CN" smtClean="0">
                <a:ea typeface="SimSun" panose="02010600030101010101" pitchFamily="2" charset="-122"/>
              </a:rPr>
              <a:t>simple,</a:t>
            </a:r>
          </a:p>
          <a:p>
            <a:pPr lvl="1" eaLnBrk="1" hangingPunct="1">
              <a:lnSpc>
                <a:spcPct val="90000"/>
              </a:lnSpc>
            </a:pPr>
            <a:r>
              <a:rPr lang="en-US" altLang="zh-CN" smtClean="0">
                <a:ea typeface="SimSun" panose="02010600030101010101" pitchFamily="2" charset="-122"/>
              </a:rPr>
              <a:t>Lightweight</a:t>
            </a:r>
          </a:p>
          <a:p>
            <a:pPr lvl="2" eaLnBrk="1" hangingPunct="1">
              <a:lnSpc>
                <a:spcPct val="90000"/>
              </a:lnSpc>
            </a:pPr>
            <a:endParaRPr lang="en-US" altLang="zh-CN" smtClean="0">
              <a:ea typeface="SimSun" panose="02010600030101010101" pitchFamily="2" charset="-122"/>
            </a:endParaRPr>
          </a:p>
          <a:p>
            <a:pPr eaLnBrk="1" hangingPunct="1">
              <a:lnSpc>
                <a:spcPct val="90000"/>
              </a:lnSpc>
            </a:pPr>
            <a:r>
              <a:rPr lang="en-US" altLang="zh-CN" smtClean="0">
                <a:ea typeface="SimSun" panose="02010600030101010101" pitchFamily="2" charset="-122"/>
              </a:rPr>
              <a:t>Drawbacks: </a:t>
            </a:r>
          </a:p>
          <a:p>
            <a:pPr lvl="1" eaLnBrk="1" hangingPunct="1">
              <a:lnSpc>
                <a:spcPct val="90000"/>
              </a:lnSpc>
            </a:pPr>
            <a:r>
              <a:rPr lang="en-US" altLang="zh-CN" smtClean="0">
                <a:ea typeface="SimSun" panose="02010600030101010101" pitchFamily="2" charset="-122"/>
              </a:rPr>
              <a:t>A connectionless protocol (not reliable)</a:t>
            </a:r>
          </a:p>
        </p:txBody>
      </p:sp>
      <p:sp>
        <p:nvSpPr>
          <p:cNvPr id="7168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CE10AB00-C985-42BB-89DF-BD6B0FCD0EF7}" type="slidenum">
              <a:rPr lang="zh-CN" altLang="fr-FR" sz="1200" i="0">
                <a:solidFill>
                  <a:schemeClr val="tx1"/>
                </a:solidFill>
                <a:cs typeface="华文新魏"/>
              </a:rPr>
              <a:pPr>
                <a:spcBef>
                  <a:spcPct val="0"/>
                </a:spcBef>
                <a:spcAft>
                  <a:spcPct val="0"/>
                </a:spcAft>
                <a:buClrTx/>
                <a:buFontTx/>
                <a:buNone/>
              </a:pPr>
              <a:t>145</a:t>
            </a:fld>
            <a:endParaRPr lang="fr-FR" altLang="zh-CN" sz="1200" i="0">
              <a:solidFill>
                <a:schemeClr val="tx1"/>
              </a:solidFill>
              <a:cs typeface="华文新魏"/>
            </a:endParaRPr>
          </a:p>
        </p:txBody>
      </p:sp>
      <p:grpSp>
        <p:nvGrpSpPr>
          <p:cNvPr id="2" name="Group 4"/>
          <p:cNvGrpSpPr>
            <a:grpSpLocks/>
          </p:cNvGrpSpPr>
          <p:nvPr/>
        </p:nvGrpSpPr>
        <p:grpSpPr bwMode="auto">
          <a:xfrm>
            <a:off x="5837238" y="4725988"/>
            <a:ext cx="1790700" cy="950912"/>
            <a:chOff x="4065" y="1579"/>
            <a:chExt cx="1128" cy="599"/>
          </a:xfrm>
        </p:grpSpPr>
        <p:grpSp>
          <p:nvGrpSpPr>
            <p:cNvPr id="71738" name="Group 5"/>
            <p:cNvGrpSpPr>
              <a:grpSpLocks/>
            </p:cNvGrpSpPr>
            <p:nvPr/>
          </p:nvGrpSpPr>
          <p:grpSpPr bwMode="auto">
            <a:xfrm rot="564523">
              <a:off x="4065" y="1579"/>
              <a:ext cx="1128" cy="599"/>
              <a:chOff x="857" y="1920"/>
              <a:chExt cx="1508" cy="816"/>
            </a:xfrm>
          </p:grpSpPr>
          <p:sp>
            <p:nvSpPr>
              <p:cNvPr id="71740" name="Rectangle 6"/>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41" name="Text Box 7"/>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42" name="AutoShape 8"/>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43" name="Oval 9"/>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39" name="Text Box 10"/>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4" name="Group 11"/>
          <p:cNvGrpSpPr>
            <a:grpSpLocks/>
          </p:cNvGrpSpPr>
          <p:nvPr/>
        </p:nvGrpSpPr>
        <p:grpSpPr bwMode="auto">
          <a:xfrm>
            <a:off x="3203575" y="4995863"/>
            <a:ext cx="1790700" cy="950912"/>
            <a:chOff x="4065" y="1579"/>
            <a:chExt cx="1128" cy="599"/>
          </a:xfrm>
        </p:grpSpPr>
        <p:grpSp>
          <p:nvGrpSpPr>
            <p:cNvPr id="71732" name="Group 12"/>
            <p:cNvGrpSpPr>
              <a:grpSpLocks/>
            </p:cNvGrpSpPr>
            <p:nvPr/>
          </p:nvGrpSpPr>
          <p:grpSpPr bwMode="auto">
            <a:xfrm rot="564523">
              <a:off x="4065" y="1579"/>
              <a:ext cx="1128" cy="599"/>
              <a:chOff x="857" y="1920"/>
              <a:chExt cx="1508" cy="816"/>
            </a:xfrm>
          </p:grpSpPr>
          <p:sp>
            <p:nvSpPr>
              <p:cNvPr id="71734" name="Rectangle 13"/>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35" name="Text Box 14"/>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36" name="AutoShape 15"/>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37" name="Oval 16"/>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33" name="Text Box 17"/>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 name="Group 18"/>
          <p:cNvGrpSpPr>
            <a:grpSpLocks/>
          </p:cNvGrpSpPr>
          <p:nvPr/>
        </p:nvGrpSpPr>
        <p:grpSpPr bwMode="auto">
          <a:xfrm>
            <a:off x="3687763" y="5418138"/>
            <a:ext cx="1790700" cy="950912"/>
            <a:chOff x="4065" y="1579"/>
            <a:chExt cx="1128" cy="599"/>
          </a:xfrm>
        </p:grpSpPr>
        <p:grpSp>
          <p:nvGrpSpPr>
            <p:cNvPr id="71726" name="Group 19"/>
            <p:cNvGrpSpPr>
              <a:grpSpLocks/>
            </p:cNvGrpSpPr>
            <p:nvPr/>
          </p:nvGrpSpPr>
          <p:grpSpPr bwMode="auto">
            <a:xfrm rot="564523">
              <a:off x="4065" y="1579"/>
              <a:ext cx="1128" cy="599"/>
              <a:chOff x="857" y="1920"/>
              <a:chExt cx="1508" cy="816"/>
            </a:xfrm>
          </p:grpSpPr>
          <p:sp>
            <p:nvSpPr>
              <p:cNvPr id="71728" name="Rectangle 20"/>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29" name="Text Box 21"/>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30" name="AutoShape 22"/>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31" name="Oval 23"/>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27" name="Text Box 24"/>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8" name="Group 25"/>
          <p:cNvGrpSpPr>
            <a:grpSpLocks/>
          </p:cNvGrpSpPr>
          <p:nvPr/>
        </p:nvGrpSpPr>
        <p:grpSpPr bwMode="auto">
          <a:xfrm rot="564523">
            <a:off x="460375" y="5148263"/>
            <a:ext cx="1790700" cy="950912"/>
            <a:chOff x="857" y="1920"/>
            <a:chExt cx="1508" cy="816"/>
          </a:xfrm>
        </p:grpSpPr>
        <p:sp>
          <p:nvSpPr>
            <p:cNvPr id="71722" name="Rectangle 26"/>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23" name="Text Box 27"/>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24" name="AutoShape 28"/>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25" name="Oval 29"/>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9" name="Group 30"/>
          <p:cNvGrpSpPr>
            <a:grpSpLocks/>
          </p:cNvGrpSpPr>
          <p:nvPr/>
        </p:nvGrpSpPr>
        <p:grpSpPr bwMode="auto">
          <a:xfrm>
            <a:off x="6253163" y="5149850"/>
            <a:ext cx="1790700" cy="950913"/>
            <a:chOff x="4065" y="1579"/>
            <a:chExt cx="1128" cy="599"/>
          </a:xfrm>
        </p:grpSpPr>
        <p:grpSp>
          <p:nvGrpSpPr>
            <p:cNvPr id="71716" name="Group 31"/>
            <p:cNvGrpSpPr>
              <a:grpSpLocks/>
            </p:cNvGrpSpPr>
            <p:nvPr/>
          </p:nvGrpSpPr>
          <p:grpSpPr bwMode="auto">
            <a:xfrm rot="564523">
              <a:off x="4065" y="1579"/>
              <a:ext cx="1128" cy="599"/>
              <a:chOff x="857" y="1920"/>
              <a:chExt cx="1508" cy="816"/>
            </a:xfrm>
          </p:grpSpPr>
          <p:sp>
            <p:nvSpPr>
              <p:cNvPr id="71718" name="Rectangle 32"/>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19" name="Text Box 33"/>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20" name="AutoShape 34"/>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21" name="Oval 35"/>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17" name="Text Box 36"/>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1" name="Group 37"/>
          <p:cNvGrpSpPr>
            <a:grpSpLocks/>
          </p:cNvGrpSpPr>
          <p:nvPr/>
        </p:nvGrpSpPr>
        <p:grpSpPr bwMode="auto">
          <a:xfrm>
            <a:off x="6737350" y="5572125"/>
            <a:ext cx="1790700" cy="950913"/>
            <a:chOff x="4065" y="1579"/>
            <a:chExt cx="1128" cy="599"/>
          </a:xfrm>
        </p:grpSpPr>
        <p:grpSp>
          <p:nvGrpSpPr>
            <p:cNvPr id="71710" name="Group 38"/>
            <p:cNvGrpSpPr>
              <a:grpSpLocks/>
            </p:cNvGrpSpPr>
            <p:nvPr/>
          </p:nvGrpSpPr>
          <p:grpSpPr bwMode="auto">
            <a:xfrm rot="564523">
              <a:off x="4065" y="1579"/>
              <a:ext cx="1128" cy="599"/>
              <a:chOff x="857" y="1920"/>
              <a:chExt cx="1508" cy="816"/>
            </a:xfrm>
          </p:grpSpPr>
          <p:sp>
            <p:nvSpPr>
              <p:cNvPr id="71712" name="Rectangle 39"/>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13" name="Text Box 40"/>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14" name="AutoShape 41"/>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15" name="Oval 42"/>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11" name="Text Box 43"/>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grpSp>
        <p:nvGrpSpPr>
          <p:cNvPr id="13" name="Group 44"/>
          <p:cNvGrpSpPr>
            <a:grpSpLocks/>
          </p:cNvGrpSpPr>
          <p:nvPr/>
        </p:nvGrpSpPr>
        <p:grpSpPr bwMode="auto">
          <a:xfrm>
            <a:off x="6107113" y="1355725"/>
            <a:ext cx="2882900" cy="2149475"/>
            <a:chOff x="4086" y="1942"/>
            <a:chExt cx="1674" cy="1464"/>
          </a:xfrm>
        </p:grpSpPr>
        <p:sp>
          <p:nvSpPr>
            <p:cNvPr id="71705" name="Rectangle 45"/>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06" name="AutoShape 46"/>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707" name="Text Box 47"/>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1708" name="AutoShape 48"/>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1709" name="Oval 49"/>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5826" name="AutoShape 50"/>
          <p:cNvSpPr>
            <a:spLocks noChangeArrowheads="1"/>
          </p:cNvSpPr>
          <p:nvPr/>
        </p:nvSpPr>
        <p:spPr bwMode="auto">
          <a:xfrm rot="-678596">
            <a:off x="5340350" y="1393825"/>
            <a:ext cx="1612900" cy="11144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grpSp>
        <p:nvGrpSpPr>
          <p:cNvPr id="14" name="Group 51"/>
          <p:cNvGrpSpPr>
            <a:grpSpLocks/>
          </p:cNvGrpSpPr>
          <p:nvPr/>
        </p:nvGrpSpPr>
        <p:grpSpPr bwMode="auto">
          <a:xfrm>
            <a:off x="3881438" y="2124075"/>
            <a:ext cx="2214562" cy="1189038"/>
            <a:chOff x="857" y="1920"/>
            <a:chExt cx="1508" cy="816"/>
          </a:xfrm>
        </p:grpSpPr>
        <p:sp>
          <p:nvSpPr>
            <p:cNvPr id="71701" name="Rectangle 52"/>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02" name="Text Box 53"/>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71703" name="AutoShape 54"/>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a:t>
              </a:r>
            </a:p>
          </p:txBody>
        </p:sp>
        <p:sp>
          <p:nvSpPr>
            <p:cNvPr id="71704" name="Oval 55"/>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sp>
        <p:nvSpPr>
          <p:cNvPr id="715832" name="Oval 56"/>
          <p:cNvSpPr>
            <a:spLocks noChangeArrowheads="1"/>
          </p:cNvSpPr>
          <p:nvPr/>
        </p:nvSpPr>
        <p:spPr bwMode="auto">
          <a:xfrm rot="2611287">
            <a:off x="5570538" y="5638800"/>
            <a:ext cx="1958975" cy="4603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3" name="Rectangle 57"/>
          <p:cNvSpPr>
            <a:spLocks noChangeArrowheads="1"/>
          </p:cNvSpPr>
          <p:nvPr/>
        </p:nvSpPr>
        <p:spPr bwMode="auto">
          <a:xfrm rot="-1029852">
            <a:off x="2843213" y="4870450"/>
            <a:ext cx="1920875"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sp>
        <p:nvSpPr>
          <p:cNvPr id="715834" name="Rectangle 58"/>
          <p:cNvSpPr>
            <a:spLocks noChangeArrowheads="1"/>
          </p:cNvSpPr>
          <p:nvPr/>
        </p:nvSpPr>
        <p:spPr bwMode="auto">
          <a:xfrm rot="-615632">
            <a:off x="6934200" y="4581525"/>
            <a:ext cx="1884363"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sp>
        <p:nvSpPr>
          <p:cNvPr id="715835" name="AutoShape 59"/>
          <p:cNvSpPr>
            <a:spLocks noChangeArrowheads="1"/>
          </p:cNvSpPr>
          <p:nvPr/>
        </p:nvSpPr>
        <p:spPr bwMode="auto">
          <a:xfrm rot="2520580">
            <a:off x="461963" y="4718050"/>
            <a:ext cx="1665287" cy="1685925"/>
          </a:xfrm>
          <a:prstGeom prst="plus">
            <a:avLst>
              <a:gd name="adj" fmla="val 45653"/>
            </a:avLst>
          </a:prstGeom>
          <a:solidFill>
            <a:srgbClr val="FF00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6" name="Rectangle 60"/>
          <p:cNvSpPr>
            <a:spLocks noChangeArrowheads="1"/>
          </p:cNvSpPr>
          <p:nvPr/>
        </p:nvSpPr>
        <p:spPr bwMode="auto">
          <a:xfrm rot="-1029852">
            <a:off x="309563" y="4986338"/>
            <a:ext cx="941387" cy="38100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sp>
        <p:nvSpPr>
          <p:cNvPr id="71699" name="AutoShape 61">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8" name="Oval 6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5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57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58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577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577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5779">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577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5779">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58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58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58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58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58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5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9" grpId="0" build="p"/>
      <p:bldP spid="715826" grpId="0" animBg="1"/>
      <p:bldP spid="715832" grpId="0" animBg="1"/>
      <p:bldP spid="715833" grpId="0" animBg="1"/>
      <p:bldP spid="715834" grpId="0" animBg="1"/>
      <p:bldP spid="715835" grpId="0" animBg="1"/>
      <p:bldP spid="715836" grpId="0" animBg="1"/>
      <p:bldP spid="715838"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1" name="Rectangle 24"/>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Transmission Control Protocol (TCP)</a:t>
            </a:r>
          </a:p>
        </p:txBody>
      </p:sp>
      <p:sp>
        <p:nvSpPr>
          <p:cNvPr id="716825" name="Rectangle 25"/>
          <p:cNvSpPr>
            <a:spLocks noGrp="1" noChangeArrowheads="1"/>
          </p:cNvSpPr>
          <p:nvPr>
            <p:ph idx="1"/>
          </p:nvPr>
        </p:nvSpPr>
        <p:spPr>
          <a:xfrm>
            <a:off x="117475" y="908050"/>
            <a:ext cx="6143625" cy="3327400"/>
          </a:xfrm>
        </p:spPr>
        <p:txBody>
          <a:bodyPr/>
          <a:lstStyle/>
          <a:p>
            <a:pPr eaLnBrk="1" hangingPunct="1">
              <a:lnSpc>
                <a:spcPct val="90000"/>
              </a:lnSpc>
            </a:pPr>
            <a:r>
              <a:rPr lang="en-US" altLang="zh-CN" smtClean="0">
                <a:ea typeface="SimSun" panose="02010600030101010101" pitchFamily="2" charset="-122"/>
              </a:rPr>
              <a:t>Connection Oriented Protocol (reliable) :</a:t>
            </a:r>
          </a:p>
          <a:p>
            <a:pPr lvl="1" eaLnBrk="1" hangingPunct="1">
              <a:lnSpc>
                <a:spcPct val="90000"/>
              </a:lnSpc>
            </a:pPr>
            <a:r>
              <a:rPr lang="en-US" altLang="zh-CN" smtClean="0">
                <a:ea typeface="SimSun" panose="02010600030101010101" pitchFamily="2" charset="-122"/>
              </a:rPr>
              <a:t>Based on the IP protocol</a:t>
            </a:r>
          </a:p>
          <a:p>
            <a:pPr lvl="1" eaLnBrk="1" hangingPunct="1">
              <a:lnSpc>
                <a:spcPct val="90000"/>
              </a:lnSpc>
            </a:pPr>
            <a:r>
              <a:rPr lang="en-US" altLang="zh-CN" smtClean="0">
                <a:ea typeface="SimSun" panose="02010600030101010101" pitchFamily="2" charset="-122"/>
              </a:rPr>
              <a:t>An acknowledge mechanism between the sender and the receiver</a:t>
            </a:r>
          </a:p>
          <a:p>
            <a:pPr lvl="1" eaLnBrk="1" hangingPunct="1">
              <a:lnSpc>
                <a:spcPct val="90000"/>
              </a:lnSpc>
            </a:pPr>
            <a:r>
              <a:rPr lang="en-US" altLang="zh-CN" smtClean="0">
                <a:ea typeface="SimSun" panose="02010600030101010101" pitchFamily="2" charset="-122"/>
              </a:rPr>
              <a:t>A mechanism to discard duplicated packets </a:t>
            </a:r>
          </a:p>
          <a:p>
            <a:pPr lvl="1" eaLnBrk="1" hangingPunct="1">
              <a:lnSpc>
                <a:spcPct val="90000"/>
              </a:lnSpc>
            </a:pPr>
            <a:r>
              <a:rPr lang="en-US" altLang="zh-CN" smtClean="0">
                <a:ea typeface="SimSun" panose="02010600030101010101" pitchFamily="2" charset="-122"/>
              </a:rPr>
              <a:t>A reordering mechanism</a:t>
            </a:r>
          </a:p>
        </p:txBody>
      </p:sp>
      <p:sp>
        <p:nvSpPr>
          <p:cNvPr id="7373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94BCEF49-E975-4FA4-9123-ED1AD2946AC5}" type="slidenum">
              <a:rPr lang="zh-CN" altLang="fr-FR" sz="1200" i="0">
                <a:solidFill>
                  <a:schemeClr val="tx1"/>
                </a:solidFill>
                <a:cs typeface="华文新魏"/>
              </a:rPr>
              <a:pPr>
                <a:spcBef>
                  <a:spcPct val="0"/>
                </a:spcBef>
                <a:spcAft>
                  <a:spcPct val="0"/>
                </a:spcAft>
                <a:buClrTx/>
                <a:buFontTx/>
                <a:buNone/>
              </a:pPr>
              <a:t>146</a:t>
            </a:fld>
            <a:endParaRPr lang="fr-FR" altLang="zh-CN" sz="1200" i="0">
              <a:solidFill>
                <a:schemeClr val="tx1"/>
              </a:solidFill>
              <a:cs typeface="华文新魏"/>
            </a:endParaRPr>
          </a:p>
        </p:txBody>
      </p:sp>
      <p:grpSp>
        <p:nvGrpSpPr>
          <p:cNvPr id="2" name="Group 2"/>
          <p:cNvGrpSpPr>
            <a:grpSpLocks/>
          </p:cNvGrpSpPr>
          <p:nvPr/>
        </p:nvGrpSpPr>
        <p:grpSpPr bwMode="auto">
          <a:xfrm>
            <a:off x="5989638" y="4927600"/>
            <a:ext cx="1790700" cy="950913"/>
            <a:chOff x="4065" y="1579"/>
            <a:chExt cx="1128" cy="599"/>
          </a:xfrm>
        </p:grpSpPr>
        <p:grpSp>
          <p:nvGrpSpPr>
            <p:cNvPr id="73818" name="Group 3"/>
            <p:cNvGrpSpPr>
              <a:grpSpLocks/>
            </p:cNvGrpSpPr>
            <p:nvPr/>
          </p:nvGrpSpPr>
          <p:grpSpPr bwMode="auto">
            <a:xfrm rot="564523">
              <a:off x="4065" y="1579"/>
              <a:ext cx="1128" cy="599"/>
              <a:chOff x="857" y="1920"/>
              <a:chExt cx="1508" cy="816"/>
            </a:xfrm>
          </p:grpSpPr>
          <p:sp>
            <p:nvSpPr>
              <p:cNvPr id="73820" name="Rectangle 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21" name="Text Box 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22" name="AutoShape 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23" name="Oval 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19" name="Text Box 8"/>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C</a:t>
              </a:r>
            </a:p>
          </p:txBody>
        </p:sp>
      </p:grpSp>
      <p:sp>
        <p:nvSpPr>
          <p:cNvPr id="716931" name="Rectangle 131"/>
          <p:cNvSpPr>
            <a:spLocks noChangeArrowheads="1"/>
          </p:cNvSpPr>
          <p:nvPr/>
        </p:nvSpPr>
        <p:spPr bwMode="auto">
          <a:xfrm rot="-1250726">
            <a:off x="5992813" y="4503738"/>
            <a:ext cx="1884362" cy="442912"/>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grpSp>
        <p:nvGrpSpPr>
          <p:cNvPr id="4" name="Group 9"/>
          <p:cNvGrpSpPr>
            <a:grpSpLocks/>
          </p:cNvGrpSpPr>
          <p:nvPr/>
        </p:nvGrpSpPr>
        <p:grpSpPr bwMode="auto">
          <a:xfrm>
            <a:off x="6405563" y="5351463"/>
            <a:ext cx="1790700" cy="950912"/>
            <a:chOff x="4065" y="1579"/>
            <a:chExt cx="1128" cy="599"/>
          </a:xfrm>
        </p:grpSpPr>
        <p:grpSp>
          <p:nvGrpSpPr>
            <p:cNvPr id="73812" name="Group 10"/>
            <p:cNvGrpSpPr>
              <a:grpSpLocks/>
            </p:cNvGrpSpPr>
            <p:nvPr/>
          </p:nvGrpSpPr>
          <p:grpSpPr bwMode="auto">
            <a:xfrm rot="564523">
              <a:off x="4065" y="1579"/>
              <a:ext cx="1128" cy="599"/>
              <a:chOff x="857" y="1920"/>
              <a:chExt cx="1508" cy="816"/>
            </a:xfrm>
          </p:grpSpPr>
          <p:sp>
            <p:nvSpPr>
              <p:cNvPr id="73814" name="Rectangle 1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15" name="Text Box 1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16" name="AutoShape 1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17" name="Oval 1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13" name="Text Box 15"/>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A</a:t>
              </a:r>
            </a:p>
          </p:txBody>
        </p:sp>
      </p:grpSp>
      <p:grpSp>
        <p:nvGrpSpPr>
          <p:cNvPr id="6" name="Group 16"/>
          <p:cNvGrpSpPr>
            <a:grpSpLocks/>
          </p:cNvGrpSpPr>
          <p:nvPr/>
        </p:nvGrpSpPr>
        <p:grpSpPr bwMode="auto">
          <a:xfrm>
            <a:off x="6889750" y="5773738"/>
            <a:ext cx="1790700" cy="950912"/>
            <a:chOff x="4065" y="1579"/>
            <a:chExt cx="1128" cy="599"/>
          </a:xfrm>
        </p:grpSpPr>
        <p:grpSp>
          <p:nvGrpSpPr>
            <p:cNvPr id="73806" name="Group 17"/>
            <p:cNvGrpSpPr>
              <a:grpSpLocks/>
            </p:cNvGrpSpPr>
            <p:nvPr/>
          </p:nvGrpSpPr>
          <p:grpSpPr bwMode="auto">
            <a:xfrm rot="564523">
              <a:off x="4065" y="1579"/>
              <a:ext cx="1128" cy="599"/>
              <a:chOff x="857" y="1920"/>
              <a:chExt cx="1508" cy="816"/>
            </a:xfrm>
          </p:grpSpPr>
          <p:sp>
            <p:nvSpPr>
              <p:cNvPr id="73808" name="Rectangle 1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09" name="Text Box 1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10" name="AutoShape 2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811" name="Oval 2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07" name="Text Box 22"/>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B</a:t>
              </a:r>
            </a:p>
          </p:txBody>
        </p:sp>
      </p:grpSp>
      <p:sp>
        <p:nvSpPr>
          <p:cNvPr id="716890" name="Oval 90"/>
          <p:cNvSpPr>
            <a:spLocks noChangeArrowheads="1"/>
          </p:cNvSpPr>
          <p:nvPr/>
        </p:nvSpPr>
        <p:spPr bwMode="auto">
          <a:xfrm rot="2611287">
            <a:off x="5721350" y="5848350"/>
            <a:ext cx="1958975" cy="4603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23" name="Rectangle 23"/>
          <p:cNvSpPr>
            <a:spLocks noChangeArrowheads="1"/>
          </p:cNvSpPr>
          <p:nvPr/>
        </p:nvSpPr>
        <p:spPr bwMode="auto">
          <a:xfrm>
            <a:off x="5800725" y="3994150"/>
            <a:ext cx="3343275" cy="2814638"/>
          </a:xfrm>
          <a:prstGeom prst="rect">
            <a:avLst/>
          </a:prstGeom>
          <a:solidFill>
            <a:schemeClr val="bg1">
              <a:alpha val="6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8" name="Group 26"/>
          <p:cNvGrpSpPr>
            <a:grpSpLocks/>
          </p:cNvGrpSpPr>
          <p:nvPr/>
        </p:nvGrpSpPr>
        <p:grpSpPr bwMode="auto">
          <a:xfrm>
            <a:off x="6757988" y="4773613"/>
            <a:ext cx="1790700" cy="950912"/>
            <a:chOff x="4065" y="1579"/>
            <a:chExt cx="1128" cy="599"/>
          </a:xfrm>
        </p:grpSpPr>
        <p:grpSp>
          <p:nvGrpSpPr>
            <p:cNvPr id="73800" name="Group 27"/>
            <p:cNvGrpSpPr>
              <a:grpSpLocks/>
            </p:cNvGrpSpPr>
            <p:nvPr/>
          </p:nvGrpSpPr>
          <p:grpSpPr bwMode="auto">
            <a:xfrm rot="564523">
              <a:off x="4065" y="1579"/>
              <a:ext cx="1128" cy="599"/>
              <a:chOff x="857" y="1920"/>
              <a:chExt cx="1508" cy="816"/>
            </a:xfrm>
          </p:grpSpPr>
          <p:sp>
            <p:nvSpPr>
              <p:cNvPr id="73802" name="Rectangle 2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03" name="Text Box 2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04" name="AutoShape 3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05" name="Oval 3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01" name="Text Box 32"/>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0" name="Group 33"/>
          <p:cNvGrpSpPr>
            <a:grpSpLocks/>
          </p:cNvGrpSpPr>
          <p:nvPr/>
        </p:nvGrpSpPr>
        <p:grpSpPr bwMode="auto">
          <a:xfrm>
            <a:off x="3419475" y="4338638"/>
            <a:ext cx="1797050" cy="846137"/>
            <a:chOff x="4065" y="1579"/>
            <a:chExt cx="1128" cy="599"/>
          </a:xfrm>
        </p:grpSpPr>
        <p:grpSp>
          <p:nvGrpSpPr>
            <p:cNvPr id="73794" name="Group 34"/>
            <p:cNvGrpSpPr>
              <a:grpSpLocks/>
            </p:cNvGrpSpPr>
            <p:nvPr/>
          </p:nvGrpSpPr>
          <p:grpSpPr bwMode="auto">
            <a:xfrm rot="564523">
              <a:off x="4065" y="1579"/>
              <a:ext cx="1128" cy="599"/>
              <a:chOff x="857" y="1920"/>
              <a:chExt cx="1508" cy="816"/>
            </a:xfrm>
          </p:grpSpPr>
          <p:sp>
            <p:nvSpPr>
              <p:cNvPr id="73796" name="Rectangle 3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97" name="Text Box 3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98" name="AutoShape 3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Port Nb</a:t>
                </a:r>
              </a:p>
            </p:txBody>
          </p:sp>
          <p:sp>
            <p:nvSpPr>
              <p:cNvPr id="73799" name="Oval 3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95" name="Text Box 39"/>
            <p:cNvSpPr txBox="1">
              <a:spLocks noChangeArrowheads="1"/>
            </p:cNvSpPr>
            <p:nvPr/>
          </p:nvSpPr>
          <p:spPr bwMode="auto">
            <a:xfrm>
              <a:off x="4109" y="1894"/>
              <a:ext cx="2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2" name="Group 40"/>
          <p:cNvGrpSpPr>
            <a:grpSpLocks/>
          </p:cNvGrpSpPr>
          <p:nvPr/>
        </p:nvGrpSpPr>
        <p:grpSpPr bwMode="auto">
          <a:xfrm rot="564523">
            <a:off x="192088" y="4425950"/>
            <a:ext cx="1790700" cy="950913"/>
            <a:chOff x="857" y="1920"/>
            <a:chExt cx="1508" cy="816"/>
          </a:xfrm>
        </p:grpSpPr>
        <p:sp>
          <p:nvSpPr>
            <p:cNvPr id="73790" name="Rectangle 4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91" name="Text Box 4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92" name="AutoShape 4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93" name="Oval 4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13" name="Group 45"/>
          <p:cNvGrpSpPr>
            <a:grpSpLocks/>
          </p:cNvGrpSpPr>
          <p:nvPr/>
        </p:nvGrpSpPr>
        <p:grpSpPr bwMode="auto">
          <a:xfrm>
            <a:off x="7173913" y="5197475"/>
            <a:ext cx="1790700" cy="950913"/>
            <a:chOff x="4065" y="1579"/>
            <a:chExt cx="1128" cy="599"/>
          </a:xfrm>
        </p:grpSpPr>
        <p:grpSp>
          <p:nvGrpSpPr>
            <p:cNvPr id="73784" name="Group 46"/>
            <p:cNvGrpSpPr>
              <a:grpSpLocks/>
            </p:cNvGrpSpPr>
            <p:nvPr/>
          </p:nvGrpSpPr>
          <p:grpSpPr bwMode="auto">
            <a:xfrm rot="564523">
              <a:off x="4065" y="1579"/>
              <a:ext cx="1128" cy="599"/>
              <a:chOff x="857" y="1920"/>
              <a:chExt cx="1508" cy="816"/>
            </a:xfrm>
          </p:grpSpPr>
          <p:sp>
            <p:nvSpPr>
              <p:cNvPr id="73786" name="Rectangle 47"/>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87" name="Text Box 48"/>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88" name="AutoShape 49"/>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789" name="Oval 50"/>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85" name="Text Box 51"/>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716932" name="Oval 13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5" name="Group 52"/>
          <p:cNvGrpSpPr>
            <a:grpSpLocks/>
          </p:cNvGrpSpPr>
          <p:nvPr/>
        </p:nvGrpSpPr>
        <p:grpSpPr bwMode="auto">
          <a:xfrm>
            <a:off x="7658100" y="5619750"/>
            <a:ext cx="1790700" cy="950913"/>
            <a:chOff x="4065" y="1579"/>
            <a:chExt cx="1128" cy="599"/>
          </a:xfrm>
        </p:grpSpPr>
        <p:grpSp>
          <p:nvGrpSpPr>
            <p:cNvPr id="73778" name="Group 53"/>
            <p:cNvGrpSpPr>
              <a:grpSpLocks/>
            </p:cNvGrpSpPr>
            <p:nvPr/>
          </p:nvGrpSpPr>
          <p:grpSpPr bwMode="auto">
            <a:xfrm rot="564523">
              <a:off x="4065" y="1579"/>
              <a:ext cx="1128" cy="599"/>
              <a:chOff x="857" y="1920"/>
              <a:chExt cx="1508" cy="816"/>
            </a:xfrm>
          </p:grpSpPr>
          <p:sp>
            <p:nvSpPr>
              <p:cNvPr id="73780" name="Rectangle 5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81" name="Text Box 5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82" name="AutoShape 5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83" name="Oval 5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79" name="Text Box 58"/>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17" name="Group 59"/>
          <p:cNvGrpSpPr>
            <a:grpSpLocks/>
          </p:cNvGrpSpPr>
          <p:nvPr/>
        </p:nvGrpSpPr>
        <p:grpSpPr bwMode="auto">
          <a:xfrm>
            <a:off x="3443288" y="5411788"/>
            <a:ext cx="1797050" cy="846137"/>
            <a:chOff x="4065" y="1579"/>
            <a:chExt cx="1128" cy="599"/>
          </a:xfrm>
        </p:grpSpPr>
        <p:grpSp>
          <p:nvGrpSpPr>
            <p:cNvPr id="73772" name="Group 60"/>
            <p:cNvGrpSpPr>
              <a:grpSpLocks/>
            </p:cNvGrpSpPr>
            <p:nvPr/>
          </p:nvGrpSpPr>
          <p:grpSpPr bwMode="auto">
            <a:xfrm rot="564523">
              <a:off x="4065" y="1579"/>
              <a:ext cx="1128" cy="599"/>
              <a:chOff x="857" y="1920"/>
              <a:chExt cx="1508" cy="816"/>
            </a:xfrm>
          </p:grpSpPr>
          <p:sp>
            <p:nvSpPr>
              <p:cNvPr id="73774" name="Rectangle 6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75" name="Text Box 6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76" name="AutoShape 6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77" name="Oval 6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73" name="Text Box 65"/>
            <p:cNvSpPr txBox="1">
              <a:spLocks noChangeArrowheads="1"/>
            </p:cNvSpPr>
            <p:nvPr/>
          </p:nvSpPr>
          <p:spPr bwMode="auto">
            <a:xfrm>
              <a:off x="4109" y="1894"/>
              <a:ext cx="2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sp>
        <p:nvSpPr>
          <p:cNvPr id="716866" name="AutoShape 66"/>
          <p:cNvSpPr>
            <a:spLocks noChangeArrowheads="1"/>
          </p:cNvSpPr>
          <p:nvPr/>
        </p:nvSpPr>
        <p:spPr bwMode="auto">
          <a:xfrm flipV="1">
            <a:off x="269875" y="5395913"/>
            <a:ext cx="498475" cy="5381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16867" name="Oval 67"/>
          <p:cNvSpPr>
            <a:spLocks noChangeArrowheads="1"/>
          </p:cNvSpPr>
          <p:nvPr/>
        </p:nvSpPr>
        <p:spPr bwMode="auto">
          <a:xfrm rot="2611287">
            <a:off x="6491288" y="5686425"/>
            <a:ext cx="1958975" cy="46037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68" name="AutoShape 68"/>
          <p:cNvSpPr>
            <a:spLocks noChangeArrowheads="1"/>
          </p:cNvSpPr>
          <p:nvPr/>
        </p:nvSpPr>
        <p:spPr bwMode="auto">
          <a:xfrm rot="2520580">
            <a:off x="3590925" y="5029200"/>
            <a:ext cx="1541463" cy="1547813"/>
          </a:xfrm>
          <a:prstGeom prst="plus">
            <a:avLst>
              <a:gd name="adj" fmla="val 4565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69" name="Rectangle 69"/>
          <p:cNvSpPr>
            <a:spLocks noChangeArrowheads="1"/>
          </p:cNvSpPr>
          <p:nvPr/>
        </p:nvSpPr>
        <p:spPr bwMode="auto">
          <a:xfrm rot="-1029852">
            <a:off x="188913" y="4554538"/>
            <a:ext cx="941387" cy="38100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grpSp>
        <p:nvGrpSpPr>
          <p:cNvPr id="19" name="Group 70"/>
          <p:cNvGrpSpPr>
            <a:grpSpLocks/>
          </p:cNvGrpSpPr>
          <p:nvPr/>
        </p:nvGrpSpPr>
        <p:grpSpPr bwMode="auto">
          <a:xfrm rot="564523">
            <a:off x="808038" y="5357813"/>
            <a:ext cx="1790700" cy="950912"/>
            <a:chOff x="857" y="1920"/>
            <a:chExt cx="1508" cy="816"/>
          </a:xfrm>
        </p:grpSpPr>
        <p:sp>
          <p:nvSpPr>
            <p:cNvPr id="73768" name="Rectangle 7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9" name="Text Box 7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70" name="AutoShape 7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71" name="Oval 7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6875" name="Text Box 75"/>
          <p:cNvSpPr txBox="1">
            <a:spLocks noChangeArrowheads="1"/>
          </p:cNvSpPr>
          <p:nvPr/>
        </p:nvSpPr>
        <p:spPr bwMode="auto">
          <a:xfrm rot="-1141973">
            <a:off x="547688" y="5589588"/>
            <a:ext cx="1296987"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RESEND</a:t>
            </a:r>
          </a:p>
        </p:txBody>
      </p:sp>
      <p:sp>
        <p:nvSpPr>
          <p:cNvPr id="716876" name="Text Box 76"/>
          <p:cNvSpPr txBox="1">
            <a:spLocks noChangeArrowheads="1"/>
          </p:cNvSpPr>
          <p:nvPr/>
        </p:nvSpPr>
        <p:spPr bwMode="auto">
          <a:xfrm rot="-1141973">
            <a:off x="6877050" y="4427538"/>
            <a:ext cx="1917700"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RE ORDERED</a:t>
            </a:r>
          </a:p>
        </p:txBody>
      </p:sp>
      <p:sp>
        <p:nvSpPr>
          <p:cNvPr id="716877" name="Text Box 77"/>
          <p:cNvSpPr txBox="1">
            <a:spLocks noChangeArrowheads="1"/>
          </p:cNvSpPr>
          <p:nvPr/>
        </p:nvSpPr>
        <p:spPr bwMode="auto">
          <a:xfrm rot="-1141973">
            <a:off x="3062288" y="5535613"/>
            <a:ext cx="1797050"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DISCARDED</a:t>
            </a:r>
          </a:p>
        </p:txBody>
      </p:sp>
      <p:grpSp>
        <p:nvGrpSpPr>
          <p:cNvPr id="20" name="Group 78"/>
          <p:cNvGrpSpPr>
            <a:grpSpLocks/>
          </p:cNvGrpSpPr>
          <p:nvPr/>
        </p:nvGrpSpPr>
        <p:grpSpPr bwMode="auto">
          <a:xfrm>
            <a:off x="6492875" y="509588"/>
            <a:ext cx="2406650" cy="1335087"/>
            <a:chOff x="3799" y="152"/>
            <a:chExt cx="1807" cy="1010"/>
          </a:xfrm>
        </p:grpSpPr>
        <p:sp>
          <p:nvSpPr>
            <p:cNvPr id="73764" name="Rectangle 79"/>
            <p:cNvSpPr>
              <a:spLocks noChangeArrowheads="1"/>
            </p:cNvSpPr>
            <p:nvPr/>
          </p:nvSpPr>
          <p:spPr bwMode="auto">
            <a:xfrm rot="-587021">
              <a:off x="3837" y="152"/>
              <a:ext cx="1769" cy="101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5" name="Text Box 80"/>
            <p:cNvSpPr txBox="1">
              <a:spLocks noChangeArrowheads="1"/>
            </p:cNvSpPr>
            <p:nvPr/>
          </p:nvSpPr>
          <p:spPr bwMode="auto">
            <a:xfrm rot="-587021">
              <a:off x="4873" y="164"/>
              <a:ext cx="606" cy="28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73766" name="AutoShape 81"/>
            <p:cNvSpPr>
              <a:spLocks noChangeArrowheads="1"/>
            </p:cNvSpPr>
            <p:nvPr/>
          </p:nvSpPr>
          <p:spPr bwMode="auto">
            <a:xfrm rot="-587021">
              <a:off x="4405" y="625"/>
              <a:ext cx="1116" cy="404"/>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a:t>
              </a:r>
            </a:p>
          </p:txBody>
        </p:sp>
        <p:sp>
          <p:nvSpPr>
            <p:cNvPr id="73767" name="Oval 82"/>
            <p:cNvSpPr>
              <a:spLocks noChangeArrowheads="1"/>
            </p:cNvSpPr>
            <p:nvPr/>
          </p:nvSpPr>
          <p:spPr bwMode="auto">
            <a:xfrm rot="-2094308">
              <a:off x="3799" y="364"/>
              <a:ext cx="654" cy="221"/>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21" name="Group 83"/>
          <p:cNvGrpSpPr>
            <a:grpSpLocks/>
          </p:cNvGrpSpPr>
          <p:nvPr/>
        </p:nvGrpSpPr>
        <p:grpSpPr bwMode="auto">
          <a:xfrm>
            <a:off x="6070600" y="1778000"/>
            <a:ext cx="2882900" cy="2149475"/>
            <a:chOff x="4086" y="1942"/>
            <a:chExt cx="1674" cy="1464"/>
          </a:xfrm>
        </p:grpSpPr>
        <p:sp>
          <p:nvSpPr>
            <p:cNvPr id="73759" name="Rectangle 84"/>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0" name="AutoShape 85"/>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761" name="Text Box 86"/>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3762" name="AutoShape 87"/>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3763" name="Oval 88"/>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6889" name="AutoShape 89"/>
          <p:cNvSpPr>
            <a:spLocks noChangeArrowheads="1"/>
          </p:cNvSpPr>
          <p:nvPr/>
        </p:nvSpPr>
        <p:spPr bwMode="auto">
          <a:xfrm rot="-625175">
            <a:off x="7951788" y="1778000"/>
            <a:ext cx="614362" cy="576263"/>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757" name="AutoShape 91">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907" name="Rectangle 107"/>
          <p:cNvSpPr>
            <a:spLocks noChangeArrowheads="1"/>
          </p:cNvSpPr>
          <p:nvPr/>
        </p:nvSpPr>
        <p:spPr bwMode="auto">
          <a:xfrm rot="-365640">
            <a:off x="3729038" y="4197350"/>
            <a:ext cx="1920875"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2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2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68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6825">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68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68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68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6825">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690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68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6868"/>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16907"/>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6825">
                                            <p:txEl>
                                              <p:pRg st="4" end="4"/>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169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689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1687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686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68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6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5" grpId="0" build="p"/>
      <p:bldP spid="716931" grpId="0" animBg="1"/>
      <p:bldP spid="716890" grpId="0" animBg="1"/>
      <p:bldP spid="716823" grpId="0" animBg="1"/>
      <p:bldP spid="716932" grpId="0" animBg="1"/>
      <p:bldP spid="716866" grpId="0" animBg="1"/>
      <p:bldP spid="716867" grpId="0" animBg="1"/>
      <p:bldP spid="716868" grpId="0" animBg="1"/>
      <p:bldP spid="716869" grpId="0" animBg="1"/>
      <p:bldP spid="716875" grpId="0" animBg="1"/>
      <p:bldP spid="716876" grpId="0" animBg="1"/>
      <p:bldP spid="716877" grpId="0" animBg="1"/>
      <p:bldP spid="716889" grpId="0" animBg="1"/>
      <p:bldP spid="716907" grpId="0" animBg="1"/>
      <p:bldP spid="716907"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4"/>
          <p:cNvSpPr>
            <a:spLocks noGrp="1" noChangeArrowheads="1"/>
          </p:cNvSpPr>
          <p:nvPr>
            <p:ph type="title"/>
          </p:nvPr>
        </p:nvSpPr>
        <p:spPr>
          <a:xfrm>
            <a:off x="846138" y="0"/>
            <a:ext cx="7089775" cy="695325"/>
          </a:xfrm>
        </p:spPr>
        <p:txBody>
          <a:bodyPr rtlCol="0">
            <a:normAutofit fontScale="90000"/>
          </a:bodyPr>
          <a:lstStyle/>
          <a:p>
            <a:pPr eaLnBrk="1" fontAlgn="auto" hangingPunct="1">
              <a:spcAft>
                <a:spcPts val="0"/>
              </a:spcAft>
              <a:defRPr/>
            </a:pPr>
            <a:r>
              <a:rPr lang="en-US" altLang="zh-CN" smtClean="0">
                <a:ea typeface="宋体" pitchFamily="2" charset="-122"/>
              </a:rPr>
              <a:t>Address Resolution Protocol (ARP)</a:t>
            </a:r>
          </a:p>
        </p:txBody>
      </p:sp>
      <p:sp>
        <p:nvSpPr>
          <p:cNvPr id="713733" name="Rectangle 5"/>
          <p:cNvSpPr>
            <a:spLocks noGrp="1" noChangeArrowheads="1"/>
          </p:cNvSpPr>
          <p:nvPr>
            <p:ph idx="1"/>
          </p:nvPr>
        </p:nvSpPr>
        <p:spPr>
          <a:xfrm>
            <a:off x="231775" y="893763"/>
            <a:ext cx="5997575" cy="2112962"/>
          </a:xfrm>
        </p:spPr>
        <p:txBody>
          <a:bodyPr/>
          <a:lstStyle/>
          <a:p>
            <a:pPr eaLnBrk="1" hangingPunct="1">
              <a:lnSpc>
                <a:spcPct val="90000"/>
              </a:lnSpc>
            </a:pPr>
            <a:r>
              <a:rPr lang="en-US" altLang="zh-CN" smtClean="0">
                <a:ea typeface="SimSun" panose="02010600030101010101" pitchFamily="2" charset="-122"/>
              </a:rPr>
              <a:t>Allow the TCP-IP stack to get the MAC address of the destination knowing its IP address</a:t>
            </a:r>
          </a:p>
          <a:p>
            <a:pPr eaLnBrk="1" hangingPunct="1">
              <a:lnSpc>
                <a:spcPct val="90000"/>
              </a:lnSpc>
            </a:pPr>
            <a:r>
              <a:rPr lang="en-US" altLang="zh-CN" smtClean="0">
                <a:ea typeface="SimSun" panose="02010600030101010101" pitchFamily="2" charset="-122"/>
              </a:rPr>
              <a:t>ARP is using Ethernet Frames to discover the Mac address.</a:t>
            </a:r>
          </a:p>
        </p:txBody>
      </p:sp>
      <p:sp>
        <p:nvSpPr>
          <p:cNvPr id="7578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190B69D8-3C8D-4AD7-B592-EB00F8D547E6}" type="slidenum">
              <a:rPr lang="zh-CN" altLang="fr-FR" sz="1200" i="0">
                <a:solidFill>
                  <a:schemeClr val="tx1"/>
                </a:solidFill>
                <a:cs typeface="华文新魏"/>
              </a:rPr>
              <a:pPr>
                <a:spcBef>
                  <a:spcPct val="0"/>
                </a:spcBef>
                <a:spcAft>
                  <a:spcPct val="0"/>
                </a:spcAft>
                <a:buClrTx/>
                <a:buFontTx/>
                <a:buNone/>
              </a:pPr>
              <a:t>147</a:t>
            </a:fld>
            <a:endParaRPr lang="fr-FR" altLang="zh-CN" sz="1200" i="0">
              <a:solidFill>
                <a:schemeClr val="tx1"/>
              </a:solidFill>
              <a:cs typeface="华文新魏"/>
            </a:endParaRPr>
          </a:p>
        </p:txBody>
      </p:sp>
      <p:sp>
        <p:nvSpPr>
          <p:cNvPr id="713730" name="AutoShape 2"/>
          <p:cNvSpPr>
            <a:spLocks noChangeArrowheads="1"/>
          </p:cNvSpPr>
          <p:nvPr/>
        </p:nvSpPr>
        <p:spPr bwMode="auto">
          <a:xfrm>
            <a:off x="5416550" y="5540375"/>
            <a:ext cx="803275" cy="523875"/>
          </a:xfrm>
          <a:prstGeom prst="rightArrow">
            <a:avLst>
              <a:gd name="adj1" fmla="val 50000"/>
              <a:gd name="adj2" fmla="val 38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3731" name="AutoShape 3"/>
          <p:cNvSpPr>
            <a:spLocks noChangeArrowheads="1"/>
          </p:cNvSpPr>
          <p:nvPr/>
        </p:nvSpPr>
        <p:spPr bwMode="auto">
          <a:xfrm>
            <a:off x="2190750" y="5502275"/>
            <a:ext cx="803275" cy="523875"/>
          </a:xfrm>
          <a:prstGeom prst="rightArrow">
            <a:avLst>
              <a:gd name="adj1" fmla="val 50000"/>
              <a:gd name="adj2" fmla="val 38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6"/>
          <p:cNvGrpSpPr>
            <a:grpSpLocks/>
          </p:cNvGrpSpPr>
          <p:nvPr/>
        </p:nvGrpSpPr>
        <p:grpSpPr bwMode="auto">
          <a:xfrm>
            <a:off x="6486525" y="1854200"/>
            <a:ext cx="2657475" cy="2324100"/>
            <a:chOff x="4086" y="1168"/>
            <a:chExt cx="1674" cy="1464"/>
          </a:xfrm>
        </p:grpSpPr>
        <p:sp>
          <p:nvSpPr>
            <p:cNvPr id="75823" name="Rectangle 7"/>
            <p:cNvSpPr>
              <a:spLocks noChangeArrowheads="1"/>
            </p:cNvSpPr>
            <p:nvPr/>
          </p:nvSpPr>
          <p:spPr bwMode="auto">
            <a:xfrm rot="-587021">
              <a:off x="4212" y="1711"/>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24" name="AutoShape 8"/>
            <p:cNvSpPr>
              <a:spLocks noChangeArrowheads="1"/>
            </p:cNvSpPr>
            <p:nvPr/>
          </p:nvSpPr>
          <p:spPr bwMode="auto">
            <a:xfrm rot="-587021">
              <a:off x="4086" y="1168"/>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25" name="Text Box 9"/>
            <p:cNvSpPr txBox="1">
              <a:spLocks noChangeArrowheads="1"/>
            </p:cNvSpPr>
            <p:nvPr/>
          </p:nvSpPr>
          <p:spPr bwMode="auto">
            <a:xfrm rot="-587021">
              <a:off x="5059" y="1733"/>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26" name="AutoShape 10"/>
            <p:cNvSpPr>
              <a:spLocks noChangeArrowheads="1"/>
            </p:cNvSpPr>
            <p:nvPr/>
          </p:nvSpPr>
          <p:spPr bwMode="auto">
            <a:xfrm rot="-587021">
              <a:off x="4381" y="2173"/>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a:t>
              </a:r>
              <a:r>
                <a:rPr lang="en-US" altLang="zh-CN" sz="1600" i="0">
                  <a:solidFill>
                    <a:schemeClr val="tx1"/>
                  </a:solidFill>
                  <a:latin typeface="Verdana" panose="020B0604030504040204" pitchFamily="34" charset="0"/>
                  <a:ea typeface="SimSun" panose="02010600030101010101" pitchFamily="2" charset="-122"/>
                </a:rPr>
                <a:t> MAC Address </a:t>
              </a:r>
              <a:r>
                <a:rPr lang="en-US" altLang="zh-CN" sz="1600" b="1" i="0">
                  <a:solidFill>
                    <a:schemeClr val="tx1"/>
                  </a:solidFill>
                  <a:latin typeface="Verdana" panose="020B0604030504040204" pitchFamily="34" charset="0"/>
                  <a:ea typeface="SimSun" panose="02010600030101010101" pitchFamily="2" charset="-122"/>
                </a:rPr>
                <a:t>??</a:t>
              </a:r>
            </a:p>
          </p:txBody>
        </p:sp>
        <p:sp>
          <p:nvSpPr>
            <p:cNvPr id="75827" name="Oval 11"/>
            <p:cNvSpPr>
              <a:spLocks noChangeArrowheads="1"/>
            </p:cNvSpPr>
            <p:nvPr/>
          </p:nvSpPr>
          <p:spPr bwMode="auto">
            <a:xfrm rot="-2094308">
              <a:off x="4174" y="1898"/>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3740" name="AutoShape 12"/>
          <p:cNvSpPr>
            <a:spLocks noChangeArrowheads="1"/>
          </p:cNvSpPr>
          <p:nvPr/>
        </p:nvSpPr>
        <p:spPr bwMode="auto">
          <a:xfrm rot="-727939">
            <a:off x="7396163" y="930275"/>
            <a:ext cx="873125" cy="1536700"/>
          </a:xfrm>
          <a:prstGeom prst="downArrow">
            <a:avLst>
              <a:gd name="adj1" fmla="val 50000"/>
              <a:gd name="adj2" fmla="val 44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13"/>
          <p:cNvGrpSpPr>
            <a:grpSpLocks/>
          </p:cNvGrpSpPr>
          <p:nvPr/>
        </p:nvGrpSpPr>
        <p:grpSpPr bwMode="auto">
          <a:xfrm>
            <a:off x="6376988" y="317500"/>
            <a:ext cx="2386012" cy="1177925"/>
            <a:chOff x="3872" y="587"/>
            <a:chExt cx="1508" cy="816"/>
          </a:xfrm>
        </p:grpSpPr>
        <p:sp>
          <p:nvSpPr>
            <p:cNvPr id="75819" name="Rectangle 14"/>
            <p:cNvSpPr>
              <a:spLocks noChangeArrowheads="1"/>
            </p:cNvSpPr>
            <p:nvPr/>
          </p:nvSpPr>
          <p:spPr bwMode="auto">
            <a:xfrm rot="-587021">
              <a:off x="3904" y="587"/>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20" name="Text Box 15"/>
            <p:cNvSpPr txBox="1">
              <a:spLocks noChangeArrowheads="1"/>
            </p:cNvSpPr>
            <p:nvPr/>
          </p:nvSpPr>
          <p:spPr bwMode="auto">
            <a:xfrm rot="-587021">
              <a:off x="4768" y="597"/>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5821" name="AutoShape 16"/>
            <p:cNvSpPr>
              <a:spLocks noChangeArrowheads="1"/>
            </p:cNvSpPr>
            <p:nvPr/>
          </p:nvSpPr>
          <p:spPr bwMode="auto">
            <a:xfrm rot="-587021">
              <a:off x="4017" y="1000"/>
              <a:ext cx="1295"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75822" name="Oval 17"/>
            <p:cNvSpPr>
              <a:spLocks noChangeArrowheads="1"/>
            </p:cNvSpPr>
            <p:nvPr/>
          </p:nvSpPr>
          <p:spPr bwMode="auto">
            <a:xfrm rot="-2094308">
              <a:off x="3872" y="758"/>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sp>
        <p:nvSpPr>
          <p:cNvPr id="713746" name="Text Box 18"/>
          <p:cNvSpPr txBox="1">
            <a:spLocks noChangeArrowheads="1"/>
          </p:cNvSpPr>
          <p:nvPr/>
        </p:nvSpPr>
        <p:spPr bwMode="auto">
          <a:xfrm rot="-830380">
            <a:off x="8302625" y="1504950"/>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grpSp>
        <p:nvGrpSpPr>
          <p:cNvPr id="4" name="Group 26"/>
          <p:cNvGrpSpPr>
            <a:grpSpLocks/>
          </p:cNvGrpSpPr>
          <p:nvPr/>
        </p:nvGrpSpPr>
        <p:grpSpPr bwMode="auto">
          <a:xfrm rot="-2252576">
            <a:off x="6750050" y="4005263"/>
            <a:ext cx="2393950" cy="1295400"/>
            <a:chOff x="3872" y="587"/>
            <a:chExt cx="1508" cy="816"/>
          </a:xfrm>
        </p:grpSpPr>
        <p:sp>
          <p:nvSpPr>
            <p:cNvPr id="75815" name="Rectangle 27"/>
            <p:cNvSpPr>
              <a:spLocks noChangeArrowheads="1"/>
            </p:cNvSpPr>
            <p:nvPr/>
          </p:nvSpPr>
          <p:spPr bwMode="auto">
            <a:xfrm rot="-587021">
              <a:off x="3904" y="587"/>
              <a:ext cx="1476" cy="816"/>
            </a:xfrm>
            <a:prstGeom prst="rect">
              <a:avLst/>
            </a:prstGeom>
            <a:solidFill>
              <a:schemeClr val="bg1"/>
            </a:solidFill>
            <a:ln w="9525">
              <a:solidFill>
                <a:schemeClr val="tx1"/>
              </a:solidFill>
              <a:miter lim="800000"/>
              <a:headEnd/>
              <a:tailEnd/>
            </a:ln>
          </p:spPr>
          <p:txBody>
            <a:bodyPr vert="eaVert"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16" name="Text Box 28"/>
            <p:cNvSpPr txBox="1">
              <a:spLocks noChangeArrowheads="1"/>
            </p:cNvSpPr>
            <p:nvPr/>
          </p:nvSpPr>
          <p:spPr bwMode="auto">
            <a:xfrm rot="-587021">
              <a:off x="4768" y="597"/>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5817" name="AutoShape 29"/>
            <p:cNvSpPr>
              <a:spLocks noChangeArrowheads="1"/>
            </p:cNvSpPr>
            <p:nvPr/>
          </p:nvSpPr>
          <p:spPr bwMode="auto">
            <a:xfrm rot="-587021">
              <a:off x="4017" y="1000"/>
              <a:ext cx="1295"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75818" name="Oval 30"/>
            <p:cNvSpPr>
              <a:spLocks noChangeArrowheads="1"/>
            </p:cNvSpPr>
            <p:nvPr/>
          </p:nvSpPr>
          <p:spPr bwMode="auto">
            <a:xfrm rot="-2094308">
              <a:off x="3872" y="758"/>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5" name="Group 31"/>
          <p:cNvGrpSpPr>
            <a:grpSpLocks/>
          </p:cNvGrpSpPr>
          <p:nvPr/>
        </p:nvGrpSpPr>
        <p:grpSpPr bwMode="auto">
          <a:xfrm>
            <a:off x="6070600" y="4273550"/>
            <a:ext cx="2649538" cy="2112963"/>
            <a:chOff x="4086" y="1942"/>
            <a:chExt cx="1674" cy="1464"/>
          </a:xfrm>
        </p:grpSpPr>
        <p:sp>
          <p:nvSpPr>
            <p:cNvPr id="75810" name="Rectangle 32"/>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11" name="AutoShape 33"/>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12" name="Text Box 34"/>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13" name="AutoShape 35"/>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AA:BB:CC:DD:EE:FF</a:t>
              </a:r>
            </a:p>
          </p:txBody>
        </p:sp>
        <p:sp>
          <p:nvSpPr>
            <p:cNvPr id="75814" name="Oval 36"/>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6" name="Group 48"/>
          <p:cNvGrpSpPr>
            <a:grpSpLocks/>
          </p:cNvGrpSpPr>
          <p:nvPr/>
        </p:nvGrpSpPr>
        <p:grpSpPr bwMode="auto">
          <a:xfrm>
            <a:off x="-90488" y="3121025"/>
            <a:ext cx="2773363" cy="3370263"/>
            <a:chOff x="-57" y="1966"/>
            <a:chExt cx="1752" cy="2335"/>
          </a:xfrm>
        </p:grpSpPr>
        <p:sp>
          <p:nvSpPr>
            <p:cNvPr id="75802" name="AutoShape 19"/>
            <p:cNvSpPr>
              <a:spLocks noChangeArrowheads="1"/>
            </p:cNvSpPr>
            <p:nvPr/>
          </p:nvSpPr>
          <p:spPr bwMode="auto">
            <a:xfrm rot="-664538">
              <a:off x="137" y="2040"/>
              <a:ext cx="1558" cy="101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Hello,</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Who knows the</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MAC Address of</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127.127.127.127 ?</a:t>
              </a:r>
            </a:p>
          </p:txBody>
        </p:sp>
        <p:grpSp>
          <p:nvGrpSpPr>
            <p:cNvPr id="75803" name="Group 20"/>
            <p:cNvGrpSpPr>
              <a:grpSpLocks/>
            </p:cNvGrpSpPr>
            <p:nvPr/>
          </p:nvGrpSpPr>
          <p:grpSpPr bwMode="auto">
            <a:xfrm>
              <a:off x="-57" y="2837"/>
              <a:ext cx="1674" cy="1464"/>
              <a:chOff x="4086" y="1942"/>
              <a:chExt cx="1674" cy="1464"/>
            </a:xfrm>
          </p:grpSpPr>
          <p:sp>
            <p:nvSpPr>
              <p:cNvPr id="75805" name="Rectangle 21"/>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06" name="AutoShape 22"/>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07" name="Text Box 23"/>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08" name="AutoShape 24"/>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FF:FF:FF:FF:FF:FF</a:t>
                </a:r>
              </a:p>
            </p:txBody>
          </p:sp>
          <p:sp>
            <p:nvSpPr>
              <p:cNvPr id="75809" name="Oval 25"/>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5804" name="Text Box 45"/>
            <p:cNvSpPr txBox="1">
              <a:spLocks noChangeArrowheads="1"/>
            </p:cNvSpPr>
            <p:nvPr/>
          </p:nvSpPr>
          <p:spPr bwMode="auto">
            <a:xfrm rot="-660242">
              <a:off x="1218" y="1966"/>
              <a:ext cx="380"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grpSp>
        <p:nvGrpSpPr>
          <p:cNvPr id="8" name="Group 49"/>
          <p:cNvGrpSpPr>
            <a:grpSpLocks/>
          </p:cNvGrpSpPr>
          <p:nvPr/>
        </p:nvGrpSpPr>
        <p:grpSpPr bwMode="auto">
          <a:xfrm>
            <a:off x="2882900" y="3851275"/>
            <a:ext cx="2755900" cy="2619375"/>
            <a:chOff x="1816" y="2426"/>
            <a:chExt cx="1741" cy="1815"/>
          </a:xfrm>
        </p:grpSpPr>
        <p:grpSp>
          <p:nvGrpSpPr>
            <p:cNvPr id="75793" name="Group 37"/>
            <p:cNvGrpSpPr>
              <a:grpSpLocks/>
            </p:cNvGrpSpPr>
            <p:nvPr/>
          </p:nvGrpSpPr>
          <p:grpSpPr bwMode="auto">
            <a:xfrm>
              <a:off x="1816" y="2477"/>
              <a:ext cx="1741" cy="1764"/>
              <a:chOff x="1816" y="2477"/>
              <a:chExt cx="1741" cy="1764"/>
            </a:xfrm>
          </p:grpSpPr>
          <p:grpSp>
            <p:nvGrpSpPr>
              <p:cNvPr id="75795" name="Group 38"/>
              <p:cNvGrpSpPr>
                <a:grpSpLocks/>
              </p:cNvGrpSpPr>
              <p:nvPr/>
            </p:nvGrpSpPr>
            <p:grpSpPr bwMode="auto">
              <a:xfrm>
                <a:off x="1816" y="2668"/>
                <a:ext cx="1694" cy="1573"/>
                <a:chOff x="2686" y="2595"/>
                <a:chExt cx="1694" cy="1573"/>
              </a:xfrm>
            </p:grpSpPr>
            <p:sp>
              <p:nvSpPr>
                <p:cNvPr id="75799" name="Line 39"/>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800" name="Line 40"/>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801" name="Freeform 41"/>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5796" name="Freeform 42"/>
              <p:cNvSpPr>
                <a:spLocks/>
              </p:cNvSpPr>
              <p:nvPr/>
            </p:nvSpPr>
            <p:spPr bwMode="auto">
              <a:xfrm rot="10800000">
                <a:off x="2662"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5797" name="AutoShape 43"/>
              <p:cNvSpPr>
                <a:spLocks noChangeArrowheads="1"/>
              </p:cNvSpPr>
              <p:nvPr/>
            </p:nvSpPr>
            <p:spPr bwMode="auto">
              <a:xfrm rot="-664538">
                <a:off x="1960" y="2477"/>
                <a:ext cx="1597" cy="1077"/>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Here I am,</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my MAC Address is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AA:BB:CC:DD:EE:FF</a:t>
                </a:r>
              </a:p>
            </p:txBody>
          </p:sp>
          <p:sp>
            <p:nvSpPr>
              <p:cNvPr id="75798" name="Freeform 44"/>
              <p:cNvSpPr>
                <a:spLocks/>
              </p:cNvSpPr>
              <p:nvPr/>
            </p:nvSpPr>
            <p:spPr bwMode="auto">
              <a:xfrm>
                <a:off x="1816"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grpSp>
        <p:sp>
          <p:nvSpPr>
            <p:cNvPr id="75794" name="Text Box 46"/>
            <p:cNvSpPr txBox="1">
              <a:spLocks noChangeArrowheads="1"/>
            </p:cNvSpPr>
            <p:nvPr/>
          </p:nvSpPr>
          <p:spPr bwMode="auto">
            <a:xfrm rot="-660242">
              <a:off x="3056" y="2426"/>
              <a:ext cx="380"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sp>
        <p:nvSpPr>
          <p:cNvPr id="75791" name="AutoShape 47">
            <a:hlinkClick r:id="rId3" action="ppaction://hlinksldjump" highlightClick="1"/>
          </p:cNvPr>
          <p:cNvSpPr>
            <a:spLocks noChangeArrowheads="1"/>
          </p:cNvSpPr>
          <p:nvPr/>
        </p:nvSpPr>
        <p:spPr bwMode="auto">
          <a:xfrm>
            <a:off x="117475" y="125413"/>
            <a:ext cx="536575" cy="500062"/>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3779" name="Oval 5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37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374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3733">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3733">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37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373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1374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13746"/>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71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3" grpId="0" build="p"/>
      <p:bldP spid="713730" grpId="0" animBg="1"/>
      <p:bldP spid="713731" grpId="0" animBg="1"/>
      <p:bldP spid="713740" grpId="0" animBg="1"/>
      <p:bldP spid="713740" grpId="1" animBg="1"/>
      <p:bldP spid="713746" grpId="0"/>
      <p:bldP spid="713746" grpId="1"/>
      <p:bldP spid="71377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846138" y="0"/>
            <a:ext cx="7110412" cy="765175"/>
          </a:xfrm>
        </p:spPr>
        <p:txBody>
          <a:bodyPr rtlCol="0">
            <a:normAutofit fontScale="90000"/>
          </a:bodyPr>
          <a:lstStyle/>
          <a:p>
            <a:pPr eaLnBrk="1" fontAlgn="auto" hangingPunct="1">
              <a:spcAft>
                <a:spcPts val="0"/>
              </a:spcAft>
              <a:defRPr/>
            </a:pPr>
            <a:r>
              <a:rPr lang="en-US" altLang="zh-CN" smtClean="0">
                <a:ea typeface="宋体" pitchFamily="2" charset="-122"/>
              </a:rPr>
              <a:t>Internet Control Message Protocol (ICMP)</a:t>
            </a:r>
          </a:p>
        </p:txBody>
      </p:sp>
      <p:sp>
        <p:nvSpPr>
          <p:cNvPr id="714755" name="Rectangle 3"/>
          <p:cNvSpPr>
            <a:spLocks noGrp="1" noChangeArrowheads="1"/>
          </p:cNvSpPr>
          <p:nvPr>
            <p:ph type="body" sz="half" idx="1"/>
          </p:nvPr>
        </p:nvSpPr>
        <p:spPr>
          <a:xfrm>
            <a:off x="323850" y="908050"/>
            <a:ext cx="8351838" cy="5545138"/>
          </a:xfrm>
        </p:spPr>
        <p:txBody>
          <a:bodyPr/>
          <a:lstStyle/>
          <a:p>
            <a:pPr eaLnBrk="1" hangingPunct="1">
              <a:lnSpc>
                <a:spcPts val="2400"/>
              </a:lnSpc>
            </a:pPr>
            <a:r>
              <a:rPr lang="en-US" altLang="zh-CN" smtClean="0">
                <a:ea typeface="SimSun" panose="02010600030101010101" pitchFamily="2" charset="-122"/>
              </a:rPr>
              <a:t>The ICMP is a Key protocol of the Stack, as important as TCP, UCP and IP</a:t>
            </a:r>
          </a:p>
          <a:p>
            <a:pPr eaLnBrk="1" hangingPunct="1">
              <a:lnSpc>
                <a:spcPts val="2400"/>
              </a:lnSpc>
            </a:pPr>
            <a:r>
              <a:rPr lang="en-US" altLang="zh-CN" smtClean="0">
                <a:ea typeface="SimSun" panose="02010600030101010101" pitchFamily="2" charset="-122"/>
              </a:rPr>
              <a:t>It allows to communicate Queries and error messages</a:t>
            </a:r>
          </a:p>
          <a:p>
            <a:pPr eaLnBrk="1" hangingPunct="1">
              <a:lnSpc>
                <a:spcPts val="2400"/>
              </a:lnSpc>
            </a:pPr>
            <a:r>
              <a:rPr lang="en-US" altLang="zh-CN" smtClean="0">
                <a:ea typeface="SimSun" panose="02010600030101010101" pitchFamily="2" charset="-122"/>
              </a:rPr>
              <a:t>Some message can be sent by the user, other are send by the stack itself</a:t>
            </a:r>
          </a:p>
        </p:txBody>
      </p:sp>
      <p:sp>
        <p:nvSpPr>
          <p:cNvPr id="7782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950FD114-CE80-4603-8BD5-58BF61094B70}" type="slidenum">
              <a:rPr lang="zh-CN" altLang="fr-FR" sz="1200" i="0">
                <a:solidFill>
                  <a:schemeClr val="tx1"/>
                </a:solidFill>
                <a:cs typeface="华文新魏"/>
              </a:rPr>
              <a:pPr>
                <a:spcBef>
                  <a:spcPct val="0"/>
                </a:spcBef>
                <a:spcAft>
                  <a:spcPct val="0"/>
                </a:spcAft>
                <a:buClrTx/>
                <a:buFontTx/>
                <a:buNone/>
              </a:pPr>
              <a:t>148</a:t>
            </a:fld>
            <a:endParaRPr lang="fr-FR" altLang="zh-CN" sz="1200" i="0">
              <a:solidFill>
                <a:schemeClr val="tx1"/>
              </a:solidFill>
              <a:cs typeface="华文新魏"/>
            </a:endParaRPr>
          </a:p>
        </p:txBody>
      </p:sp>
      <p:sp>
        <p:nvSpPr>
          <p:cNvPr id="77829" name="Text Box 4"/>
          <p:cNvSpPr txBox="1">
            <a:spLocks noChangeArrowheads="1"/>
          </p:cNvSpPr>
          <p:nvPr/>
        </p:nvSpPr>
        <p:spPr bwMode="auto">
          <a:xfrm>
            <a:off x="6424613" y="660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grpSp>
        <p:nvGrpSpPr>
          <p:cNvPr id="2" name="Group 35"/>
          <p:cNvGrpSpPr>
            <a:grpSpLocks/>
          </p:cNvGrpSpPr>
          <p:nvPr/>
        </p:nvGrpSpPr>
        <p:grpSpPr bwMode="auto">
          <a:xfrm>
            <a:off x="117475" y="3006725"/>
            <a:ext cx="5337175" cy="3379788"/>
            <a:chOff x="74" y="2136"/>
            <a:chExt cx="3362" cy="2129"/>
          </a:xfrm>
        </p:grpSpPr>
        <p:sp>
          <p:nvSpPr>
            <p:cNvPr id="77844" name="Rectangle 5"/>
            <p:cNvSpPr>
              <a:spLocks noChangeArrowheads="1"/>
            </p:cNvSpPr>
            <p:nvPr/>
          </p:nvSpPr>
          <p:spPr bwMode="auto">
            <a:xfrm>
              <a:off x="74" y="2136"/>
              <a:ext cx="3362" cy="2129"/>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Query (Ping)</a:t>
              </a:r>
            </a:p>
          </p:txBody>
        </p:sp>
        <p:sp>
          <p:nvSpPr>
            <p:cNvPr id="77845" name="AutoShape 6"/>
            <p:cNvSpPr>
              <a:spLocks noChangeArrowheads="1"/>
            </p:cNvSpPr>
            <p:nvPr/>
          </p:nvSpPr>
          <p:spPr bwMode="auto">
            <a:xfrm>
              <a:off x="1452" y="3387"/>
              <a:ext cx="439" cy="335"/>
            </a:xfrm>
            <a:prstGeom prst="rightArrow">
              <a:avLst>
                <a:gd name="adj1" fmla="val 50000"/>
                <a:gd name="adj2" fmla="val 327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7846" name="AutoShape 7"/>
            <p:cNvSpPr>
              <a:spLocks noChangeArrowheads="1"/>
            </p:cNvSpPr>
            <p:nvPr/>
          </p:nvSpPr>
          <p:spPr bwMode="auto">
            <a:xfrm rot="-664538">
              <a:off x="267" y="2324"/>
              <a:ext cx="1345" cy="51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Echo </a:t>
              </a:r>
              <a:r>
                <a:rPr lang="en-US" altLang="zh-CN" sz="1800" b="1" i="0">
                  <a:solidFill>
                    <a:schemeClr val="tx1"/>
                  </a:solidFill>
                  <a:latin typeface="Verdana" panose="020B0604030504040204" pitchFamily="34" charset="0"/>
                  <a:ea typeface="SimSun" panose="02010600030101010101" pitchFamily="2" charset="-122"/>
                </a:rPr>
                <a:t>Request</a:t>
              </a:r>
            </a:p>
          </p:txBody>
        </p:sp>
        <p:grpSp>
          <p:nvGrpSpPr>
            <p:cNvPr id="77847" name="Group 8"/>
            <p:cNvGrpSpPr>
              <a:grpSpLocks/>
            </p:cNvGrpSpPr>
            <p:nvPr/>
          </p:nvGrpSpPr>
          <p:grpSpPr bwMode="auto">
            <a:xfrm>
              <a:off x="95" y="2761"/>
              <a:ext cx="1445" cy="1352"/>
              <a:chOff x="4086" y="1942"/>
              <a:chExt cx="1674" cy="1464"/>
            </a:xfrm>
          </p:grpSpPr>
          <p:sp>
            <p:nvSpPr>
              <p:cNvPr id="77858" name="Rectangle 9"/>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7859" name="AutoShape 10"/>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7860" name="Text Box 11"/>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7861" name="AutoShape 12"/>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7862" name="Oval 13"/>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7848" name="Text Box 14"/>
            <p:cNvSpPr txBox="1">
              <a:spLocks noChangeArrowheads="1"/>
            </p:cNvSpPr>
            <p:nvPr/>
          </p:nvSpPr>
          <p:spPr bwMode="auto">
            <a:xfrm rot="-660242">
              <a:off x="1090" y="228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nvGrpSpPr>
            <p:cNvPr id="77849" name="Group 15"/>
            <p:cNvGrpSpPr>
              <a:grpSpLocks/>
            </p:cNvGrpSpPr>
            <p:nvPr/>
          </p:nvGrpSpPr>
          <p:grpSpPr bwMode="auto">
            <a:xfrm>
              <a:off x="1850" y="2605"/>
              <a:ext cx="1462" cy="1452"/>
              <a:chOff x="1850" y="2605"/>
              <a:chExt cx="1462" cy="1452"/>
            </a:xfrm>
          </p:grpSpPr>
          <p:grpSp>
            <p:nvGrpSpPr>
              <p:cNvPr id="77850" name="Group 16"/>
              <p:cNvGrpSpPr>
                <a:grpSpLocks/>
              </p:cNvGrpSpPr>
              <p:nvPr/>
            </p:nvGrpSpPr>
            <p:grpSpPr bwMode="auto">
              <a:xfrm>
                <a:off x="1850" y="2605"/>
                <a:ext cx="1462" cy="1452"/>
                <a:chOff x="2686" y="2595"/>
                <a:chExt cx="1694" cy="1573"/>
              </a:xfrm>
            </p:grpSpPr>
            <p:sp>
              <p:nvSpPr>
                <p:cNvPr id="77855" name="Line 1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56" name="Line 1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57" name="Freeform 1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7851" name="Freeform 20"/>
              <p:cNvSpPr>
                <a:spLocks/>
              </p:cNvSpPr>
              <p:nvPr/>
            </p:nvSpPr>
            <p:spPr bwMode="auto">
              <a:xfrm rot="10800000">
                <a:off x="2580" y="2985"/>
                <a:ext cx="731" cy="819"/>
              </a:xfrm>
              <a:custGeom>
                <a:avLst/>
                <a:gdLst>
                  <a:gd name="T0" fmla="*/ 0 w 847"/>
                  <a:gd name="T1" fmla="*/ 0 h 888"/>
                  <a:gd name="T2" fmla="*/ 470 w 847"/>
                  <a:gd name="T3" fmla="*/ 228 h 888"/>
                  <a:gd name="T4" fmla="*/ 91 w 847"/>
                  <a:gd name="T5" fmla="*/ 642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52" name="AutoShape 21"/>
              <p:cNvSpPr>
                <a:spLocks noChangeArrowheads="1"/>
              </p:cNvSpPr>
              <p:nvPr/>
            </p:nvSpPr>
            <p:spPr bwMode="auto">
              <a:xfrm rot="-664538">
                <a:off x="2018" y="2789"/>
                <a:ext cx="1210" cy="500"/>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Echo </a:t>
                </a:r>
                <a:r>
                  <a:rPr lang="en-US" altLang="zh-CN" sz="1800" b="1" i="0">
                    <a:solidFill>
                      <a:schemeClr val="tx1"/>
                    </a:solidFill>
                    <a:latin typeface="Verdana" panose="020B0604030504040204" pitchFamily="34" charset="0"/>
                    <a:ea typeface="SimSun" panose="02010600030101010101" pitchFamily="2" charset="-122"/>
                  </a:rPr>
                  <a:t>Reply</a:t>
                </a:r>
              </a:p>
            </p:txBody>
          </p:sp>
          <p:sp>
            <p:nvSpPr>
              <p:cNvPr id="77853" name="Freeform 22"/>
              <p:cNvSpPr>
                <a:spLocks/>
              </p:cNvSpPr>
              <p:nvPr/>
            </p:nvSpPr>
            <p:spPr bwMode="auto">
              <a:xfrm>
                <a:off x="1850" y="3230"/>
                <a:ext cx="731" cy="820"/>
              </a:xfrm>
              <a:custGeom>
                <a:avLst/>
                <a:gdLst>
                  <a:gd name="T0" fmla="*/ 0 w 847"/>
                  <a:gd name="T1" fmla="*/ 0 h 888"/>
                  <a:gd name="T2" fmla="*/ 470 w 847"/>
                  <a:gd name="T3" fmla="*/ 229 h 888"/>
                  <a:gd name="T4" fmla="*/ 91 w 847"/>
                  <a:gd name="T5" fmla="*/ 645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54" name="Text Box 23"/>
              <p:cNvSpPr txBox="1">
                <a:spLocks noChangeArrowheads="1"/>
              </p:cNvSpPr>
              <p:nvPr/>
            </p:nvSpPr>
            <p:spPr bwMode="auto">
              <a:xfrm rot="-660242">
                <a:off x="2729" y="274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grpSp>
      <p:grpSp>
        <p:nvGrpSpPr>
          <p:cNvPr id="6" name="Group 36"/>
          <p:cNvGrpSpPr>
            <a:grpSpLocks/>
          </p:cNvGrpSpPr>
          <p:nvPr/>
        </p:nvGrpSpPr>
        <p:grpSpPr bwMode="auto">
          <a:xfrm>
            <a:off x="5494338" y="3006725"/>
            <a:ext cx="3532187" cy="3379788"/>
            <a:chOff x="3461" y="2136"/>
            <a:chExt cx="2225" cy="2129"/>
          </a:xfrm>
        </p:grpSpPr>
        <p:sp>
          <p:nvSpPr>
            <p:cNvPr id="77834" name="Rectangle 24"/>
            <p:cNvSpPr>
              <a:spLocks noChangeArrowheads="1"/>
            </p:cNvSpPr>
            <p:nvPr/>
          </p:nvSpPr>
          <p:spPr bwMode="auto">
            <a:xfrm>
              <a:off x="3461" y="2136"/>
              <a:ext cx="2225" cy="2129"/>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Error Messages</a:t>
              </a:r>
            </a:p>
          </p:txBody>
        </p:sp>
        <p:grpSp>
          <p:nvGrpSpPr>
            <p:cNvPr id="77835" name="Group 25"/>
            <p:cNvGrpSpPr>
              <a:grpSpLocks/>
            </p:cNvGrpSpPr>
            <p:nvPr/>
          </p:nvGrpSpPr>
          <p:grpSpPr bwMode="auto">
            <a:xfrm>
              <a:off x="3920" y="2668"/>
              <a:ext cx="1462" cy="1452"/>
              <a:chOff x="1850" y="2605"/>
              <a:chExt cx="1462" cy="1452"/>
            </a:xfrm>
          </p:grpSpPr>
          <p:grpSp>
            <p:nvGrpSpPr>
              <p:cNvPr id="77836" name="Group 26"/>
              <p:cNvGrpSpPr>
                <a:grpSpLocks/>
              </p:cNvGrpSpPr>
              <p:nvPr/>
            </p:nvGrpSpPr>
            <p:grpSpPr bwMode="auto">
              <a:xfrm>
                <a:off x="1850" y="2605"/>
                <a:ext cx="1462" cy="1452"/>
                <a:chOff x="2686" y="2595"/>
                <a:chExt cx="1694" cy="1573"/>
              </a:xfrm>
            </p:grpSpPr>
            <p:sp>
              <p:nvSpPr>
                <p:cNvPr id="77841" name="Line 2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42" name="Line 2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43" name="Freeform 2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7837" name="Freeform 30"/>
              <p:cNvSpPr>
                <a:spLocks/>
              </p:cNvSpPr>
              <p:nvPr/>
            </p:nvSpPr>
            <p:spPr bwMode="auto">
              <a:xfrm rot="10800000">
                <a:off x="2580" y="2985"/>
                <a:ext cx="731" cy="819"/>
              </a:xfrm>
              <a:custGeom>
                <a:avLst/>
                <a:gdLst>
                  <a:gd name="T0" fmla="*/ 0 w 847"/>
                  <a:gd name="T1" fmla="*/ 0 h 888"/>
                  <a:gd name="T2" fmla="*/ 470 w 847"/>
                  <a:gd name="T3" fmla="*/ 228 h 888"/>
                  <a:gd name="T4" fmla="*/ 91 w 847"/>
                  <a:gd name="T5" fmla="*/ 642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38" name="AutoShape 31"/>
              <p:cNvSpPr>
                <a:spLocks noChangeArrowheads="1"/>
              </p:cNvSpPr>
              <p:nvPr/>
            </p:nvSpPr>
            <p:spPr bwMode="auto">
              <a:xfrm rot="-664538">
                <a:off x="2018" y="2789"/>
                <a:ext cx="1210" cy="500"/>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Port</a:t>
                </a:r>
              </a:p>
              <a:p>
                <a:pP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Unreachable</a:t>
                </a:r>
              </a:p>
            </p:txBody>
          </p:sp>
          <p:sp>
            <p:nvSpPr>
              <p:cNvPr id="77839" name="Freeform 32"/>
              <p:cNvSpPr>
                <a:spLocks/>
              </p:cNvSpPr>
              <p:nvPr/>
            </p:nvSpPr>
            <p:spPr bwMode="auto">
              <a:xfrm>
                <a:off x="1850" y="3230"/>
                <a:ext cx="731" cy="820"/>
              </a:xfrm>
              <a:custGeom>
                <a:avLst/>
                <a:gdLst>
                  <a:gd name="T0" fmla="*/ 0 w 847"/>
                  <a:gd name="T1" fmla="*/ 0 h 888"/>
                  <a:gd name="T2" fmla="*/ 470 w 847"/>
                  <a:gd name="T3" fmla="*/ 229 h 888"/>
                  <a:gd name="T4" fmla="*/ 91 w 847"/>
                  <a:gd name="T5" fmla="*/ 645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40" name="Text Box 33"/>
              <p:cNvSpPr txBox="1">
                <a:spLocks noChangeArrowheads="1"/>
              </p:cNvSpPr>
              <p:nvPr/>
            </p:nvSpPr>
            <p:spPr bwMode="auto">
              <a:xfrm rot="-660242">
                <a:off x="2729" y="274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grpSp>
      <p:sp>
        <p:nvSpPr>
          <p:cNvPr id="77832" name="AutoShape 34">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4789" name="Oval 37"/>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4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4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475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4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5" grpId="0" build="p"/>
      <p:bldP spid="71478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962025" y="0"/>
            <a:ext cx="6994525" cy="765175"/>
          </a:xfrm>
        </p:spPr>
        <p:txBody>
          <a:bodyPr rtlCol="0">
            <a:normAutofit fontScale="90000"/>
          </a:bodyPr>
          <a:lstStyle/>
          <a:p>
            <a:pPr eaLnBrk="1" fontAlgn="auto" hangingPunct="1">
              <a:spcAft>
                <a:spcPts val="0"/>
              </a:spcAft>
              <a:defRPr/>
            </a:pPr>
            <a:r>
              <a:rPr lang="en-US" altLang="zh-CN" sz="2400" smtClean="0">
                <a:ea typeface="宋体" pitchFamily="2" charset="-122"/>
              </a:rPr>
              <a:t>Bootstrap protocol (BOOTP) / </a:t>
            </a:r>
            <a:br>
              <a:rPr lang="en-US" altLang="zh-CN" sz="2400" smtClean="0">
                <a:ea typeface="宋体" pitchFamily="2" charset="-122"/>
              </a:rPr>
            </a:br>
            <a:r>
              <a:rPr lang="en-US" altLang="zh-CN" sz="2400" smtClean="0">
                <a:ea typeface="宋体" pitchFamily="2" charset="-122"/>
              </a:rPr>
              <a:t>Dynamic Host Configuration Protocol (DHCP)</a:t>
            </a:r>
          </a:p>
        </p:txBody>
      </p:sp>
      <p:sp>
        <p:nvSpPr>
          <p:cNvPr id="735235" name="Rectangle 3"/>
          <p:cNvSpPr>
            <a:spLocks noGrp="1" noChangeArrowheads="1"/>
          </p:cNvSpPr>
          <p:nvPr>
            <p:ph type="body" sz="half" idx="1"/>
          </p:nvPr>
        </p:nvSpPr>
        <p:spPr>
          <a:xfrm>
            <a:off x="4440238" y="1163638"/>
            <a:ext cx="4397375" cy="1292225"/>
          </a:xfrm>
        </p:spPr>
        <p:txBody>
          <a:bodyPr rtlCol="0">
            <a:normAutofit fontScale="92500" lnSpcReduction="20000"/>
          </a:bodyPr>
          <a:lstStyle/>
          <a:p>
            <a:pPr eaLnBrk="1" fontAlgn="auto" hangingPunct="1">
              <a:defRPr/>
            </a:pPr>
            <a:r>
              <a:rPr lang="en-US" altLang="zh-CN" sz="2400" smtClean="0">
                <a:solidFill>
                  <a:schemeClr val="accent4"/>
                </a:solidFill>
                <a:ea typeface="宋体" pitchFamily="2" charset="-122"/>
              </a:rPr>
              <a:t>to get an IP address from a configuration server</a:t>
            </a:r>
          </a:p>
          <a:p>
            <a:pPr eaLnBrk="1" fontAlgn="auto" hangingPunct="1">
              <a:defRPr/>
            </a:pPr>
            <a:r>
              <a:rPr lang="en-US" altLang="zh-CN" sz="2400" smtClean="0">
                <a:solidFill>
                  <a:schemeClr val="accent4"/>
                </a:solidFill>
                <a:ea typeface="宋体" pitchFamily="2" charset="-122"/>
              </a:rPr>
              <a:t>Relies on the UDP protocol </a:t>
            </a:r>
          </a:p>
          <a:p>
            <a:pPr eaLnBrk="1" fontAlgn="auto" hangingPunct="1">
              <a:buFontTx/>
              <a:buNone/>
              <a:defRPr/>
            </a:pPr>
            <a:endParaRPr lang="en-US" altLang="zh-CN" sz="2400" smtClean="0">
              <a:solidFill>
                <a:schemeClr val="accent4"/>
              </a:solidFill>
              <a:ea typeface="宋体" pitchFamily="2" charset="-122"/>
            </a:endParaRPr>
          </a:p>
          <a:p>
            <a:pPr eaLnBrk="1" fontAlgn="auto" hangingPunct="1">
              <a:buFontTx/>
              <a:buNone/>
              <a:defRPr/>
            </a:pPr>
            <a:endParaRPr lang="en-US" altLang="zh-CN" sz="2400" smtClean="0">
              <a:solidFill>
                <a:schemeClr val="accent4"/>
              </a:solidFill>
              <a:ea typeface="宋体" pitchFamily="2" charset="-122"/>
            </a:endParaRPr>
          </a:p>
        </p:txBody>
      </p:sp>
      <p:graphicFrame>
        <p:nvGraphicFramePr>
          <p:cNvPr id="735272" name="Group 40"/>
          <p:cNvGraphicFramePr>
            <a:graphicFrameLocks noGrp="1"/>
          </p:cNvGraphicFramePr>
          <p:nvPr>
            <p:ph sz="half" idx="2"/>
          </p:nvPr>
        </p:nvGraphicFramePr>
        <p:xfrm>
          <a:off x="309563" y="2814638"/>
          <a:ext cx="8580437" cy="3462339"/>
        </p:xfrm>
        <a:graphic>
          <a:graphicData uri="http://schemas.openxmlformats.org/drawingml/2006/table">
            <a:tbl>
              <a:tblPr/>
              <a:tblGrid>
                <a:gridCol w="4291012"/>
                <a:gridCol w="4289425"/>
              </a:tblGrid>
              <a:tr h="614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BOOTP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DHCP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0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Designed before DHCP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Designed after BOOTP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0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To configure diskless devices with limited boot capability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To configure frequently relocated network devices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Limited configuration parameters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Extended configuration parameters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9896"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266EE2A-95D9-482D-A0CF-B31B8D966B9E}" type="slidenum">
              <a:rPr lang="zh-CN" altLang="fr-FR" sz="1200" i="0">
                <a:solidFill>
                  <a:schemeClr val="tx1"/>
                </a:solidFill>
                <a:cs typeface="华文新魏"/>
              </a:rPr>
              <a:pPr>
                <a:spcBef>
                  <a:spcPct val="0"/>
                </a:spcBef>
                <a:spcAft>
                  <a:spcPct val="0"/>
                </a:spcAft>
                <a:buClrTx/>
                <a:buFontTx/>
                <a:buNone/>
              </a:pPr>
              <a:t>149</a:t>
            </a:fld>
            <a:endParaRPr lang="fr-FR" altLang="zh-CN" sz="1200" i="0">
              <a:solidFill>
                <a:schemeClr val="tx1"/>
              </a:solidFill>
              <a:cs typeface="华文新魏"/>
            </a:endParaRPr>
          </a:p>
        </p:txBody>
      </p:sp>
      <p:sp>
        <p:nvSpPr>
          <p:cNvPr id="79897" name="AutoShape 24">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38"/>
          <p:cNvGrpSpPr>
            <a:grpSpLocks/>
          </p:cNvGrpSpPr>
          <p:nvPr/>
        </p:nvGrpSpPr>
        <p:grpSpPr bwMode="auto">
          <a:xfrm>
            <a:off x="2251075" y="1047750"/>
            <a:ext cx="2189163" cy="1268413"/>
            <a:chOff x="1418" y="660"/>
            <a:chExt cx="1379" cy="799"/>
          </a:xfrm>
        </p:grpSpPr>
        <p:sp>
          <p:nvSpPr>
            <p:cNvPr id="79905" name="AutoShape 26"/>
            <p:cNvSpPr>
              <a:spLocks noChangeArrowheads="1"/>
            </p:cNvSpPr>
            <p:nvPr/>
          </p:nvSpPr>
          <p:spPr bwMode="auto">
            <a:xfrm>
              <a:off x="1418" y="660"/>
              <a:ext cx="1379" cy="799"/>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Can I</a:t>
              </a: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get an</a:t>
              </a: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IP address</a:t>
              </a:r>
              <a:r>
                <a:rPr lang="en-US" altLang="zh-CN" sz="2400" i="0">
                  <a:solidFill>
                    <a:schemeClr val="tx1"/>
                  </a:solidFill>
                  <a:latin typeface="Verdana" panose="020B0604030504040204" pitchFamily="34" charset="0"/>
                  <a:ea typeface="SimSun" panose="02010600030101010101" pitchFamily="2" charset="-122"/>
                </a:rPr>
                <a:t> ?</a:t>
              </a:r>
            </a:p>
          </p:txBody>
        </p:sp>
        <p:sp>
          <p:nvSpPr>
            <p:cNvPr id="79906" name="Text Box 27"/>
            <p:cNvSpPr txBox="1">
              <a:spLocks noChangeArrowheads="1"/>
            </p:cNvSpPr>
            <p:nvPr/>
          </p:nvSpPr>
          <p:spPr bwMode="auto">
            <a:xfrm>
              <a:off x="2274" y="1024"/>
              <a:ext cx="471"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DHCP</a:t>
              </a:r>
            </a:p>
          </p:txBody>
        </p:sp>
        <p:sp>
          <p:nvSpPr>
            <p:cNvPr id="79907" name="Text Box 28"/>
            <p:cNvSpPr txBox="1">
              <a:spLocks noChangeArrowheads="1"/>
            </p:cNvSpPr>
            <p:nvPr/>
          </p:nvSpPr>
          <p:spPr bwMode="auto">
            <a:xfrm>
              <a:off x="2173" y="791"/>
              <a:ext cx="55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BOOTP</a:t>
              </a:r>
            </a:p>
          </p:txBody>
        </p:sp>
      </p:grpSp>
      <p:grpSp>
        <p:nvGrpSpPr>
          <p:cNvPr id="3" name="Group 29"/>
          <p:cNvGrpSpPr>
            <a:grpSpLocks/>
          </p:cNvGrpSpPr>
          <p:nvPr/>
        </p:nvGrpSpPr>
        <p:grpSpPr bwMode="auto">
          <a:xfrm>
            <a:off x="77788" y="1163638"/>
            <a:ext cx="2211387" cy="1609725"/>
            <a:chOff x="98" y="1517"/>
            <a:chExt cx="1116" cy="667"/>
          </a:xfrm>
        </p:grpSpPr>
        <p:sp>
          <p:nvSpPr>
            <p:cNvPr id="79901" name="Rectangle 30"/>
            <p:cNvSpPr>
              <a:spLocks noChangeArrowheads="1"/>
            </p:cNvSpPr>
            <p:nvPr/>
          </p:nvSpPr>
          <p:spPr bwMode="auto">
            <a:xfrm rot="-587021">
              <a:off x="125" y="1517"/>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9902" name="Text Box 31"/>
            <p:cNvSpPr txBox="1">
              <a:spLocks noChangeArrowheads="1"/>
            </p:cNvSpPr>
            <p:nvPr/>
          </p:nvSpPr>
          <p:spPr bwMode="auto">
            <a:xfrm rot="-587021">
              <a:off x="721" y="1533"/>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79903" name="AutoShape 32"/>
            <p:cNvSpPr>
              <a:spLocks noChangeArrowheads="1"/>
            </p:cNvSpPr>
            <p:nvPr/>
          </p:nvSpPr>
          <p:spPr bwMode="auto">
            <a:xfrm rot="-587021">
              <a:off x="196" y="1852"/>
              <a:ext cx="965"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Ports 67/68</a:t>
              </a:r>
            </a:p>
          </p:txBody>
        </p:sp>
        <p:sp>
          <p:nvSpPr>
            <p:cNvPr id="79904" name="Oval 33"/>
            <p:cNvSpPr>
              <a:spLocks noChangeArrowheads="1"/>
            </p:cNvSpPr>
            <p:nvPr/>
          </p:nvSpPr>
          <p:spPr bwMode="auto">
            <a:xfrm rot="-2094308">
              <a:off x="98" y="1652"/>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5273" name="Oval 4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5235">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5235">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352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5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5" grpId="0" build="p"/>
      <p:bldP spid="7352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NicheLite from Interniche</a:t>
            </a:r>
          </a:p>
        </p:txBody>
      </p:sp>
      <p:sp>
        <p:nvSpPr>
          <p:cNvPr id="4198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828CAEBC-F8A9-4CB7-9E71-3CAD37CE1042}" type="slidenum">
              <a:rPr lang="zh-CN" altLang="fr-FR" sz="1200" i="0">
                <a:solidFill>
                  <a:schemeClr val="tx1"/>
                </a:solidFill>
                <a:cs typeface="华文新魏"/>
              </a:rPr>
              <a:pPr>
                <a:spcBef>
                  <a:spcPct val="0"/>
                </a:spcBef>
                <a:spcAft>
                  <a:spcPct val="0"/>
                </a:spcAft>
                <a:buClrTx/>
                <a:buFontTx/>
                <a:buNone/>
              </a:pPr>
              <a:t>15</a:t>
            </a:fld>
            <a:endParaRPr lang="fr-FR" altLang="zh-CN" sz="1200" i="0">
              <a:solidFill>
                <a:schemeClr val="tx1"/>
              </a:solidFill>
              <a:cs typeface="华文新魏"/>
            </a:endParaRPr>
          </a:p>
        </p:txBody>
      </p:sp>
      <p:pic>
        <p:nvPicPr>
          <p:cNvPr id="729210" name="Picture 12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475" y="971550"/>
            <a:ext cx="4318000"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123"/>
          <p:cNvSpPr>
            <a:spLocks noChangeArrowheads="1"/>
          </p:cNvSpPr>
          <p:nvPr/>
        </p:nvSpPr>
        <p:spPr bwMode="auto">
          <a:xfrm>
            <a:off x="3497263" y="3733800"/>
            <a:ext cx="1114425" cy="882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198"/>
          <p:cNvGrpSpPr>
            <a:grpSpLocks/>
          </p:cNvGrpSpPr>
          <p:nvPr/>
        </p:nvGrpSpPr>
        <p:grpSpPr bwMode="auto">
          <a:xfrm>
            <a:off x="3994150" y="1838325"/>
            <a:ext cx="4956175" cy="4548188"/>
            <a:chOff x="2516" y="1158"/>
            <a:chExt cx="3122" cy="2865"/>
          </a:xfrm>
        </p:grpSpPr>
        <p:sp>
          <p:nvSpPr>
            <p:cNvPr id="42007" name="Rectangle 7"/>
            <p:cNvSpPr>
              <a:spLocks noChangeArrowheads="1"/>
            </p:cNvSpPr>
            <p:nvPr/>
          </p:nvSpPr>
          <p:spPr bwMode="auto">
            <a:xfrm>
              <a:off x="2516" y="1158"/>
              <a:ext cx="3122" cy="1199"/>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grpSp>
          <p:nvGrpSpPr>
            <p:cNvPr id="42008" name="Group 197"/>
            <p:cNvGrpSpPr>
              <a:grpSpLocks/>
            </p:cNvGrpSpPr>
            <p:nvPr/>
          </p:nvGrpSpPr>
          <p:grpSpPr bwMode="auto">
            <a:xfrm>
              <a:off x="2516" y="1228"/>
              <a:ext cx="3122" cy="2795"/>
              <a:chOff x="2516" y="1228"/>
              <a:chExt cx="3122" cy="2795"/>
            </a:xfrm>
          </p:grpSpPr>
          <p:sp>
            <p:nvSpPr>
              <p:cNvPr id="42009" name="Rectangle 192"/>
              <p:cNvSpPr>
                <a:spLocks noChangeArrowheads="1"/>
              </p:cNvSpPr>
              <p:nvPr/>
            </p:nvSpPr>
            <p:spPr bwMode="auto">
              <a:xfrm>
                <a:off x="3751" y="3297"/>
                <a:ext cx="1887"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endParaRPr lang="en-US" altLang="zh-CN" i="0">
                  <a:solidFill>
                    <a:schemeClr val="tx1"/>
                  </a:solidFill>
                  <a:latin typeface="Verdana" panose="020B0604030504040204" pitchFamily="34" charset="0"/>
                  <a:ea typeface="SimSun" panose="02010600030101010101" pitchFamily="2" charset="-122"/>
                </a:endParaRPr>
              </a:p>
            </p:txBody>
          </p:sp>
          <p:sp>
            <p:nvSpPr>
              <p:cNvPr id="42010" name="Rectangle 5"/>
              <p:cNvSpPr>
                <a:spLocks noChangeArrowheads="1"/>
              </p:cNvSpPr>
              <p:nvPr/>
            </p:nvSpPr>
            <p:spPr bwMode="auto">
              <a:xfrm>
                <a:off x="2516" y="2824"/>
                <a:ext cx="3122" cy="385"/>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42011" name="Rectangle 6"/>
              <p:cNvSpPr>
                <a:spLocks noChangeArrowheads="1"/>
              </p:cNvSpPr>
              <p:nvPr/>
            </p:nvSpPr>
            <p:spPr bwMode="auto">
              <a:xfrm>
                <a:off x="2516" y="2403"/>
                <a:ext cx="3122" cy="379"/>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42012" name="Text Box 143"/>
              <p:cNvSpPr txBox="1">
                <a:spLocks noChangeArrowheads="1"/>
              </p:cNvSpPr>
              <p:nvPr/>
            </p:nvSpPr>
            <p:spPr bwMode="auto">
              <a:xfrm>
                <a:off x="3537" y="2874"/>
                <a:ext cx="480"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42013" name="AutoShape 144"/>
              <p:cNvCxnSpPr>
                <a:cxnSpLocks noChangeShapeType="1"/>
                <a:stCxn id="42012" idx="3"/>
                <a:endCxn id="42015" idx="1"/>
              </p:cNvCxnSpPr>
              <p:nvPr/>
            </p:nvCxnSpPr>
            <p:spPr bwMode="auto">
              <a:xfrm>
                <a:off x="4017" y="2981"/>
                <a:ext cx="484"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42014" name="AutoShape 145"/>
              <p:cNvCxnSpPr>
                <a:cxnSpLocks noChangeShapeType="1"/>
                <a:stCxn id="42024" idx="2"/>
                <a:endCxn id="42015" idx="0"/>
              </p:cNvCxnSpPr>
              <p:nvPr/>
            </p:nvCxnSpPr>
            <p:spPr bwMode="auto">
              <a:xfrm>
                <a:off x="4793" y="2695"/>
                <a:ext cx="10" cy="1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2015" name="Text Box 146"/>
              <p:cNvSpPr txBox="1">
                <a:spLocks noChangeArrowheads="1"/>
              </p:cNvSpPr>
              <p:nvPr/>
            </p:nvSpPr>
            <p:spPr bwMode="auto">
              <a:xfrm>
                <a:off x="4501" y="2874"/>
                <a:ext cx="604"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cxnSp>
            <p:nvCxnSpPr>
              <p:cNvPr id="42016" name="AutoShape 147"/>
              <p:cNvCxnSpPr>
                <a:cxnSpLocks noChangeShapeType="1"/>
                <a:stCxn id="42025" idx="2"/>
                <a:endCxn id="42015" idx="0"/>
              </p:cNvCxnSpPr>
              <p:nvPr/>
            </p:nvCxnSpPr>
            <p:spPr bwMode="auto">
              <a:xfrm>
                <a:off x="3777" y="2694"/>
                <a:ext cx="1026" cy="18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17" name="Text Box 148"/>
              <p:cNvSpPr txBox="1">
                <a:spLocks noChangeArrowheads="1"/>
              </p:cNvSpPr>
              <p:nvPr/>
            </p:nvSpPr>
            <p:spPr bwMode="auto">
              <a:xfrm>
                <a:off x="3888" y="1235"/>
                <a:ext cx="672" cy="38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42018" name="Text Box 149"/>
              <p:cNvSpPr txBox="1">
                <a:spLocks noChangeArrowheads="1"/>
              </p:cNvSpPr>
              <p:nvPr/>
            </p:nvSpPr>
            <p:spPr bwMode="auto">
              <a:xfrm>
                <a:off x="3936" y="1396"/>
                <a:ext cx="557"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cxnSp>
            <p:nvCxnSpPr>
              <p:cNvPr id="42019" name="AutoShape 150"/>
              <p:cNvCxnSpPr>
                <a:cxnSpLocks noChangeShapeType="1"/>
                <a:stCxn id="42022" idx="2"/>
                <a:endCxn id="42024" idx="0"/>
              </p:cNvCxnSpPr>
              <p:nvPr/>
            </p:nvCxnSpPr>
            <p:spPr bwMode="auto">
              <a:xfrm flipH="1">
                <a:off x="4793" y="1827"/>
                <a:ext cx="377" cy="656"/>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20" name="Text Box 151"/>
              <p:cNvSpPr txBox="1">
                <a:spLocks noChangeArrowheads="1"/>
              </p:cNvSpPr>
              <p:nvPr/>
            </p:nvSpPr>
            <p:spPr bwMode="auto">
              <a:xfrm>
                <a:off x="4821" y="1228"/>
                <a:ext cx="720" cy="636"/>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42021" name="Text Box 152"/>
              <p:cNvSpPr txBox="1">
                <a:spLocks noChangeArrowheads="1"/>
              </p:cNvSpPr>
              <p:nvPr/>
            </p:nvSpPr>
            <p:spPr bwMode="auto">
              <a:xfrm>
                <a:off x="4870" y="1403"/>
                <a:ext cx="600" cy="16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sp>
            <p:nvSpPr>
              <p:cNvPr id="42022" name="Text Box 153"/>
              <p:cNvSpPr txBox="1">
                <a:spLocks noChangeArrowheads="1"/>
              </p:cNvSpPr>
              <p:nvPr/>
            </p:nvSpPr>
            <p:spPr bwMode="auto">
              <a:xfrm>
                <a:off x="4858" y="1658"/>
                <a:ext cx="624"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BOOTP</a:t>
                </a:r>
              </a:p>
            </p:txBody>
          </p:sp>
          <p:cxnSp>
            <p:nvCxnSpPr>
              <p:cNvPr id="42023" name="AutoShape 154"/>
              <p:cNvCxnSpPr>
                <a:cxnSpLocks noChangeShapeType="1"/>
                <a:stCxn id="42018" idx="2"/>
                <a:endCxn id="42024" idx="0"/>
              </p:cNvCxnSpPr>
              <p:nvPr/>
            </p:nvCxnSpPr>
            <p:spPr bwMode="auto">
              <a:xfrm>
                <a:off x="4215" y="1565"/>
                <a:ext cx="578" cy="918"/>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2024" name="Text Box 155"/>
              <p:cNvSpPr txBox="1">
                <a:spLocks noChangeArrowheads="1"/>
              </p:cNvSpPr>
              <p:nvPr/>
            </p:nvSpPr>
            <p:spPr bwMode="auto">
              <a:xfrm>
                <a:off x="4553" y="2483"/>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42025" name="Text Box 156"/>
              <p:cNvSpPr txBox="1">
                <a:spLocks noChangeArrowheads="1"/>
              </p:cNvSpPr>
              <p:nvPr/>
            </p:nvSpPr>
            <p:spPr bwMode="auto">
              <a:xfrm>
                <a:off x="3537" y="2482"/>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42026" name="AutoShape 157"/>
              <p:cNvCxnSpPr>
                <a:cxnSpLocks noChangeShapeType="1"/>
                <a:stCxn id="42028" idx="2"/>
                <a:endCxn id="42024" idx="0"/>
              </p:cNvCxnSpPr>
              <p:nvPr/>
            </p:nvCxnSpPr>
            <p:spPr bwMode="auto">
              <a:xfrm flipH="1">
                <a:off x="4793" y="2263"/>
                <a:ext cx="362" cy="22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27" name="Text Box 158"/>
              <p:cNvSpPr txBox="1">
                <a:spLocks noChangeArrowheads="1"/>
              </p:cNvSpPr>
              <p:nvPr/>
            </p:nvSpPr>
            <p:spPr bwMode="auto">
              <a:xfrm>
                <a:off x="4829" y="1929"/>
                <a:ext cx="677" cy="36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42028" name="Text Box 159"/>
              <p:cNvSpPr txBox="1">
                <a:spLocks noChangeArrowheads="1"/>
              </p:cNvSpPr>
              <p:nvPr/>
            </p:nvSpPr>
            <p:spPr bwMode="auto">
              <a:xfrm>
                <a:off x="4926" y="2099"/>
                <a:ext cx="457" cy="16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sp>
            <p:nvSpPr>
              <p:cNvPr id="42029" name="Text Box 160"/>
              <p:cNvSpPr txBox="1">
                <a:spLocks noChangeArrowheads="1"/>
              </p:cNvSpPr>
              <p:nvPr/>
            </p:nvSpPr>
            <p:spPr bwMode="auto">
              <a:xfrm>
                <a:off x="4017" y="3182"/>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nvGrpSpPr>
              <p:cNvPr id="42030" name="Group 191"/>
              <p:cNvGrpSpPr>
                <a:grpSpLocks/>
              </p:cNvGrpSpPr>
              <p:nvPr/>
            </p:nvGrpSpPr>
            <p:grpSpPr bwMode="auto">
              <a:xfrm>
                <a:off x="3920" y="3418"/>
                <a:ext cx="1464" cy="557"/>
                <a:chOff x="4090" y="3103"/>
                <a:chExt cx="1464" cy="751"/>
              </a:xfrm>
            </p:grpSpPr>
            <p:sp>
              <p:nvSpPr>
                <p:cNvPr id="729276" name="Rectangle 188"/>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42038" name="Rectangle 189"/>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42039" name="Rectangle 190"/>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grpSp>
          <p:sp>
            <p:nvSpPr>
              <p:cNvPr id="42031" name="Rectangle 193"/>
              <p:cNvSpPr>
                <a:spLocks noChangeArrowheads="1"/>
              </p:cNvSpPr>
              <p:nvPr/>
            </p:nvSpPr>
            <p:spPr bwMode="auto">
              <a:xfrm>
                <a:off x="2517" y="3297"/>
                <a:ext cx="1089"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Others</a:t>
                </a:r>
              </a:p>
            </p:txBody>
          </p:sp>
          <p:sp>
            <p:nvSpPr>
              <p:cNvPr id="42032" name="Text Box 194"/>
              <p:cNvSpPr txBox="1">
                <a:spLocks noChangeArrowheads="1"/>
              </p:cNvSpPr>
              <p:nvPr/>
            </p:nvSpPr>
            <p:spPr bwMode="auto">
              <a:xfrm>
                <a:off x="2773" y="3636"/>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Nichetool</a:t>
                </a:r>
              </a:p>
            </p:txBody>
          </p:sp>
          <p:cxnSp>
            <p:nvCxnSpPr>
              <p:cNvPr id="42033" name="AutoShape 195"/>
              <p:cNvCxnSpPr>
                <a:cxnSpLocks noChangeShapeType="1"/>
                <a:stCxn id="42015" idx="2"/>
              </p:cNvCxnSpPr>
              <p:nvPr/>
            </p:nvCxnSpPr>
            <p:spPr bwMode="auto">
              <a:xfrm>
                <a:off x="4803" y="3087"/>
                <a:ext cx="0" cy="33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2034" name="AutoShape 196"/>
              <p:cNvCxnSpPr>
                <a:cxnSpLocks noChangeShapeType="1"/>
                <a:stCxn id="42029" idx="3"/>
              </p:cNvCxnSpPr>
              <p:nvPr/>
            </p:nvCxnSpPr>
            <p:spPr bwMode="auto">
              <a:xfrm>
                <a:off x="4593" y="3288"/>
                <a:ext cx="210" cy="130"/>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grpSp>
      <p:sp>
        <p:nvSpPr>
          <p:cNvPr id="729213" name="Text Box 125"/>
          <p:cNvSpPr txBox="1">
            <a:spLocks noChangeArrowheads="1"/>
          </p:cNvSpPr>
          <p:nvPr/>
        </p:nvSpPr>
        <p:spPr bwMode="auto">
          <a:xfrm>
            <a:off x="1731963" y="4773613"/>
            <a:ext cx="150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Included</a:t>
            </a:r>
          </a:p>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Optional</a:t>
            </a:r>
          </a:p>
        </p:txBody>
      </p:sp>
      <p:sp>
        <p:nvSpPr>
          <p:cNvPr id="729214" name="Rectangle 126"/>
          <p:cNvSpPr>
            <a:spLocks noChangeArrowheads="1"/>
          </p:cNvSpPr>
          <p:nvPr/>
        </p:nvSpPr>
        <p:spPr bwMode="auto">
          <a:xfrm>
            <a:off x="885825" y="5273675"/>
            <a:ext cx="730250" cy="268288"/>
          </a:xfrm>
          <a:prstGeom prst="rect">
            <a:avLst/>
          </a:prstGeom>
          <a:solidFill>
            <a:schemeClr val="tx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15" name="Rectangle 127"/>
          <p:cNvSpPr>
            <a:spLocks noChangeArrowheads="1"/>
          </p:cNvSpPr>
          <p:nvPr/>
        </p:nvSpPr>
        <p:spPr bwMode="auto">
          <a:xfrm>
            <a:off x="885825" y="4851400"/>
            <a:ext cx="730250" cy="26828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66" name="Text Box 178"/>
          <p:cNvSpPr txBox="1">
            <a:spLocks noChangeArrowheads="1"/>
          </p:cNvSpPr>
          <p:nvPr/>
        </p:nvSpPr>
        <p:spPr bwMode="auto">
          <a:xfrm>
            <a:off x="4111625" y="1960563"/>
            <a:ext cx="1524000" cy="606425"/>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Webserver Demo</a:t>
            </a:r>
          </a:p>
        </p:txBody>
      </p:sp>
      <p:cxnSp>
        <p:nvCxnSpPr>
          <p:cNvPr id="729267" name="AutoShape 179"/>
          <p:cNvCxnSpPr>
            <a:cxnSpLocks noChangeShapeType="1"/>
            <a:stCxn id="729273" idx="2"/>
            <a:endCxn id="42025" idx="0"/>
          </p:cNvCxnSpPr>
          <p:nvPr/>
        </p:nvCxnSpPr>
        <p:spPr bwMode="auto">
          <a:xfrm>
            <a:off x="4999038" y="3536950"/>
            <a:ext cx="996950" cy="40322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729268" name="AutoShape 180"/>
          <p:cNvCxnSpPr>
            <a:cxnSpLocks noChangeShapeType="1"/>
            <a:stCxn id="729272" idx="2"/>
            <a:endCxn id="42024" idx="0"/>
          </p:cNvCxnSpPr>
          <p:nvPr/>
        </p:nvCxnSpPr>
        <p:spPr bwMode="auto">
          <a:xfrm>
            <a:off x="6602413" y="3532188"/>
            <a:ext cx="1006475" cy="40957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729269" name="AutoShape 181"/>
          <p:cNvCxnSpPr>
            <a:cxnSpLocks noChangeShapeType="1"/>
            <a:stCxn id="729270" idx="2"/>
            <a:endCxn id="42025" idx="0"/>
          </p:cNvCxnSpPr>
          <p:nvPr/>
        </p:nvCxnSpPr>
        <p:spPr bwMode="auto">
          <a:xfrm>
            <a:off x="4873625" y="2503488"/>
            <a:ext cx="1122363" cy="1436687"/>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729270" name="Text Box 182"/>
          <p:cNvSpPr txBox="1">
            <a:spLocks noChangeArrowheads="1"/>
          </p:cNvSpPr>
          <p:nvPr/>
        </p:nvSpPr>
        <p:spPr bwMode="auto">
          <a:xfrm>
            <a:off x="4187825" y="2233613"/>
            <a:ext cx="1371600" cy="2698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HTTP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1" name="Text Box 183"/>
          <p:cNvSpPr txBox="1">
            <a:spLocks noChangeArrowheads="1"/>
          </p:cNvSpPr>
          <p:nvPr/>
        </p:nvSpPr>
        <p:spPr bwMode="auto">
          <a:xfrm>
            <a:off x="4110038" y="2720975"/>
            <a:ext cx="3341687" cy="915988"/>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TCP / UDP demo</a:t>
            </a:r>
          </a:p>
        </p:txBody>
      </p:sp>
      <p:sp>
        <p:nvSpPr>
          <p:cNvPr id="729272" name="Text Box 184"/>
          <p:cNvSpPr txBox="1">
            <a:spLocks noChangeArrowheads="1"/>
          </p:cNvSpPr>
          <p:nvPr/>
        </p:nvSpPr>
        <p:spPr bwMode="auto">
          <a:xfrm>
            <a:off x="5916613" y="3060700"/>
            <a:ext cx="1371600" cy="4714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3" name="Text Box 185"/>
          <p:cNvSpPr txBox="1">
            <a:spLocks noChangeArrowheads="1"/>
          </p:cNvSpPr>
          <p:nvPr/>
        </p:nvSpPr>
        <p:spPr bwMode="auto">
          <a:xfrm>
            <a:off x="4313238" y="3063875"/>
            <a:ext cx="1371600" cy="4730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4" name="Text Box 186"/>
          <p:cNvSpPr txBox="1">
            <a:spLocks noChangeArrowheads="1"/>
          </p:cNvSpPr>
          <p:nvPr/>
        </p:nvSpPr>
        <p:spPr bwMode="auto">
          <a:xfrm>
            <a:off x="1731963" y="5634038"/>
            <a:ext cx="124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Demos</a:t>
            </a:r>
          </a:p>
        </p:txBody>
      </p:sp>
      <p:sp>
        <p:nvSpPr>
          <p:cNvPr id="729275" name="Rectangle 187"/>
          <p:cNvSpPr>
            <a:spLocks noChangeArrowheads="1"/>
          </p:cNvSpPr>
          <p:nvPr/>
        </p:nvSpPr>
        <p:spPr bwMode="auto">
          <a:xfrm>
            <a:off x="885825" y="5734050"/>
            <a:ext cx="730250" cy="268288"/>
          </a:xfrm>
          <a:prstGeom prst="rect">
            <a:avLst/>
          </a:prstGeom>
          <a:solidFill>
            <a:srgbClr val="80808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59" name="Rectangle 171"/>
          <p:cNvSpPr>
            <a:spLocks noChangeArrowheads="1"/>
          </p:cNvSpPr>
          <p:nvPr/>
        </p:nvSpPr>
        <p:spPr bwMode="auto">
          <a:xfrm>
            <a:off x="3957638" y="908050"/>
            <a:ext cx="4992687"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spcAft>
                <a:spcPct val="0"/>
              </a:spcAft>
              <a:buClrTx/>
              <a:buFontTx/>
              <a:buNone/>
            </a:pPr>
            <a:r>
              <a:rPr lang="en-US" altLang="zh-CN" sz="2800" b="1" i="0">
                <a:solidFill>
                  <a:schemeClr val="tx1"/>
                </a:solidFill>
                <a:ea typeface="SimSun" panose="02010600030101010101" pitchFamily="2" charset="-122"/>
              </a:rPr>
              <a:t>Free Package from ST</a:t>
            </a:r>
            <a:br>
              <a:rPr lang="en-US" altLang="zh-CN" sz="2800" b="1" i="0">
                <a:solidFill>
                  <a:schemeClr val="tx1"/>
                </a:solidFill>
                <a:ea typeface="SimSun" panose="02010600030101010101" pitchFamily="2" charset="-122"/>
              </a:rPr>
            </a:br>
            <a:r>
              <a:rPr lang="en-US" altLang="zh-CN" sz="2800" b="1" i="0">
                <a:solidFill>
                  <a:schemeClr val="tx1"/>
                </a:solidFill>
                <a:ea typeface="SimSun" panose="02010600030101010101" pitchFamily="2" charset="-122"/>
              </a:rPr>
              <a:t>Source code available</a:t>
            </a:r>
          </a:p>
        </p:txBody>
      </p:sp>
      <p:sp>
        <p:nvSpPr>
          <p:cNvPr id="729264" name="Text Box 176">
            <a:hlinkClick r:id="rId4" action="ppaction://hlinksldjump"/>
          </p:cNvPr>
          <p:cNvSpPr txBox="1">
            <a:spLocks noChangeArrowheads="1"/>
          </p:cNvSpPr>
          <p:nvPr/>
        </p:nvSpPr>
        <p:spPr bwMode="auto">
          <a:xfrm>
            <a:off x="231775" y="6156325"/>
            <a:ext cx="1498600"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Other solutions</a:t>
            </a:r>
          </a:p>
        </p:txBody>
      </p:sp>
      <p:sp>
        <p:nvSpPr>
          <p:cNvPr id="729289" name="Oval 20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292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9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92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92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92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92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92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9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92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92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92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92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926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292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926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292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9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210" grpId="0"/>
      <p:bldP spid="729213" grpId="0"/>
      <p:bldP spid="729214" grpId="0" animBg="1"/>
      <p:bldP spid="729215" grpId="0" animBg="1"/>
      <p:bldP spid="729266" grpId="0" animBg="1"/>
      <p:bldP spid="729270" grpId="0" animBg="1"/>
      <p:bldP spid="729271" grpId="0" animBg="1"/>
      <p:bldP spid="729272" grpId="0" animBg="1"/>
      <p:bldP spid="729273" grpId="0" animBg="1"/>
      <p:bldP spid="729274" grpId="0"/>
      <p:bldP spid="729275" grpId="0" animBg="1"/>
      <p:bldP spid="729259" grpId="0"/>
      <p:bldP spid="729264" grpId="0" animBg="1"/>
      <p:bldP spid="729289"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769938" y="0"/>
            <a:ext cx="7186612" cy="631825"/>
          </a:xfrm>
        </p:spPr>
        <p:txBody>
          <a:bodyPr rtlCol="0">
            <a:normAutofit fontScale="90000"/>
          </a:bodyPr>
          <a:lstStyle/>
          <a:p>
            <a:pPr eaLnBrk="1" fontAlgn="auto" hangingPunct="1">
              <a:spcAft>
                <a:spcPts val="0"/>
              </a:spcAft>
              <a:defRPr/>
            </a:pPr>
            <a:r>
              <a:rPr lang="en-US" altLang="zh-CN" smtClean="0">
                <a:ea typeface="宋体" pitchFamily="2" charset="-122"/>
              </a:rPr>
              <a:t>Domain Name Service (DNS)</a:t>
            </a:r>
          </a:p>
        </p:txBody>
      </p:sp>
      <p:sp>
        <p:nvSpPr>
          <p:cNvPr id="684035" name="Rectangle 3"/>
          <p:cNvSpPr>
            <a:spLocks noGrp="1" noChangeArrowheads="1"/>
          </p:cNvSpPr>
          <p:nvPr>
            <p:ph idx="1"/>
          </p:nvPr>
        </p:nvSpPr>
        <p:spPr>
          <a:xfrm>
            <a:off x="323850" y="908050"/>
            <a:ext cx="5438775" cy="2370138"/>
          </a:xfrm>
        </p:spPr>
        <p:txBody>
          <a:bodyPr/>
          <a:lstStyle/>
          <a:p>
            <a:pPr eaLnBrk="1" hangingPunct="1"/>
            <a:r>
              <a:rPr lang="en-US" altLang="zh-CN" smtClean="0">
                <a:ea typeface="SimSun" panose="02010600030101010101" pitchFamily="2" charset="-122"/>
              </a:rPr>
              <a:t>It’s the “contact list” or “phone book” of the internet </a:t>
            </a:r>
          </a:p>
          <a:p>
            <a:pPr eaLnBrk="1" hangingPunct="1"/>
            <a:r>
              <a:rPr lang="en-US" altLang="zh-CN" smtClean="0">
                <a:ea typeface="SimSun" panose="02010600030101010101" pitchFamily="2" charset="-122"/>
              </a:rPr>
              <a:t>It allows to resolve </a:t>
            </a:r>
            <a:r>
              <a:rPr lang="en-US" altLang="zh-CN" smtClean="0">
                <a:ea typeface="SimSun" panose="02010600030101010101" pitchFamily="2" charset="-122"/>
                <a:hlinkClick r:id="rId3"/>
              </a:rPr>
              <a:t>www.st.com</a:t>
            </a:r>
            <a:r>
              <a:rPr lang="en-US" altLang="zh-CN" smtClean="0">
                <a:ea typeface="SimSun" panose="02010600030101010101" pitchFamily="2" charset="-122"/>
              </a:rPr>
              <a:t> into 81.25.196.35 </a:t>
            </a:r>
          </a:p>
        </p:txBody>
      </p:sp>
      <p:sp>
        <p:nvSpPr>
          <p:cNvPr id="8192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67DCF9D-D777-4F3F-B782-6FD2C4FDC702}" type="slidenum">
              <a:rPr lang="zh-CN" altLang="fr-FR" sz="1200" i="0">
                <a:solidFill>
                  <a:schemeClr val="tx1"/>
                </a:solidFill>
                <a:cs typeface="华文新魏"/>
              </a:rPr>
              <a:pPr>
                <a:spcBef>
                  <a:spcPct val="0"/>
                </a:spcBef>
                <a:spcAft>
                  <a:spcPct val="0"/>
                </a:spcAft>
                <a:buClrTx/>
                <a:buFontTx/>
                <a:buNone/>
              </a:pPr>
              <a:t>150</a:t>
            </a:fld>
            <a:endParaRPr lang="fr-FR" altLang="zh-CN" sz="1200" i="0">
              <a:solidFill>
                <a:schemeClr val="tx1"/>
              </a:solidFill>
              <a:cs typeface="华文新魏"/>
            </a:endParaRPr>
          </a:p>
        </p:txBody>
      </p:sp>
      <p:sp>
        <p:nvSpPr>
          <p:cNvPr id="684076" name="AutoShape 44"/>
          <p:cNvSpPr>
            <a:spLocks noChangeArrowheads="1"/>
          </p:cNvSpPr>
          <p:nvPr/>
        </p:nvSpPr>
        <p:spPr bwMode="auto">
          <a:xfrm>
            <a:off x="5454650" y="5426075"/>
            <a:ext cx="806450" cy="476250"/>
          </a:xfrm>
          <a:prstGeom prst="rightArrow">
            <a:avLst>
              <a:gd name="adj1" fmla="val 50000"/>
              <a:gd name="adj2" fmla="val 42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101"/>
          <p:cNvGrpSpPr>
            <a:grpSpLocks/>
          </p:cNvGrpSpPr>
          <p:nvPr/>
        </p:nvGrpSpPr>
        <p:grpSpPr bwMode="auto">
          <a:xfrm>
            <a:off x="1768475" y="3351213"/>
            <a:ext cx="2473325" cy="700087"/>
            <a:chOff x="1114" y="2111"/>
            <a:chExt cx="1558" cy="533"/>
          </a:xfrm>
        </p:grpSpPr>
        <p:sp>
          <p:nvSpPr>
            <p:cNvPr id="81965" name="AutoShape 61"/>
            <p:cNvSpPr>
              <a:spLocks noChangeArrowheads="1"/>
            </p:cNvSpPr>
            <p:nvPr/>
          </p:nvSpPr>
          <p:spPr bwMode="auto">
            <a:xfrm rot="-664538">
              <a:off x="1114" y="2136"/>
              <a:ext cx="1558"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Where is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www.st.com?</a:t>
              </a:r>
            </a:p>
          </p:txBody>
        </p:sp>
        <p:sp>
          <p:nvSpPr>
            <p:cNvPr id="81966" name="Text Box 87"/>
            <p:cNvSpPr txBox="1">
              <a:spLocks noChangeArrowheads="1"/>
            </p:cNvSpPr>
            <p:nvPr/>
          </p:nvSpPr>
          <p:spPr bwMode="auto">
            <a:xfrm rot="-660242">
              <a:off x="2181" y="2111"/>
              <a:ext cx="390" cy="2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grpSp>
        <p:nvGrpSpPr>
          <p:cNvPr id="3" name="Group 102"/>
          <p:cNvGrpSpPr>
            <a:grpSpLocks/>
          </p:cNvGrpSpPr>
          <p:nvPr/>
        </p:nvGrpSpPr>
        <p:grpSpPr bwMode="auto">
          <a:xfrm>
            <a:off x="3152775" y="4235450"/>
            <a:ext cx="2689225" cy="2063750"/>
            <a:chOff x="1986" y="2668"/>
            <a:chExt cx="1694" cy="1573"/>
          </a:xfrm>
        </p:grpSpPr>
        <p:grpSp>
          <p:nvGrpSpPr>
            <p:cNvPr id="81957" name="Group 80"/>
            <p:cNvGrpSpPr>
              <a:grpSpLocks/>
            </p:cNvGrpSpPr>
            <p:nvPr/>
          </p:nvGrpSpPr>
          <p:grpSpPr bwMode="auto">
            <a:xfrm>
              <a:off x="1986" y="2668"/>
              <a:ext cx="1694" cy="1573"/>
              <a:chOff x="2686" y="2595"/>
              <a:chExt cx="1694" cy="1573"/>
            </a:xfrm>
          </p:grpSpPr>
          <p:sp>
            <p:nvSpPr>
              <p:cNvPr id="81962" name="Line 81"/>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1963" name="Line 82"/>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1964" name="Freeform 83"/>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81958" name="Freeform 84"/>
            <p:cNvSpPr>
              <a:spLocks/>
            </p:cNvSpPr>
            <p:nvPr/>
          </p:nvSpPr>
          <p:spPr bwMode="auto">
            <a:xfrm rot="10800000">
              <a:off x="2832"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81959" name="AutoShape 85"/>
            <p:cNvSpPr>
              <a:spLocks noChangeArrowheads="1"/>
            </p:cNvSpPr>
            <p:nvPr/>
          </p:nvSpPr>
          <p:spPr bwMode="auto">
            <a:xfrm rot="-664538">
              <a:off x="2299" y="2909"/>
              <a:ext cx="1143" cy="561"/>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Try </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81.25.196.35</a:t>
              </a:r>
            </a:p>
          </p:txBody>
        </p:sp>
        <p:sp>
          <p:nvSpPr>
            <p:cNvPr id="81960" name="Freeform 86"/>
            <p:cNvSpPr>
              <a:spLocks/>
            </p:cNvSpPr>
            <p:nvPr/>
          </p:nvSpPr>
          <p:spPr bwMode="auto">
            <a:xfrm>
              <a:off x="1986"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81961" name="Text Box 88"/>
            <p:cNvSpPr txBox="1">
              <a:spLocks noChangeArrowheads="1"/>
            </p:cNvSpPr>
            <p:nvPr/>
          </p:nvSpPr>
          <p:spPr bwMode="auto">
            <a:xfrm rot="-660242">
              <a:off x="3002" y="2860"/>
              <a:ext cx="39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sp>
        <p:nvSpPr>
          <p:cNvPr id="684123" name="AutoShape 91"/>
          <p:cNvSpPr>
            <a:spLocks noChangeArrowheads="1"/>
          </p:cNvSpPr>
          <p:nvPr/>
        </p:nvSpPr>
        <p:spPr bwMode="auto">
          <a:xfrm rot="-1900730">
            <a:off x="6850063" y="747713"/>
            <a:ext cx="2306637" cy="53022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hlinkClick r:id="rId3"/>
              </a:rPr>
              <a:t>www.st.com</a:t>
            </a:r>
            <a:endParaRPr lang="zh-CN" altLang="en-US" sz="2400" b="1" i="0">
              <a:solidFill>
                <a:schemeClr val="tx1"/>
              </a:solidFill>
              <a:latin typeface="Verdana" panose="020B0604030504040204" pitchFamily="34" charset="0"/>
              <a:ea typeface="SimSun" panose="02010600030101010101" pitchFamily="2" charset="-122"/>
            </a:endParaRPr>
          </a:p>
        </p:txBody>
      </p:sp>
      <p:grpSp>
        <p:nvGrpSpPr>
          <p:cNvPr id="5" name="Group 48"/>
          <p:cNvGrpSpPr>
            <a:grpSpLocks/>
          </p:cNvGrpSpPr>
          <p:nvPr/>
        </p:nvGrpSpPr>
        <p:grpSpPr bwMode="auto">
          <a:xfrm>
            <a:off x="5916613" y="1163638"/>
            <a:ext cx="2657475" cy="1920875"/>
            <a:chOff x="4086" y="1168"/>
            <a:chExt cx="1674" cy="1464"/>
          </a:xfrm>
        </p:grpSpPr>
        <p:sp>
          <p:nvSpPr>
            <p:cNvPr id="81952" name="Rectangle 49"/>
            <p:cNvSpPr>
              <a:spLocks noChangeArrowheads="1"/>
            </p:cNvSpPr>
            <p:nvPr/>
          </p:nvSpPr>
          <p:spPr bwMode="auto">
            <a:xfrm rot="-587021">
              <a:off x="4212" y="1711"/>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53" name="AutoShape 50"/>
            <p:cNvSpPr>
              <a:spLocks noChangeArrowheads="1"/>
            </p:cNvSpPr>
            <p:nvPr/>
          </p:nvSpPr>
          <p:spPr bwMode="auto">
            <a:xfrm rot="-587021">
              <a:off x="4086" y="1168"/>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54" name="Text Box 51"/>
            <p:cNvSpPr txBox="1">
              <a:spLocks noChangeArrowheads="1"/>
            </p:cNvSpPr>
            <p:nvPr/>
          </p:nvSpPr>
          <p:spPr bwMode="auto">
            <a:xfrm rot="-587021">
              <a:off x="5059" y="1733"/>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55" name="AutoShape 52"/>
            <p:cNvSpPr>
              <a:spLocks noChangeArrowheads="1"/>
            </p:cNvSpPr>
            <p:nvPr/>
          </p:nvSpPr>
          <p:spPr bwMode="auto">
            <a:xfrm rot="-587021">
              <a:off x="4381" y="2173"/>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a:t>
              </a:r>
              <a:r>
                <a:rPr lang="en-US" altLang="zh-CN" sz="1600" i="0">
                  <a:solidFill>
                    <a:schemeClr val="tx1"/>
                  </a:solidFill>
                  <a:latin typeface="Verdana" panose="020B0604030504040204" pitchFamily="34" charset="0"/>
                  <a:ea typeface="SimSun" panose="02010600030101010101" pitchFamily="2" charset="-122"/>
                </a:rPr>
                <a:t> IP Address </a:t>
              </a:r>
              <a:r>
                <a:rPr lang="en-US" altLang="zh-CN" sz="1600" b="1" i="0">
                  <a:solidFill>
                    <a:schemeClr val="tx1"/>
                  </a:solidFill>
                  <a:latin typeface="Verdana" panose="020B0604030504040204" pitchFamily="34" charset="0"/>
                  <a:ea typeface="SimSun" panose="02010600030101010101" pitchFamily="2" charset="-122"/>
                </a:rPr>
                <a:t>??</a:t>
              </a:r>
            </a:p>
          </p:txBody>
        </p:sp>
        <p:sp>
          <p:nvSpPr>
            <p:cNvPr id="81956" name="Oval 53"/>
            <p:cNvSpPr>
              <a:spLocks noChangeArrowheads="1"/>
            </p:cNvSpPr>
            <p:nvPr/>
          </p:nvSpPr>
          <p:spPr bwMode="auto">
            <a:xfrm rot="-2094308">
              <a:off x="4174" y="1898"/>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684124" name="AutoShape 92"/>
          <p:cNvSpPr>
            <a:spLocks noChangeArrowheads="1"/>
          </p:cNvSpPr>
          <p:nvPr/>
        </p:nvSpPr>
        <p:spPr bwMode="auto">
          <a:xfrm rot="-1900730">
            <a:off x="6953250" y="3967163"/>
            <a:ext cx="2306638" cy="6143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hlinkClick r:id="rId3"/>
              </a:rPr>
              <a:t>www.st.com</a:t>
            </a:r>
            <a:endParaRPr lang="zh-CN" altLang="en-US" sz="2400" b="1" i="0">
              <a:solidFill>
                <a:schemeClr val="tx1"/>
              </a:solidFill>
              <a:latin typeface="Verdana" panose="020B0604030504040204" pitchFamily="34" charset="0"/>
              <a:ea typeface="SimSun" panose="02010600030101010101" pitchFamily="2" charset="-122"/>
            </a:endParaRPr>
          </a:p>
        </p:txBody>
      </p:sp>
      <p:grpSp>
        <p:nvGrpSpPr>
          <p:cNvPr id="6" name="Group 73"/>
          <p:cNvGrpSpPr>
            <a:grpSpLocks/>
          </p:cNvGrpSpPr>
          <p:nvPr/>
        </p:nvGrpSpPr>
        <p:grpSpPr bwMode="auto">
          <a:xfrm>
            <a:off x="6070600" y="4273550"/>
            <a:ext cx="2657475" cy="1920875"/>
            <a:chOff x="4086" y="1942"/>
            <a:chExt cx="1674" cy="1464"/>
          </a:xfrm>
        </p:grpSpPr>
        <p:sp>
          <p:nvSpPr>
            <p:cNvPr id="81947" name="Rectangle 74"/>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48" name="AutoShape 75"/>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49" name="Text Box 76"/>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50" name="AutoShape 77"/>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81.25.196.35</a:t>
              </a:r>
            </a:p>
          </p:txBody>
        </p:sp>
        <p:sp>
          <p:nvSpPr>
            <p:cNvPr id="81951" name="Oval 78"/>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684077" name="AutoShape 45"/>
          <p:cNvSpPr>
            <a:spLocks noChangeArrowheads="1"/>
          </p:cNvSpPr>
          <p:nvPr/>
        </p:nvSpPr>
        <p:spPr bwMode="auto">
          <a:xfrm>
            <a:off x="2651125" y="5195888"/>
            <a:ext cx="806450" cy="476250"/>
          </a:xfrm>
          <a:prstGeom prst="rightArrow">
            <a:avLst>
              <a:gd name="adj1" fmla="val 50000"/>
              <a:gd name="adj2" fmla="val 42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7" name="Group 99"/>
          <p:cNvGrpSpPr>
            <a:grpSpLocks/>
          </p:cNvGrpSpPr>
          <p:nvPr/>
        </p:nvGrpSpPr>
        <p:grpSpPr bwMode="auto">
          <a:xfrm>
            <a:off x="271463" y="3813175"/>
            <a:ext cx="2657475" cy="1920875"/>
            <a:chOff x="142" y="2475"/>
            <a:chExt cx="1674" cy="1464"/>
          </a:xfrm>
        </p:grpSpPr>
        <p:sp>
          <p:nvSpPr>
            <p:cNvPr id="81942" name="Rectangle 94"/>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43" name="AutoShape 95"/>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44" name="Text Box 96"/>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81945" name="AutoShape 97"/>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53</a:t>
              </a:r>
            </a:p>
          </p:txBody>
        </p:sp>
        <p:sp>
          <p:nvSpPr>
            <p:cNvPr id="81946" name="Oval 98"/>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8" name="Group 62"/>
          <p:cNvGrpSpPr>
            <a:grpSpLocks/>
          </p:cNvGrpSpPr>
          <p:nvPr/>
        </p:nvGrpSpPr>
        <p:grpSpPr bwMode="auto">
          <a:xfrm>
            <a:off x="-496888" y="4349750"/>
            <a:ext cx="2657476" cy="1920875"/>
            <a:chOff x="4086" y="1942"/>
            <a:chExt cx="1674" cy="1464"/>
          </a:xfrm>
        </p:grpSpPr>
        <p:sp>
          <p:nvSpPr>
            <p:cNvPr id="81937" name="Rectangle 63"/>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38" name="AutoShape 64"/>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39" name="Text Box 65"/>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40" name="AutoShape 66"/>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DNS Server’s IP</a:t>
              </a:r>
            </a:p>
          </p:txBody>
        </p:sp>
        <p:sp>
          <p:nvSpPr>
            <p:cNvPr id="81941" name="Oval 67"/>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81935" name="AutoShape 100">
            <a:hlinkClick r:id="rId4" action="ppaction://hlinksldjump" highlightClick="1"/>
          </p:cNvPr>
          <p:cNvSpPr>
            <a:spLocks noChangeArrowheads="1"/>
          </p:cNvSpPr>
          <p:nvPr/>
        </p:nvSpPr>
        <p:spPr bwMode="auto">
          <a:xfrm>
            <a:off x="117475" y="125413"/>
            <a:ext cx="538163" cy="4540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4135" name="Oval 103"/>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4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4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407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4035">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41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407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8412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84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5" grpId="0" build="p"/>
      <p:bldP spid="684076" grpId="0" animBg="1"/>
      <p:bldP spid="684123" grpId="0" animBg="1"/>
      <p:bldP spid="684123" grpId="1" animBg="1"/>
      <p:bldP spid="684124" grpId="0" animBg="1"/>
      <p:bldP spid="684077" grpId="0" animBg="1"/>
      <p:bldP spid="68413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Trivial File Transfer Protocol (TFTP)</a:t>
            </a:r>
          </a:p>
        </p:txBody>
      </p:sp>
      <p:sp>
        <p:nvSpPr>
          <p:cNvPr id="733187" name="Rectangle 3"/>
          <p:cNvSpPr>
            <a:spLocks noGrp="1" noChangeArrowheads="1"/>
          </p:cNvSpPr>
          <p:nvPr>
            <p:ph sz="half" idx="1"/>
          </p:nvPr>
        </p:nvSpPr>
        <p:spPr>
          <a:xfrm>
            <a:off x="309563" y="908050"/>
            <a:ext cx="4264025" cy="5592763"/>
          </a:xfrm>
        </p:spPr>
        <p:txBody>
          <a:bodyPr rtlCol="0">
            <a:normAutofit fontScale="70000" lnSpcReduction="20000"/>
          </a:bodyPr>
          <a:lstStyle/>
          <a:p>
            <a:pPr eaLnBrk="1" fontAlgn="auto" hangingPunct="1">
              <a:lnSpc>
                <a:spcPct val="90000"/>
              </a:lnSpc>
              <a:buFontTx/>
              <a:buNone/>
              <a:defRPr/>
            </a:pPr>
            <a:r>
              <a:rPr lang="en-US" altLang="zh-CN" sz="2400" smtClean="0">
                <a:solidFill>
                  <a:schemeClr val="accent4"/>
                </a:solidFill>
                <a:ea typeface="宋体" pitchFamily="2" charset="-122"/>
              </a:rPr>
              <a:t>Trivial File Transfer Protocol</a:t>
            </a:r>
          </a:p>
          <a:p>
            <a:pPr eaLnBrk="1" fontAlgn="auto" hangingPunct="1">
              <a:lnSpc>
                <a:spcPct val="90000"/>
              </a:lnSpc>
              <a:defRPr/>
            </a:pPr>
            <a:r>
              <a:rPr lang="en-US" altLang="zh-CN" sz="2400" smtClean="0">
                <a:solidFill>
                  <a:schemeClr val="accent4"/>
                </a:solidFill>
                <a:ea typeface="宋体" pitchFamily="2" charset="-122"/>
              </a:rPr>
              <a:t>Relies on UDP</a:t>
            </a:r>
          </a:p>
          <a:p>
            <a:pPr eaLnBrk="1" fontAlgn="auto" hangingPunct="1">
              <a:lnSpc>
                <a:spcPct val="90000"/>
              </a:lnSpc>
              <a:defRPr/>
            </a:pPr>
            <a:r>
              <a:rPr lang="en-US" altLang="zh-CN" sz="2400" smtClean="0">
                <a:solidFill>
                  <a:schemeClr val="accent4"/>
                </a:solidFill>
                <a:ea typeface="宋体" pitchFamily="2" charset="-122"/>
              </a:rPr>
              <a:t>Client / Server architecture</a:t>
            </a:r>
          </a:p>
          <a:p>
            <a:pPr eaLnBrk="1" fontAlgn="auto" hangingPunct="1">
              <a:lnSpc>
                <a:spcPct val="90000"/>
              </a:lnSpc>
              <a:defRPr/>
            </a:pPr>
            <a:r>
              <a:rPr lang="en-US" altLang="zh-CN" sz="2400" smtClean="0">
                <a:solidFill>
                  <a:schemeClr val="accent4"/>
                </a:solidFill>
                <a:ea typeface="宋体" pitchFamily="2" charset="-122"/>
              </a:rPr>
              <a:t>Implement a simple acknowledge mechanism </a:t>
            </a: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r>
              <a:rPr lang="en-US" altLang="zh-CN" sz="2400" smtClean="0">
                <a:solidFill>
                  <a:schemeClr val="accent4"/>
                </a:solidFill>
                <a:ea typeface="宋体" pitchFamily="2" charset="-122"/>
              </a:rPr>
              <a:t>Advantages</a:t>
            </a:r>
          </a:p>
          <a:p>
            <a:pPr lvl="1" eaLnBrk="1" fontAlgn="auto" hangingPunct="1">
              <a:spcBef>
                <a:spcPts val="0"/>
              </a:spcBef>
              <a:buClr>
                <a:schemeClr val="accent4"/>
              </a:buClr>
              <a:defRPr/>
            </a:pPr>
            <a:r>
              <a:rPr lang="en-US" altLang="zh-CN" sz="2000" smtClean="0">
                <a:ea typeface="宋体" pitchFamily="2" charset="-122"/>
              </a:rPr>
              <a:t>Simple protocol</a:t>
            </a:r>
          </a:p>
          <a:p>
            <a:pPr lvl="1" eaLnBrk="1" fontAlgn="auto" hangingPunct="1">
              <a:spcBef>
                <a:spcPts val="0"/>
              </a:spcBef>
              <a:buClr>
                <a:schemeClr val="accent4"/>
              </a:buClr>
              <a:defRPr/>
            </a:pPr>
            <a:r>
              <a:rPr lang="en-US" altLang="zh-CN" sz="2000" smtClean="0">
                <a:ea typeface="宋体" pitchFamily="2" charset="-122"/>
              </a:rPr>
              <a:t>Can be implemented on memory constrained devices</a:t>
            </a:r>
          </a:p>
          <a:p>
            <a:pPr lvl="1" eaLnBrk="1" fontAlgn="auto" hangingPunct="1">
              <a:spcBef>
                <a:spcPts val="0"/>
              </a:spcBef>
              <a:buClr>
                <a:schemeClr val="accent4"/>
              </a:buClr>
              <a:defRPr/>
            </a:pPr>
            <a:endParaRPr lang="en-US" altLang="zh-CN" sz="2000" smtClean="0">
              <a:ea typeface="宋体" pitchFamily="2" charset="-122"/>
            </a:endParaRPr>
          </a:p>
        </p:txBody>
      </p:sp>
      <p:sp>
        <p:nvSpPr>
          <p:cNvPr id="733188" name="Rectangle 4"/>
          <p:cNvSpPr>
            <a:spLocks noGrp="1" noChangeArrowheads="1"/>
          </p:cNvSpPr>
          <p:nvPr>
            <p:ph sz="half" idx="2"/>
          </p:nvPr>
        </p:nvSpPr>
        <p:spPr>
          <a:xfrm>
            <a:off x="4572000" y="4849813"/>
            <a:ext cx="4403725" cy="1679575"/>
          </a:xfrm>
        </p:spPr>
        <p:txBody>
          <a:bodyPr rtlCol="0">
            <a:normAutofit fontScale="70000" lnSpcReduction="20000"/>
          </a:bodyPr>
          <a:lstStyle/>
          <a:p>
            <a:pPr eaLnBrk="1" fontAlgn="auto" hangingPunct="1">
              <a:lnSpc>
                <a:spcPct val="90000"/>
              </a:lnSpc>
              <a:defRPr/>
            </a:pPr>
            <a:r>
              <a:rPr lang="en-US" altLang="zh-CN" sz="2400" smtClean="0">
                <a:solidFill>
                  <a:schemeClr val="accent4"/>
                </a:solidFill>
                <a:ea typeface="宋体" pitchFamily="2" charset="-122"/>
              </a:rPr>
              <a:t>Drawbacks :</a:t>
            </a:r>
          </a:p>
          <a:p>
            <a:pPr lvl="1" eaLnBrk="1" fontAlgn="auto" hangingPunct="1">
              <a:spcBef>
                <a:spcPts val="0"/>
              </a:spcBef>
              <a:buClr>
                <a:schemeClr val="accent4"/>
              </a:buClr>
              <a:defRPr/>
            </a:pPr>
            <a:r>
              <a:rPr lang="en-US" altLang="zh-CN" sz="2000" smtClean="0">
                <a:ea typeface="宋体" pitchFamily="2" charset="-122"/>
              </a:rPr>
              <a:t> Slow on high latency network</a:t>
            </a:r>
            <a:endParaRPr lang="zh-CN" altLang="en-US" sz="2000" smtClean="0">
              <a:ea typeface="宋体" pitchFamily="2" charset="-122"/>
            </a:endParaRPr>
          </a:p>
        </p:txBody>
      </p:sp>
      <p:sp>
        <p:nvSpPr>
          <p:cNvPr id="8397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8118A38-3BE6-41F6-B257-9A559C8B64F5}" type="slidenum">
              <a:rPr lang="zh-CN" altLang="fr-FR" sz="1200" i="0">
                <a:solidFill>
                  <a:schemeClr val="tx1"/>
                </a:solidFill>
                <a:cs typeface="华文新魏"/>
              </a:rPr>
              <a:pPr>
                <a:spcBef>
                  <a:spcPct val="0"/>
                </a:spcBef>
                <a:spcAft>
                  <a:spcPct val="0"/>
                </a:spcAft>
                <a:buClrTx/>
                <a:buFontTx/>
                <a:buNone/>
              </a:pPr>
              <a:t>151</a:t>
            </a:fld>
            <a:endParaRPr lang="fr-FR" altLang="zh-CN" sz="1200" i="0">
              <a:solidFill>
                <a:schemeClr val="tx1"/>
              </a:solidFill>
              <a:cs typeface="华文新魏"/>
            </a:endParaRPr>
          </a:p>
        </p:txBody>
      </p:sp>
      <p:sp>
        <p:nvSpPr>
          <p:cNvPr id="83974" name="AutoShape 5">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6"/>
          <p:cNvGrpSpPr>
            <a:grpSpLocks/>
          </p:cNvGrpSpPr>
          <p:nvPr/>
        </p:nvGrpSpPr>
        <p:grpSpPr bwMode="auto">
          <a:xfrm>
            <a:off x="5262563" y="3222625"/>
            <a:ext cx="2513012" cy="1255713"/>
            <a:chOff x="4177" y="2192"/>
            <a:chExt cx="1583" cy="791"/>
          </a:xfrm>
        </p:grpSpPr>
        <p:sp>
          <p:nvSpPr>
            <p:cNvPr id="83995" name="Rectangle 7"/>
            <p:cNvSpPr>
              <a:spLocks noChangeArrowheads="1"/>
            </p:cNvSpPr>
            <p:nvPr/>
          </p:nvSpPr>
          <p:spPr bwMode="auto">
            <a:xfrm rot="-587021">
              <a:off x="4216" y="2192"/>
              <a:ext cx="1544" cy="7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3996" name="Text Box 8"/>
            <p:cNvSpPr txBox="1">
              <a:spLocks noChangeArrowheads="1"/>
            </p:cNvSpPr>
            <p:nvPr/>
          </p:nvSpPr>
          <p:spPr bwMode="auto">
            <a:xfrm rot="-587021">
              <a:off x="5061" y="2212"/>
              <a:ext cx="584" cy="22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83997" name="AutoShape 9"/>
            <p:cNvSpPr>
              <a:spLocks noChangeArrowheads="1"/>
            </p:cNvSpPr>
            <p:nvPr/>
          </p:nvSpPr>
          <p:spPr bwMode="auto">
            <a:xfrm rot="-587021">
              <a:off x="4777" y="2554"/>
              <a:ext cx="908" cy="3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Port 69</a:t>
              </a:r>
            </a:p>
          </p:txBody>
        </p:sp>
        <p:sp>
          <p:nvSpPr>
            <p:cNvPr id="83998" name="Oval 10"/>
            <p:cNvSpPr>
              <a:spLocks noChangeArrowheads="1"/>
            </p:cNvSpPr>
            <p:nvPr/>
          </p:nvSpPr>
          <p:spPr bwMode="auto">
            <a:xfrm rot="-2094308">
              <a:off x="4177" y="2353"/>
              <a:ext cx="571" cy="17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3" name="Group 11"/>
          <p:cNvGrpSpPr>
            <a:grpSpLocks/>
          </p:cNvGrpSpPr>
          <p:nvPr/>
        </p:nvGrpSpPr>
        <p:grpSpPr bwMode="auto">
          <a:xfrm rot="736080">
            <a:off x="4918075" y="817563"/>
            <a:ext cx="1801813" cy="1101725"/>
            <a:chOff x="3573" y="3053"/>
            <a:chExt cx="1135" cy="694"/>
          </a:xfrm>
        </p:grpSpPr>
        <p:sp>
          <p:nvSpPr>
            <p:cNvPr id="83993" name="Rectangle 12"/>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Client</a:t>
              </a:r>
              <a:endParaRPr lang="en-US" altLang="zh-CN" sz="1800" i="0">
                <a:solidFill>
                  <a:schemeClr val="tx1"/>
                </a:solidFill>
                <a:latin typeface="Verdana" panose="020B0604030504040204" pitchFamily="34" charset="0"/>
                <a:ea typeface="SimSun" panose="02010600030101010101" pitchFamily="2" charset="-122"/>
              </a:endParaRPr>
            </a:p>
          </p:txBody>
        </p:sp>
        <p:sp>
          <p:nvSpPr>
            <p:cNvPr id="83994" name="Text Box 13"/>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4" name="Group 14"/>
          <p:cNvGrpSpPr>
            <a:grpSpLocks/>
          </p:cNvGrpSpPr>
          <p:nvPr/>
        </p:nvGrpSpPr>
        <p:grpSpPr bwMode="auto">
          <a:xfrm rot="736080">
            <a:off x="7529513" y="663575"/>
            <a:ext cx="1801812" cy="1101725"/>
            <a:chOff x="3573" y="3053"/>
            <a:chExt cx="1135" cy="694"/>
          </a:xfrm>
        </p:grpSpPr>
        <p:sp>
          <p:nvSpPr>
            <p:cNvPr id="83991" name="Rectangle 15"/>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Server</a:t>
              </a:r>
              <a:endParaRPr lang="en-US" altLang="zh-CN" sz="1800" i="0">
                <a:solidFill>
                  <a:schemeClr val="tx1"/>
                </a:solidFill>
                <a:latin typeface="Verdana" panose="020B0604030504040204" pitchFamily="34" charset="0"/>
                <a:ea typeface="SimSun" panose="02010600030101010101" pitchFamily="2" charset="-122"/>
              </a:endParaRPr>
            </a:p>
          </p:txBody>
        </p:sp>
        <p:sp>
          <p:nvSpPr>
            <p:cNvPr id="83992" name="Text Box 16"/>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sp>
        <p:nvSpPr>
          <p:cNvPr id="733201" name="AutoShape 17"/>
          <p:cNvSpPr>
            <a:spLocks noChangeArrowheads="1"/>
          </p:cNvSpPr>
          <p:nvPr/>
        </p:nvSpPr>
        <p:spPr bwMode="auto">
          <a:xfrm>
            <a:off x="3517900"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29"/>
          <p:cNvGrpSpPr>
            <a:grpSpLocks/>
          </p:cNvGrpSpPr>
          <p:nvPr/>
        </p:nvGrpSpPr>
        <p:grpSpPr bwMode="auto">
          <a:xfrm>
            <a:off x="2706688" y="3282950"/>
            <a:ext cx="2168525" cy="1135063"/>
            <a:chOff x="1705" y="2068"/>
            <a:chExt cx="1366" cy="715"/>
          </a:xfrm>
        </p:grpSpPr>
        <p:sp>
          <p:nvSpPr>
            <p:cNvPr id="83989" name="Rectangle 19"/>
            <p:cNvSpPr>
              <a:spLocks noChangeArrowheads="1"/>
            </p:cNvSpPr>
            <p:nvPr/>
          </p:nvSpPr>
          <p:spPr bwMode="auto">
            <a:xfrm rot="-587021">
              <a:off x="1705" y="2068"/>
              <a:ext cx="1366" cy="71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3990" name="Text Box 20"/>
            <p:cNvSpPr txBox="1">
              <a:spLocks noChangeArrowheads="1"/>
            </p:cNvSpPr>
            <p:nvPr/>
          </p:nvSpPr>
          <p:spPr bwMode="auto">
            <a:xfrm rot="-587021">
              <a:off x="2453" y="2086"/>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sp>
        <p:nvSpPr>
          <p:cNvPr id="733205" name="Text Box 21"/>
          <p:cNvSpPr txBox="1">
            <a:spLocks noChangeArrowheads="1"/>
          </p:cNvSpPr>
          <p:nvPr/>
        </p:nvSpPr>
        <p:spPr bwMode="auto">
          <a:xfrm rot="-587021">
            <a:off x="2876550" y="3844925"/>
            <a:ext cx="1881188" cy="496888"/>
          </a:xfrm>
          <a:prstGeom prst="rect">
            <a:avLst/>
          </a:prstGeom>
          <a:solidFill>
            <a:srgbClr val="FFFFCC"/>
          </a:solidFill>
          <a:ln w="3175">
            <a:solidFill>
              <a:srgbClr val="FF0000"/>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0000"/>
                </a:solidFill>
                <a:latin typeface="Verdana" panose="020B0604030504040204" pitchFamily="34" charset="0"/>
                <a:ea typeface="SimSun" panose="02010600030101010101" pitchFamily="2" charset="-122"/>
              </a:rPr>
              <a:t>Acknowledge</a:t>
            </a:r>
          </a:p>
        </p:txBody>
      </p:sp>
      <p:sp>
        <p:nvSpPr>
          <p:cNvPr id="733206" name="AutoShape 22"/>
          <p:cNvSpPr>
            <a:spLocks noChangeArrowheads="1"/>
          </p:cNvSpPr>
          <p:nvPr/>
        </p:nvSpPr>
        <p:spPr bwMode="auto">
          <a:xfrm>
            <a:off x="846138"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3207" name="AutoShape 23"/>
          <p:cNvSpPr>
            <a:spLocks noChangeArrowheads="1"/>
          </p:cNvSpPr>
          <p:nvPr/>
        </p:nvSpPr>
        <p:spPr bwMode="auto">
          <a:xfrm rot="-660723">
            <a:off x="471488" y="3390900"/>
            <a:ext cx="1766887" cy="99853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File</a:t>
            </a:r>
          </a:p>
        </p:txBody>
      </p:sp>
      <p:grpSp>
        <p:nvGrpSpPr>
          <p:cNvPr id="6" name="Group 24"/>
          <p:cNvGrpSpPr>
            <a:grpSpLocks/>
          </p:cNvGrpSpPr>
          <p:nvPr/>
        </p:nvGrpSpPr>
        <p:grpSpPr bwMode="auto">
          <a:xfrm rot="-4038404">
            <a:off x="6850856" y="842169"/>
            <a:ext cx="893763" cy="2073275"/>
            <a:chOff x="3049" y="3031"/>
            <a:chExt cx="557" cy="774"/>
          </a:xfrm>
        </p:grpSpPr>
        <p:sp>
          <p:nvSpPr>
            <p:cNvPr id="83987" name="AutoShape 25"/>
            <p:cNvSpPr>
              <a:spLocks noChangeArrowheads="1"/>
            </p:cNvSpPr>
            <p:nvPr/>
          </p:nvSpPr>
          <p:spPr bwMode="auto">
            <a:xfrm rot="-6846511">
              <a:off x="2941" y="3139"/>
              <a:ext cx="774" cy="5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3 w 21600"/>
                <a:gd name="T19" fmla="*/ 3180 h 21600"/>
                <a:gd name="T20" fmla="*/ 18447 w 21600"/>
                <a:gd name="T21" fmla="*/ 1842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rgbClr val="FF0000"/>
              </a:solidFill>
              <a:miter lim="800000"/>
              <a:headEnd/>
              <a:tailEnd/>
            </a:ln>
          </p:spPr>
          <p:txBody>
            <a:bodyPr wrap="none" anchor="ctr"/>
            <a:lstStyle/>
            <a:p>
              <a:endParaRPr lang="pt-BR"/>
            </a:p>
          </p:txBody>
        </p:sp>
        <p:sp>
          <p:nvSpPr>
            <p:cNvPr id="83988" name="AutoShape 26"/>
            <p:cNvSpPr>
              <a:spLocks noChangeArrowheads="1"/>
            </p:cNvSpPr>
            <p:nvPr/>
          </p:nvSpPr>
          <p:spPr bwMode="auto">
            <a:xfrm rot="4338267" flipV="1">
              <a:off x="2941" y="3139"/>
              <a:ext cx="774" cy="5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3 w 21600"/>
                <a:gd name="T19" fmla="*/ 3180 h 21600"/>
                <a:gd name="T20" fmla="*/ 18447 w 21600"/>
                <a:gd name="T21" fmla="*/ 1842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rgbClr val="FF0000"/>
              </a:solidFill>
              <a:miter lim="800000"/>
              <a:headEnd/>
              <a:tailEnd/>
            </a:ln>
          </p:spPr>
          <p:txBody>
            <a:bodyPr wrap="none" anchor="ctr"/>
            <a:lstStyle/>
            <a:p>
              <a:endParaRPr lang="pt-BR"/>
            </a:p>
          </p:txBody>
        </p:sp>
      </p:grpSp>
      <p:sp>
        <p:nvSpPr>
          <p:cNvPr id="733211" name="Text Box 27"/>
          <p:cNvSpPr txBox="1">
            <a:spLocks noChangeArrowheads="1"/>
          </p:cNvSpPr>
          <p:nvPr/>
        </p:nvSpPr>
        <p:spPr bwMode="auto">
          <a:xfrm>
            <a:off x="6376988" y="2122488"/>
            <a:ext cx="1881187" cy="496887"/>
          </a:xfrm>
          <a:prstGeom prst="rect">
            <a:avLst/>
          </a:prstGeom>
          <a:solidFill>
            <a:srgbClr val="FFFFCC"/>
          </a:solidFill>
          <a:ln w="3175">
            <a:solidFill>
              <a:srgbClr val="FF0000"/>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0000"/>
                </a:solidFill>
                <a:latin typeface="Verdana" panose="020B0604030504040204" pitchFamily="34" charset="0"/>
                <a:ea typeface="SimSun" panose="02010600030101010101" pitchFamily="2" charset="-122"/>
              </a:rPr>
              <a:t>Acknowledge</a:t>
            </a:r>
          </a:p>
        </p:txBody>
      </p:sp>
      <p:sp>
        <p:nvSpPr>
          <p:cNvPr id="733212" name="AutoShape 28"/>
          <p:cNvSpPr>
            <a:spLocks noChangeArrowheads="1"/>
          </p:cNvSpPr>
          <p:nvPr/>
        </p:nvSpPr>
        <p:spPr bwMode="auto">
          <a:xfrm>
            <a:off x="6607175" y="931863"/>
            <a:ext cx="1076325" cy="576262"/>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3214" name="Oval 3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3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320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32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318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32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3187">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32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33187">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32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32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33187">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3187">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3187">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3188">
                                            <p:txEl>
                                              <p:pRg st="0" end="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3188">
                                            <p:txEl>
                                              <p:pRg st="1" end="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3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187" grpId="0" build="p"/>
      <p:bldP spid="733188" grpId="0" build="p"/>
      <p:bldP spid="733201" grpId="0" animBg="1"/>
      <p:bldP spid="733205" grpId="0" animBg="1"/>
      <p:bldP spid="733206" grpId="0" animBg="1"/>
      <p:bldP spid="733207" grpId="0" animBg="1"/>
      <p:bldP spid="733211" grpId="0" animBg="1"/>
      <p:bldP spid="733212" grpId="0" animBg="1"/>
      <p:bldP spid="733214"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769938" y="0"/>
            <a:ext cx="7186612" cy="765175"/>
          </a:xfrm>
        </p:spPr>
        <p:txBody>
          <a:bodyPr/>
          <a:lstStyle/>
          <a:p>
            <a:pPr eaLnBrk="1" hangingPunct="1"/>
            <a:r>
              <a:rPr lang="en-US" altLang="zh-CN" smtClean="0">
                <a:ea typeface="SimSun" panose="02010600030101010101" pitchFamily="2" charset="-122"/>
              </a:rPr>
              <a:t>File Transfer Protocol (FTP)</a:t>
            </a:r>
          </a:p>
        </p:txBody>
      </p:sp>
      <p:sp>
        <p:nvSpPr>
          <p:cNvPr id="734211" name="Rectangle 3"/>
          <p:cNvSpPr>
            <a:spLocks noGrp="1" noChangeArrowheads="1"/>
          </p:cNvSpPr>
          <p:nvPr>
            <p:ph sz="half" idx="1"/>
          </p:nvPr>
        </p:nvSpPr>
        <p:spPr>
          <a:xfrm>
            <a:off x="309563" y="908050"/>
            <a:ext cx="4264025" cy="5592763"/>
          </a:xfrm>
        </p:spPr>
        <p:txBody>
          <a:bodyPr rtlCol="0">
            <a:normAutofit fontScale="92500" lnSpcReduction="20000"/>
          </a:bodyPr>
          <a:lstStyle/>
          <a:p>
            <a:pPr eaLnBrk="1" fontAlgn="auto" hangingPunct="1">
              <a:lnSpc>
                <a:spcPct val="90000"/>
              </a:lnSpc>
              <a:buFontTx/>
              <a:buNone/>
              <a:defRPr/>
            </a:pPr>
            <a:r>
              <a:rPr lang="en-US" altLang="zh-CN" sz="2400" smtClean="0">
                <a:solidFill>
                  <a:schemeClr val="accent4"/>
                </a:solidFill>
                <a:ea typeface="宋体" pitchFamily="2" charset="-122"/>
              </a:rPr>
              <a:t>File Transfer Protocol</a:t>
            </a:r>
          </a:p>
          <a:p>
            <a:pPr eaLnBrk="1" fontAlgn="auto" hangingPunct="1">
              <a:lnSpc>
                <a:spcPct val="90000"/>
              </a:lnSpc>
              <a:defRPr/>
            </a:pPr>
            <a:r>
              <a:rPr lang="en-US" altLang="zh-CN" sz="2400" smtClean="0">
                <a:solidFill>
                  <a:schemeClr val="accent4"/>
                </a:solidFill>
                <a:ea typeface="宋体" pitchFamily="2" charset="-122"/>
              </a:rPr>
              <a:t>Relies on TCP</a:t>
            </a:r>
          </a:p>
          <a:p>
            <a:pPr eaLnBrk="1" fontAlgn="auto" hangingPunct="1">
              <a:lnSpc>
                <a:spcPct val="90000"/>
              </a:lnSpc>
              <a:defRPr/>
            </a:pPr>
            <a:r>
              <a:rPr lang="en-US" altLang="zh-CN" sz="2400" smtClean="0">
                <a:solidFill>
                  <a:schemeClr val="accent4"/>
                </a:solidFill>
                <a:ea typeface="宋体" pitchFamily="2" charset="-122"/>
              </a:rPr>
              <a:t>Client / Server architecture</a:t>
            </a:r>
          </a:p>
          <a:p>
            <a:pPr eaLnBrk="1" fontAlgn="auto" hangingPunct="1">
              <a:lnSpc>
                <a:spcPct val="90000"/>
              </a:lnSpc>
              <a:defRPr/>
            </a:pPr>
            <a:r>
              <a:rPr lang="en-US" altLang="zh-CN" sz="2400" smtClean="0">
                <a:solidFill>
                  <a:schemeClr val="accent4"/>
                </a:solidFill>
                <a:ea typeface="宋体" pitchFamily="2" charset="-122"/>
              </a:rPr>
              <a:t>Connection oriented inherited from TCP</a:t>
            </a:r>
          </a:p>
          <a:p>
            <a:pPr lvl="1" eaLnBrk="1" fontAlgn="auto" hangingPunct="1">
              <a:spcBef>
                <a:spcPts val="0"/>
              </a:spcBef>
              <a:buClr>
                <a:schemeClr val="accent4"/>
              </a:buClr>
              <a:defRPr/>
            </a:pPr>
            <a:endParaRPr lang="en-US" altLang="zh-CN" sz="2000" smtClean="0">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eaLnBrk="1" fontAlgn="auto" hangingPunct="1">
              <a:lnSpc>
                <a:spcPct val="90000"/>
              </a:lnSpc>
              <a:defRPr/>
            </a:pPr>
            <a:r>
              <a:rPr lang="en-US" altLang="zh-CN" sz="2400" smtClean="0">
                <a:solidFill>
                  <a:schemeClr val="accent4"/>
                </a:solidFill>
                <a:ea typeface="宋体" pitchFamily="2" charset="-122"/>
              </a:rPr>
              <a:t>Advantages</a:t>
            </a:r>
          </a:p>
          <a:p>
            <a:pPr lvl="1" eaLnBrk="1" fontAlgn="auto" hangingPunct="1">
              <a:spcBef>
                <a:spcPts val="0"/>
              </a:spcBef>
              <a:buClr>
                <a:schemeClr val="accent4"/>
              </a:buClr>
              <a:defRPr/>
            </a:pPr>
            <a:r>
              <a:rPr lang="en-US" altLang="zh-CN" sz="2000" smtClean="0">
                <a:ea typeface="宋体" pitchFamily="2" charset="-122"/>
              </a:rPr>
              <a:t>Several packets send simultaneously</a:t>
            </a:r>
          </a:p>
          <a:p>
            <a:pPr lvl="1" eaLnBrk="1" fontAlgn="auto" hangingPunct="1">
              <a:spcBef>
                <a:spcPts val="0"/>
              </a:spcBef>
              <a:buClr>
                <a:schemeClr val="accent4"/>
              </a:buClr>
              <a:defRPr/>
            </a:pPr>
            <a:r>
              <a:rPr lang="en-US" altLang="zh-CN" sz="2000" smtClean="0">
                <a:ea typeface="宋体" pitchFamily="2" charset="-122"/>
              </a:rPr>
              <a:t>More features (password protection, username…)</a:t>
            </a:r>
          </a:p>
        </p:txBody>
      </p:sp>
      <p:sp>
        <p:nvSpPr>
          <p:cNvPr id="734212" name="Rectangle 4"/>
          <p:cNvSpPr>
            <a:spLocks noGrp="1" noChangeArrowheads="1"/>
          </p:cNvSpPr>
          <p:nvPr>
            <p:ph sz="half" idx="2"/>
          </p:nvPr>
        </p:nvSpPr>
        <p:spPr>
          <a:xfrm>
            <a:off x="4725988" y="4849813"/>
            <a:ext cx="4249737" cy="1679575"/>
          </a:xfrm>
        </p:spPr>
        <p:txBody>
          <a:bodyPr rtlCol="0">
            <a:normAutofit fontScale="92500" lnSpcReduction="20000"/>
          </a:bodyPr>
          <a:lstStyle/>
          <a:p>
            <a:pPr eaLnBrk="1" fontAlgn="auto" hangingPunct="1">
              <a:lnSpc>
                <a:spcPct val="90000"/>
              </a:lnSpc>
              <a:defRPr/>
            </a:pPr>
            <a:r>
              <a:rPr lang="en-US" altLang="zh-CN" sz="2400" smtClean="0">
                <a:solidFill>
                  <a:schemeClr val="accent4"/>
                </a:solidFill>
                <a:ea typeface="宋体" pitchFamily="2" charset="-122"/>
              </a:rPr>
              <a:t>Drawbacks :</a:t>
            </a:r>
          </a:p>
          <a:p>
            <a:pPr lvl="1" eaLnBrk="1" fontAlgn="auto" hangingPunct="1">
              <a:spcBef>
                <a:spcPts val="0"/>
              </a:spcBef>
              <a:buClr>
                <a:schemeClr val="accent4"/>
              </a:buClr>
              <a:defRPr/>
            </a:pPr>
            <a:r>
              <a:rPr lang="en-US" altLang="zh-CN" sz="2000" smtClean="0">
                <a:ea typeface="宋体" pitchFamily="2" charset="-122"/>
              </a:rPr>
              <a:t>More complex implementation</a:t>
            </a:r>
          </a:p>
          <a:p>
            <a:pPr lvl="1" eaLnBrk="1" fontAlgn="auto" hangingPunct="1">
              <a:spcBef>
                <a:spcPts val="0"/>
              </a:spcBef>
              <a:buClr>
                <a:schemeClr val="accent4"/>
              </a:buClr>
              <a:defRPr/>
            </a:pPr>
            <a:r>
              <a:rPr lang="en-US" altLang="zh-CN" sz="2000" smtClean="0">
                <a:ea typeface="宋体" pitchFamily="2" charset="-122"/>
              </a:rPr>
              <a:t>No encryption mechanism</a:t>
            </a:r>
          </a:p>
        </p:txBody>
      </p:sp>
      <p:sp>
        <p:nvSpPr>
          <p:cNvPr id="8602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746B215-F2DD-4027-A8A2-7BB4CE088D6F}" type="slidenum">
              <a:rPr lang="zh-CN" altLang="fr-FR" sz="1200" i="0">
                <a:solidFill>
                  <a:schemeClr val="tx1"/>
                </a:solidFill>
                <a:cs typeface="华文新魏"/>
              </a:rPr>
              <a:pPr>
                <a:spcBef>
                  <a:spcPct val="0"/>
                </a:spcBef>
                <a:spcAft>
                  <a:spcPct val="0"/>
                </a:spcAft>
                <a:buClrTx/>
                <a:buFontTx/>
                <a:buNone/>
              </a:pPr>
              <a:t>152</a:t>
            </a:fld>
            <a:endParaRPr lang="fr-FR" altLang="zh-CN" sz="1200" i="0">
              <a:solidFill>
                <a:schemeClr val="tx1"/>
              </a:solidFill>
              <a:cs typeface="华文新魏"/>
            </a:endParaRPr>
          </a:p>
        </p:txBody>
      </p:sp>
      <p:grpSp>
        <p:nvGrpSpPr>
          <p:cNvPr id="2" name="Group 29"/>
          <p:cNvGrpSpPr>
            <a:grpSpLocks/>
          </p:cNvGrpSpPr>
          <p:nvPr/>
        </p:nvGrpSpPr>
        <p:grpSpPr bwMode="auto">
          <a:xfrm>
            <a:off x="5262563" y="3222625"/>
            <a:ext cx="2513012" cy="1255713"/>
            <a:chOff x="3315" y="2030"/>
            <a:chExt cx="1583" cy="791"/>
          </a:xfrm>
        </p:grpSpPr>
        <p:sp>
          <p:nvSpPr>
            <p:cNvPr id="86041" name="Rectangle 7"/>
            <p:cNvSpPr>
              <a:spLocks noChangeArrowheads="1"/>
            </p:cNvSpPr>
            <p:nvPr/>
          </p:nvSpPr>
          <p:spPr bwMode="auto">
            <a:xfrm rot="-587021">
              <a:off x="3354" y="2030"/>
              <a:ext cx="1544" cy="7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6042" name="Text Box 8"/>
            <p:cNvSpPr txBox="1">
              <a:spLocks noChangeArrowheads="1"/>
            </p:cNvSpPr>
            <p:nvPr/>
          </p:nvSpPr>
          <p:spPr bwMode="auto">
            <a:xfrm rot="-587021">
              <a:off x="4199" y="2050"/>
              <a:ext cx="584" cy="22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86043" name="AutoShape 9"/>
            <p:cNvSpPr>
              <a:spLocks noChangeArrowheads="1"/>
            </p:cNvSpPr>
            <p:nvPr/>
          </p:nvSpPr>
          <p:spPr bwMode="auto">
            <a:xfrm rot="-587021">
              <a:off x="3728" y="2407"/>
              <a:ext cx="1096" cy="3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Ports 20/21</a:t>
              </a:r>
            </a:p>
          </p:txBody>
        </p:sp>
        <p:sp>
          <p:nvSpPr>
            <p:cNvPr id="86044" name="Oval 10"/>
            <p:cNvSpPr>
              <a:spLocks noChangeArrowheads="1"/>
            </p:cNvSpPr>
            <p:nvPr/>
          </p:nvSpPr>
          <p:spPr bwMode="auto">
            <a:xfrm rot="-2094308">
              <a:off x="3315" y="2191"/>
              <a:ext cx="571" cy="17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3" name="Group 11"/>
          <p:cNvGrpSpPr>
            <a:grpSpLocks/>
          </p:cNvGrpSpPr>
          <p:nvPr/>
        </p:nvGrpSpPr>
        <p:grpSpPr bwMode="auto">
          <a:xfrm rot="736080">
            <a:off x="4802188" y="1087438"/>
            <a:ext cx="1804987" cy="1343025"/>
            <a:chOff x="3573" y="3053"/>
            <a:chExt cx="1135" cy="694"/>
          </a:xfrm>
        </p:grpSpPr>
        <p:sp>
          <p:nvSpPr>
            <p:cNvPr id="86039" name="Rectangle 12"/>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Client</a:t>
              </a:r>
            </a:p>
            <a:p>
              <a:pPr algn="ct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p:txBody>
        </p:sp>
        <p:sp>
          <p:nvSpPr>
            <p:cNvPr id="86040" name="Text Box 13"/>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25" name="AutoShape 17"/>
          <p:cNvSpPr>
            <a:spLocks noChangeArrowheads="1"/>
          </p:cNvSpPr>
          <p:nvPr/>
        </p:nvSpPr>
        <p:spPr bwMode="auto">
          <a:xfrm>
            <a:off x="3517900"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41"/>
          <p:cNvGrpSpPr>
            <a:grpSpLocks/>
          </p:cNvGrpSpPr>
          <p:nvPr/>
        </p:nvGrpSpPr>
        <p:grpSpPr bwMode="auto">
          <a:xfrm>
            <a:off x="2706688" y="3282950"/>
            <a:ext cx="2168525" cy="1135063"/>
            <a:chOff x="1705" y="2068"/>
            <a:chExt cx="1366" cy="715"/>
          </a:xfrm>
        </p:grpSpPr>
        <p:sp>
          <p:nvSpPr>
            <p:cNvPr id="86037" name="Rectangle 19"/>
            <p:cNvSpPr>
              <a:spLocks noChangeArrowheads="1"/>
            </p:cNvSpPr>
            <p:nvPr/>
          </p:nvSpPr>
          <p:spPr bwMode="auto">
            <a:xfrm rot="-587021">
              <a:off x="1705" y="2068"/>
              <a:ext cx="1366" cy="71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6038" name="Text Box 20"/>
            <p:cNvSpPr txBox="1">
              <a:spLocks noChangeArrowheads="1"/>
            </p:cNvSpPr>
            <p:nvPr/>
          </p:nvSpPr>
          <p:spPr bwMode="auto">
            <a:xfrm rot="-587021">
              <a:off x="2453" y="2086"/>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30" name="AutoShape 22"/>
          <p:cNvSpPr>
            <a:spLocks noChangeArrowheads="1"/>
          </p:cNvSpPr>
          <p:nvPr/>
        </p:nvSpPr>
        <p:spPr bwMode="auto">
          <a:xfrm>
            <a:off x="846138"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4231" name="AutoShape 23"/>
          <p:cNvSpPr>
            <a:spLocks noChangeArrowheads="1"/>
          </p:cNvSpPr>
          <p:nvPr/>
        </p:nvSpPr>
        <p:spPr bwMode="auto">
          <a:xfrm rot="-660723">
            <a:off x="471488" y="3390900"/>
            <a:ext cx="1766887" cy="99853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File</a:t>
            </a:r>
          </a:p>
        </p:txBody>
      </p:sp>
      <p:grpSp>
        <p:nvGrpSpPr>
          <p:cNvPr id="5" name="Group 33"/>
          <p:cNvGrpSpPr>
            <a:grpSpLocks/>
          </p:cNvGrpSpPr>
          <p:nvPr/>
        </p:nvGrpSpPr>
        <p:grpSpPr bwMode="auto">
          <a:xfrm rot="736080">
            <a:off x="7343775" y="1085850"/>
            <a:ext cx="1804988" cy="1343025"/>
            <a:chOff x="3573" y="3053"/>
            <a:chExt cx="1135" cy="694"/>
          </a:xfrm>
        </p:grpSpPr>
        <p:sp>
          <p:nvSpPr>
            <p:cNvPr id="86035" name="Rectangle 34"/>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Server</a:t>
              </a:r>
            </a:p>
            <a:p>
              <a:pPr algn="ct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p:txBody>
        </p:sp>
        <p:sp>
          <p:nvSpPr>
            <p:cNvPr id="86036" name="Text Box 35"/>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36" name="AutoShape 28"/>
          <p:cNvSpPr>
            <a:spLocks noChangeArrowheads="1"/>
          </p:cNvSpPr>
          <p:nvPr/>
        </p:nvSpPr>
        <p:spPr bwMode="auto">
          <a:xfrm>
            <a:off x="6459538" y="1108075"/>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Port 20</a:t>
            </a:r>
          </a:p>
        </p:txBody>
      </p:sp>
      <p:sp>
        <p:nvSpPr>
          <p:cNvPr id="734244" name="AutoShape 36"/>
          <p:cNvSpPr>
            <a:spLocks noChangeArrowheads="1"/>
          </p:cNvSpPr>
          <p:nvPr/>
        </p:nvSpPr>
        <p:spPr bwMode="auto">
          <a:xfrm>
            <a:off x="6461125" y="1800225"/>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Port 21</a:t>
            </a:r>
          </a:p>
        </p:txBody>
      </p:sp>
      <p:sp>
        <p:nvSpPr>
          <p:cNvPr id="734245" name="AutoShape 37"/>
          <p:cNvSpPr>
            <a:spLocks noChangeArrowheads="1"/>
          </p:cNvSpPr>
          <p:nvPr/>
        </p:nvSpPr>
        <p:spPr bwMode="auto">
          <a:xfrm>
            <a:off x="6453188" y="1123950"/>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Data</a:t>
            </a:r>
          </a:p>
        </p:txBody>
      </p:sp>
      <p:sp>
        <p:nvSpPr>
          <p:cNvPr id="734246" name="AutoShape 38"/>
          <p:cNvSpPr>
            <a:spLocks noChangeArrowheads="1"/>
          </p:cNvSpPr>
          <p:nvPr/>
        </p:nvSpPr>
        <p:spPr bwMode="auto">
          <a:xfrm>
            <a:off x="6454775" y="1816100"/>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Cmd</a:t>
            </a:r>
          </a:p>
        </p:txBody>
      </p:sp>
      <p:sp>
        <p:nvSpPr>
          <p:cNvPr id="734250" name="Oval 4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6034" name="AutoShape 43">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42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42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42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4211">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42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42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42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42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42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424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73424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34246"/>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4211">
                                            <p:txEl>
                                              <p:pRg st="3" end="3"/>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4211">
                                            <p:txEl>
                                              <p:pRg st="9" end="9"/>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4211">
                                            <p:txEl>
                                              <p:pRg st="10" end="1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4211">
                                            <p:txEl>
                                              <p:pRg st="11" end="11"/>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4212">
                                            <p:txEl>
                                              <p:pRg st="0" end="0"/>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4212">
                                            <p:txEl>
                                              <p:pRg st="1" end="1"/>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34212">
                                            <p:txEl>
                                              <p:pRg st="2" end="2"/>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4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11" grpId="0" build="p"/>
      <p:bldP spid="734212" grpId="0" build="p"/>
      <p:bldP spid="734225" grpId="0" animBg="1"/>
      <p:bldP spid="734230" grpId="0" animBg="1"/>
      <p:bldP spid="734231" grpId="0" animBg="1"/>
      <p:bldP spid="734236" grpId="0" animBg="1"/>
      <p:bldP spid="734244" grpId="0" animBg="1"/>
      <p:bldP spid="734245" grpId="0" animBg="1"/>
      <p:bldP spid="734245" grpId="1" animBg="1"/>
      <p:bldP spid="734246" grpId="0" animBg="1"/>
      <p:bldP spid="734246" grpId="1" animBg="1"/>
      <p:bldP spid="73425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9"/>
          <p:cNvSpPr>
            <a:spLocks noGrp="1" noChangeArrowheads="1"/>
          </p:cNvSpPr>
          <p:nvPr>
            <p:ph type="title"/>
          </p:nvPr>
        </p:nvSpPr>
        <p:spPr>
          <a:xfrm>
            <a:off x="731838" y="0"/>
            <a:ext cx="7224712" cy="765175"/>
          </a:xfrm>
        </p:spPr>
        <p:txBody>
          <a:bodyPr rtlCol="0">
            <a:normAutofit fontScale="90000"/>
          </a:bodyPr>
          <a:lstStyle/>
          <a:p>
            <a:pPr eaLnBrk="1" fontAlgn="auto" hangingPunct="1">
              <a:spcAft>
                <a:spcPts val="0"/>
              </a:spcAft>
              <a:defRPr/>
            </a:pPr>
            <a:r>
              <a:rPr lang="en-US" altLang="zh-CN" smtClean="0">
                <a:ea typeface="宋体" pitchFamily="2" charset="-122"/>
              </a:rPr>
              <a:t>Simple Mail Transfer Protocol (SMTP)</a:t>
            </a:r>
          </a:p>
        </p:txBody>
      </p:sp>
      <p:sp>
        <p:nvSpPr>
          <p:cNvPr id="742402" name="Rectangle 2"/>
          <p:cNvSpPr>
            <a:spLocks noGrp="1" noChangeArrowheads="1"/>
          </p:cNvSpPr>
          <p:nvPr>
            <p:ph type="body" sz="half" idx="1"/>
          </p:nvPr>
        </p:nvSpPr>
        <p:spPr>
          <a:xfrm>
            <a:off x="323850" y="817563"/>
            <a:ext cx="5861050" cy="1484312"/>
          </a:xfrm>
        </p:spPr>
        <p:txBody>
          <a:bodyPr rtlCol="0">
            <a:normAutofit fontScale="77500" lnSpcReduction="20000"/>
          </a:bodyPr>
          <a:lstStyle/>
          <a:p>
            <a:pPr eaLnBrk="1" fontAlgn="auto" hangingPunct="1">
              <a:buFontTx/>
              <a:buNone/>
              <a:defRPr/>
            </a:pPr>
            <a:r>
              <a:rPr lang="en-US" altLang="zh-CN" sz="2400" smtClean="0">
                <a:solidFill>
                  <a:schemeClr val="accent4"/>
                </a:solidFill>
                <a:ea typeface="宋体" pitchFamily="2" charset="-122"/>
              </a:rPr>
              <a:t>Simple Mail Transfer Protocol</a:t>
            </a:r>
          </a:p>
          <a:p>
            <a:pPr eaLnBrk="1" fontAlgn="auto" hangingPunct="1">
              <a:defRPr/>
            </a:pPr>
            <a:r>
              <a:rPr lang="en-US" altLang="zh-CN" sz="2400" smtClean="0">
                <a:solidFill>
                  <a:schemeClr val="accent4"/>
                </a:solidFill>
                <a:ea typeface="宋体" pitchFamily="2" charset="-122"/>
              </a:rPr>
              <a:t>Protocol to transmit electronic mails</a:t>
            </a:r>
          </a:p>
          <a:p>
            <a:pPr eaLnBrk="1" fontAlgn="auto" hangingPunct="1">
              <a:defRPr/>
            </a:pPr>
            <a:r>
              <a:rPr lang="en-US" altLang="zh-CN" sz="2400" smtClean="0">
                <a:solidFill>
                  <a:schemeClr val="accent4"/>
                </a:solidFill>
                <a:ea typeface="宋体" pitchFamily="2" charset="-122"/>
              </a:rPr>
              <a:t>Uses ASCII commands (plain text)</a:t>
            </a:r>
          </a:p>
          <a:p>
            <a:pPr eaLnBrk="1" fontAlgn="auto" hangingPunct="1">
              <a:defRPr/>
            </a:pPr>
            <a:endParaRPr lang="en-US" altLang="zh-CN" sz="2400" smtClean="0">
              <a:solidFill>
                <a:schemeClr val="accent4"/>
              </a:solidFill>
              <a:ea typeface="宋体" pitchFamily="2" charset="-122"/>
            </a:endParaRPr>
          </a:p>
        </p:txBody>
      </p:sp>
      <p:graphicFrame>
        <p:nvGraphicFramePr>
          <p:cNvPr id="742463" name="Group 63"/>
          <p:cNvGraphicFramePr>
            <a:graphicFrameLocks noGrp="1"/>
          </p:cNvGraphicFramePr>
          <p:nvPr>
            <p:ph sz="half" idx="2"/>
          </p:nvPr>
        </p:nvGraphicFramePr>
        <p:xfrm>
          <a:off x="461963" y="2276475"/>
          <a:ext cx="7129462" cy="1874838"/>
        </p:xfrm>
        <a:graphic>
          <a:graphicData uri="http://schemas.openxmlformats.org/drawingml/2006/table">
            <a:tbl>
              <a:tblPr/>
              <a:tblGrid>
                <a:gridCol w="1906587"/>
                <a:gridCol w="5222875"/>
              </a:tblGrid>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HELO or EHLO</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Used by the client to identify itself</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MAIL FROM:</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Identifies the originator of the mail</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RCPT TO:</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Identifies the recipient of the message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DATA</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Commands to send the content of the message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13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QUIT</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To end the email exchange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808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195E68D1-764A-4B21-8763-42AC30CEC648}" type="slidenum">
              <a:rPr lang="zh-CN" altLang="fr-FR" sz="1200" i="0">
                <a:solidFill>
                  <a:schemeClr val="tx1"/>
                </a:solidFill>
                <a:cs typeface="华文新魏"/>
              </a:rPr>
              <a:pPr>
                <a:spcBef>
                  <a:spcPct val="0"/>
                </a:spcBef>
                <a:spcAft>
                  <a:spcPct val="0"/>
                </a:spcAft>
                <a:buClrTx/>
                <a:buFontTx/>
                <a:buNone/>
              </a:pPr>
              <a:t>153</a:t>
            </a:fld>
            <a:endParaRPr lang="fr-FR" altLang="zh-CN" sz="1200" i="0">
              <a:solidFill>
                <a:schemeClr val="tx1"/>
              </a:solidFill>
              <a:cs typeface="华文新魏"/>
            </a:endParaRPr>
          </a:p>
        </p:txBody>
      </p:sp>
      <p:sp>
        <p:nvSpPr>
          <p:cNvPr id="742467" name="AutoShape 67"/>
          <p:cNvSpPr>
            <a:spLocks/>
          </p:cNvSpPr>
          <p:nvPr/>
        </p:nvSpPr>
        <p:spPr bwMode="auto">
          <a:xfrm rot="5400000">
            <a:off x="3669506" y="797719"/>
            <a:ext cx="690563" cy="7489825"/>
          </a:xfrm>
          <a:prstGeom prst="rightBrace">
            <a:avLst>
              <a:gd name="adj1" fmla="val 46196"/>
              <a:gd name="adj2" fmla="val 9148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742431" name="Picture 31"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5150" y="4235450"/>
            <a:ext cx="2062163"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2433" name="Text Box 33"/>
          <p:cNvSpPr txBox="1">
            <a:spLocks noChangeArrowheads="1"/>
          </p:cNvSpPr>
          <p:nvPr/>
        </p:nvSpPr>
        <p:spPr bwMode="auto">
          <a:xfrm>
            <a:off x="7962900" y="3736975"/>
            <a:ext cx="1025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Mail</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Server</a:t>
            </a:r>
          </a:p>
        </p:txBody>
      </p:sp>
      <p:sp>
        <p:nvSpPr>
          <p:cNvPr id="742466" name="AutoShape 66"/>
          <p:cNvSpPr>
            <a:spLocks noChangeArrowheads="1"/>
          </p:cNvSpPr>
          <p:nvPr/>
        </p:nvSpPr>
        <p:spPr bwMode="auto">
          <a:xfrm>
            <a:off x="4956175" y="5695950"/>
            <a:ext cx="2919413" cy="730250"/>
          </a:xfrm>
          <a:prstGeom prst="rightArrow">
            <a:avLst>
              <a:gd name="adj1" fmla="val 50000"/>
              <a:gd name="adj2" fmla="val 99946"/>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34"/>
          <p:cNvGrpSpPr>
            <a:grpSpLocks/>
          </p:cNvGrpSpPr>
          <p:nvPr/>
        </p:nvGrpSpPr>
        <p:grpSpPr bwMode="auto">
          <a:xfrm>
            <a:off x="4383088" y="4697413"/>
            <a:ext cx="2262187" cy="1439862"/>
            <a:chOff x="2132" y="3272"/>
            <a:chExt cx="1425" cy="739"/>
          </a:xfrm>
        </p:grpSpPr>
        <p:sp>
          <p:nvSpPr>
            <p:cNvPr id="88106" name="Rectangle 17"/>
            <p:cNvSpPr>
              <a:spLocks noChangeArrowheads="1"/>
            </p:cNvSpPr>
            <p:nvPr/>
          </p:nvSpPr>
          <p:spPr bwMode="auto">
            <a:xfrm rot="-587021">
              <a:off x="2166" y="3272"/>
              <a:ext cx="1391" cy="7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8107" name="Text Box 19"/>
            <p:cNvSpPr txBox="1">
              <a:spLocks noChangeArrowheads="1"/>
            </p:cNvSpPr>
            <p:nvPr/>
          </p:nvSpPr>
          <p:spPr bwMode="auto">
            <a:xfrm rot="-587021">
              <a:off x="2927" y="3290"/>
              <a:ext cx="527" cy="211"/>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8108" name="AutoShape 20"/>
            <p:cNvSpPr>
              <a:spLocks noChangeArrowheads="1"/>
            </p:cNvSpPr>
            <p:nvPr/>
          </p:nvSpPr>
          <p:spPr bwMode="auto">
            <a:xfrm rot="-587021">
              <a:off x="2318" y="3643"/>
              <a:ext cx="1174" cy="29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Mail Server’s IP</a:t>
              </a:r>
            </a:p>
          </p:txBody>
        </p:sp>
        <p:sp>
          <p:nvSpPr>
            <p:cNvPr id="88109" name="Oval 21"/>
            <p:cNvSpPr>
              <a:spLocks noChangeArrowheads="1"/>
            </p:cNvSpPr>
            <p:nvPr/>
          </p:nvSpPr>
          <p:spPr bwMode="auto">
            <a:xfrm rot="-2094308">
              <a:off x="2132" y="3422"/>
              <a:ext cx="514" cy="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2435" name="AutoShape 35"/>
          <p:cNvSpPr>
            <a:spLocks noChangeArrowheads="1"/>
          </p:cNvSpPr>
          <p:nvPr/>
        </p:nvSpPr>
        <p:spPr bwMode="auto">
          <a:xfrm>
            <a:off x="2152650" y="5694363"/>
            <a:ext cx="2457450" cy="730250"/>
          </a:xfrm>
          <a:prstGeom prst="rightArrow">
            <a:avLst>
              <a:gd name="adj1" fmla="val 50000"/>
              <a:gd name="adj2" fmla="val 8413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23"/>
          <p:cNvGrpSpPr>
            <a:grpSpLocks/>
          </p:cNvGrpSpPr>
          <p:nvPr/>
        </p:nvGrpSpPr>
        <p:grpSpPr bwMode="auto">
          <a:xfrm>
            <a:off x="1922463" y="4927600"/>
            <a:ext cx="1920875" cy="1190625"/>
            <a:chOff x="558" y="864"/>
            <a:chExt cx="1116" cy="667"/>
          </a:xfrm>
        </p:grpSpPr>
        <p:sp>
          <p:nvSpPr>
            <p:cNvPr id="88102" name="Rectangle 24"/>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8103" name="Text Box 25"/>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88104" name="AutoShape 26"/>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25</a:t>
              </a:r>
            </a:p>
          </p:txBody>
        </p:sp>
        <p:sp>
          <p:nvSpPr>
            <p:cNvPr id="88105" name="Oval 27"/>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2465" name="AutoShape 65"/>
          <p:cNvSpPr>
            <a:spLocks noChangeArrowheads="1"/>
          </p:cNvSpPr>
          <p:nvPr/>
        </p:nvSpPr>
        <p:spPr bwMode="auto">
          <a:xfrm>
            <a:off x="0" y="5695950"/>
            <a:ext cx="2190750" cy="730250"/>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64"/>
          <p:cNvGrpSpPr>
            <a:grpSpLocks/>
          </p:cNvGrpSpPr>
          <p:nvPr/>
        </p:nvGrpSpPr>
        <p:grpSpPr bwMode="auto">
          <a:xfrm rot="-582512">
            <a:off x="-76200" y="5159375"/>
            <a:ext cx="1728788" cy="958850"/>
            <a:chOff x="194" y="3346"/>
            <a:chExt cx="1089" cy="604"/>
          </a:xfrm>
        </p:grpSpPr>
        <p:sp>
          <p:nvSpPr>
            <p:cNvPr id="88100" name="AutoShape 29"/>
            <p:cNvSpPr>
              <a:spLocks noChangeArrowheads="1"/>
            </p:cNvSpPr>
            <p:nvPr/>
          </p:nvSpPr>
          <p:spPr bwMode="auto">
            <a:xfrm>
              <a:off x="194" y="3346"/>
              <a:ext cx="1089" cy="60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HELO</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or EHLO</a:t>
              </a:r>
              <a:endParaRPr lang="zh-CN" altLang="en-US" i="0">
                <a:solidFill>
                  <a:schemeClr val="tx1"/>
                </a:solidFill>
                <a:latin typeface="Verdana" panose="020B0604030504040204" pitchFamily="34" charset="0"/>
                <a:ea typeface="SimSun" panose="02010600030101010101" pitchFamily="2" charset="-122"/>
              </a:endParaRPr>
            </a:p>
          </p:txBody>
        </p:sp>
        <p:sp>
          <p:nvSpPr>
            <p:cNvPr id="88101" name="Text Box 37"/>
            <p:cNvSpPr txBox="1">
              <a:spLocks noChangeArrowheads="1"/>
            </p:cNvSpPr>
            <p:nvPr/>
          </p:nvSpPr>
          <p:spPr bwMode="auto">
            <a:xfrm flipH="1">
              <a:off x="751" y="3370"/>
              <a:ext cx="466"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SMTP</a:t>
              </a:r>
            </a:p>
          </p:txBody>
        </p:sp>
      </p:grpSp>
      <p:sp>
        <p:nvSpPr>
          <p:cNvPr id="742468" name="Oval 6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8099" name="AutoShape 69">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24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240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24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24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2402">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4246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24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24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24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424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2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2" grpId="0" build="p"/>
      <p:bldP spid="742467" grpId="0" animBg="1"/>
      <p:bldP spid="742433" grpId="0"/>
      <p:bldP spid="742466" grpId="0" animBg="1"/>
      <p:bldP spid="742435" grpId="0" animBg="1"/>
      <p:bldP spid="742465" grpId="0" animBg="1"/>
      <p:bldP spid="74246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5" name="Rectangle 25"/>
          <p:cNvSpPr>
            <a:spLocks noGrp="1" noChangeArrowheads="1"/>
          </p:cNvSpPr>
          <p:nvPr>
            <p:ph type="title"/>
          </p:nvPr>
        </p:nvSpPr>
        <p:spPr>
          <a:xfrm>
            <a:off x="731838" y="0"/>
            <a:ext cx="7224712" cy="765175"/>
          </a:xfrm>
        </p:spPr>
        <p:txBody>
          <a:bodyPr rtlCol="0">
            <a:normAutofit fontScale="90000"/>
          </a:bodyPr>
          <a:lstStyle/>
          <a:p>
            <a:pPr eaLnBrk="1" fontAlgn="auto" hangingPunct="1">
              <a:spcAft>
                <a:spcPts val="0"/>
              </a:spcAft>
              <a:defRPr/>
            </a:pPr>
            <a:r>
              <a:rPr lang="en-US" altLang="zh-CN" smtClean="0">
                <a:ea typeface="宋体" pitchFamily="2" charset="-122"/>
              </a:rPr>
              <a:t>Post Office Protocol Version 3 (POP3)</a:t>
            </a:r>
          </a:p>
        </p:txBody>
      </p:sp>
      <p:sp>
        <p:nvSpPr>
          <p:cNvPr id="741379" name="Rectangle 3"/>
          <p:cNvSpPr>
            <a:spLocks noGrp="1" noChangeArrowheads="1"/>
          </p:cNvSpPr>
          <p:nvPr>
            <p:ph idx="1"/>
          </p:nvPr>
        </p:nvSpPr>
        <p:spPr>
          <a:xfrm>
            <a:off x="231775" y="946150"/>
            <a:ext cx="6029325" cy="2174875"/>
          </a:xfrm>
        </p:spPr>
        <p:txBody>
          <a:bodyPr/>
          <a:lstStyle/>
          <a:p>
            <a:pPr eaLnBrk="1" hangingPunct="1">
              <a:buFontTx/>
              <a:buNone/>
            </a:pPr>
            <a:r>
              <a:rPr lang="en-US" altLang="zh-CN" smtClean="0">
                <a:ea typeface="SimSun" panose="02010600030101010101" pitchFamily="2" charset="-122"/>
              </a:rPr>
              <a:t>Post Office Protocol version 3</a:t>
            </a:r>
          </a:p>
          <a:p>
            <a:pPr eaLnBrk="1" hangingPunct="1"/>
            <a:r>
              <a:rPr lang="en-US" altLang="zh-CN" smtClean="0">
                <a:ea typeface="SimSun" panose="02010600030101010101" pitchFamily="2" charset="-122"/>
              </a:rPr>
              <a:t>Used to retrieve email from an account on a server </a:t>
            </a:r>
          </a:p>
          <a:p>
            <a:pPr eaLnBrk="1" hangingPunct="1"/>
            <a:r>
              <a:rPr lang="en-US" altLang="zh-CN" smtClean="0">
                <a:ea typeface="SimSun" panose="02010600030101010101" pitchFamily="2" charset="-122"/>
              </a:rPr>
              <a:t>No sending features</a:t>
            </a:r>
            <a:endParaRPr lang="zh-CN" altLang="en-US" smtClean="0">
              <a:ea typeface="SimSun" panose="02010600030101010101" pitchFamily="2" charset="-122"/>
            </a:endParaRPr>
          </a:p>
          <a:p>
            <a:pPr eaLnBrk="1" hangingPunct="1"/>
            <a:endParaRPr lang="en-US" altLang="zh-CN" smtClean="0">
              <a:ea typeface="SimSun" panose="02010600030101010101" pitchFamily="2" charset="-122"/>
            </a:endParaRPr>
          </a:p>
        </p:txBody>
      </p:sp>
      <p:sp>
        <p:nvSpPr>
          <p:cNvPr id="9011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41F2912-87C7-4850-8E33-6D0C59C81A6B}" type="slidenum">
              <a:rPr lang="zh-CN" altLang="fr-FR" sz="1200" i="0">
                <a:solidFill>
                  <a:schemeClr val="tx1"/>
                </a:solidFill>
                <a:cs typeface="华文新魏"/>
              </a:rPr>
              <a:pPr>
                <a:spcBef>
                  <a:spcPct val="0"/>
                </a:spcBef>
                <a:spcAft>
                  <a:spcPct val="0"/>
                </a:spcAft>
                <a:buClrTx/>
                <a:buFontTx/>
                <a:buNone/>
              </a:pPr>
              <a:t>154</a:t>
            </a:fld>
            <a:endParaRPr lang="fr-FR" altLang="zh-CN" sz="1200" i="0">
              <a:solidFill>
                <a:schemeClr val="tx1"/>
              </a:solidFill>
              <a:cs typeface="华文新魏"/>
            </a:endParaRPr>
          </a:p>
        </p:txBody>
      </p:sp>
      <p:sp>
        <p:nvSpPr>
          <p:cNvPr id="741459" name="AutoShape 83"/>
          <p:cNvSpPr>
            <a:spLocks noChangeArrowheads="1"/>
          </p:cNvSpPr>
          <p:nvPr/>
        </p:nvSpPr>
        <p:spPr bwMode="auto">
          <a:xfrm>
            <a:off x="7451725" y="3052763"/>
            <a:ext cx="1076325" cy="2112962"/>
          </a:xfrm>
          <a:prstGeom prst="downArrow">
            <a:avLst>
              <a:gd name="adj1" fmla="val 50000"/>
              <a:gd name="adj2" fmla="val 49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54" name="AutoShape 78"/>
          <p:cNvSpPr>
            <a:spLocks noChangeArrowheads="1"/>
          </p:cNvSpPr>
          <p:nvPr/>
        </p:nvSpPr>
        <p:spPr bwMode="auto">
          <a:xfrm rot="10800000">
            <a:off x="6567488" y="4359275"/>
            <a:ext cx="1690687" cy="15748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41453" name="AutoShape 77"/>
          <p:cNvSpPr>
            <a:spLocks noChangeArrowheads="1"/>
          </p:cNvSpPr>
          <p:nvPr/>
        </p:nvSpPr>
        <p:spPr bwMode="auto">
          <a:xfrm flipH="1">
            <a:off x="347663" y="5165725"/>
            <a:ext cx="6759575" cy="884238"/>
          </a:xfrm>
          <a:prstGeom prst="rightArrow">
            <a:avLst>
              <a:gd name="adj1" fmla="val 54046"/>
              <a:gd name="adj2" fmla="val 92654"/>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52" name="Rectangle 76"/>
          <p:cNvSpPr>
            <a:spLocks noChangeArrowheads="1"/>
          </p:cNvSpPr>
          <p:nvPr/>
        </p:nvSpPr>
        <p:spPr bwMode="auto">
          <a:xfrm>
            <a:off x="7721600" y="3052763"/>
            <a:ext cx="538163" cy="1957387"/>
          </a:xfrm>
          <a:prstGeom prst="rect">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18" name="AutoShape 42"/>
          <p:cNvSpPr>
            <a:spLocks noChangeArrowheads="1"/>
          </p:cNvSpPr>
          <p:nvPr/>
        </p:nvSpPr>
        <p:spPr bwMode="auto">
          <a:xfrm rot="-1495306">
            <a:off x="6607175" y="471488"/>
            <a:ext cx="1997075"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Emails</a:t>
            </a:r>
          </a:p>
        </p:txBody>
      </p:sp>
      <p:pic>
        <p:nvPicPr>
          <p:cNvPr id="741416" name="Picture 40"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0913" y="1085850"/>
            <a:ext cx="2062162"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1444" name="AutoShape 68"/>
          <p:cNvSpPr>
            <a:spLocks noChangeArrowheads="1"/>
          </p:cNvSpPr>
          <p:nvPr/>
        </p:nvSpPr>
        <p:spPr bwMode="auto">
          <a:xfrm rot="5400000" flipH="1">
            <a:off x="6147594" y="2782094"/>
            <a:ext cx="1227138" cy="14605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41417" name="Text Box 41"/>
          <p:cNvSpPr txBox="1">
            <a:spLocks noChangeArrowheads="1"/>
          </p:cNvSpPr>
          <p:nvPr/>
        </p:nvSpPr>
        <p:spPr bwMode="auto">
          <a:xfrm>
            <a:off x="8040688" y="2352675"/>
            <a:ext cx="1025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Mail</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Server</a:t>
            </a:r>
          </a:p>
        </p:txBody>
      </p:sp>
      <p:grpSp>
        <p:nvGrpSpPr>
          <p:cNvPr id="2" name="Group 53"/>
          <p:cNvGrpSpPr>
            <a:grpSpLocks/>
          </p:cNvGrpSpPr>
          <p:nvPr/>
        </p:nvGrpSpPr>
        <p:grpSpPr bwMode="auto">
          <a:xfrm>
            <a:off x="4686300" y="3436938"/>
            <a:ext cx="1958975" cy="1363662"/>
            <a:chOff x="2132" y="3272"/>
            <a:chExt cx="1425" cy="739"/>
          </a:xfrm>
        </p:grpSpPr>
        <p:sp>
          <p:nvSpPr>
            <p:cNvPr id="90146" name="Rectangle 54"/>
            <p:cNvSpPr>
              <a:spLocks noChangeArrowheads="1"/>
            </p:cNvSpPr>
            <p:nvPr/>
          </p:nvSpPr>
          <p:spPr bwMode="auto">
            <a:xfrm rot="-587021">
              <a:off x="2166" y="3272"/>
              <a:ext cx="1391" cy="7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0147" name="Text Box 55"/>
            <p:cNvSpPr txBox="1">
              <a:spLocks noChangeArrowheads="1"/>
            </p:cNvSpPr>
            <p:nvPr/>
          </p:nvSpPr>
          <p:spPr bwMode="auto">
            <a:xfrm rot="-587021">
              <a:off x="2927" y="3290"/>
              <a:ext cx="527" cy="211"/>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0148" name="AutoShape 56"/>
            <p:cNvSpPr>
              <a:spLocks noChangeArrowheads="1"/>
            </p:cNvSpPr>
            <p:nvPr/>
          </p:nvSpPr>
          <p:spPr bwMode="auto">
            <a:xfrm rot="-587021">
              <a:off x="2318" y="3643"/>
              <a:ext cx="1174" cy="29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Mail Server’s IP</a:t>
              </a:r>
            </a:p>
          </p:txBody>
        </p:sp>
        <p:sp>
          <p:nvSpPr>
            <p:cNvPr id="90149" name="Oval 57"/>
            <p:cNvSpPr>
              <a:spLocks noChangeArrowheads="1"/>
            </p:cNvSpPr>
            <p:nvPr/>
          </p:nvSpPr>
          <p:spPr bwMode="auto">
            <a:xfrm rot="-2094308">
              <a:off x="2132" y="3422"/>
              <a:ext cx="514" cy="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1434" name="AutoShape 58"/>
          <p:cNvSpPr>
            <a:spLocks noChangeArrowheads="1"/>
          </p:cNvSpPr>
          <p:nvPr/>
        </p:nvSpPr>
        <p:spPr bwMode="auto">
          <a:xfrm>
            <a:off x="2574925" y="3590925"/>
            <a:ext cx="2457450" cy="730250"/>
          </a:xfrm>
          <a:prstGeom prst="rightArrow">
            <a:avLst>
              <a:gd name="adj1" fmla="val 50000"/>
              <a:gd name="adj2" fmla="val 8413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59"/>
          <p:cNvGrpSpPr>
            <a:grpSpLocks/>
          </p:cNvGrpSpPr>
          <p:nvPr/>
        </p:nvGrpSpPr>
        <p:grpSpPr bwMode="auto">
          <a:xfrm>
            <a:off x="2343150" y="3551238"/>
            <a:ext cx="1920875" cy="1190625"/>
            <a:chOff x="558" y="864"/>
            <a:chExt cx="1116" cy="667"/>
          </a:xfrm>
        </p:grpSpPr>
        <p:sp>
          <p:nvSpPr>
            <p:cNvPr id="90142" name="Rectangle 60"/>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0143" name="Text Box 61"/>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0144" name="AutoShape 62"/>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110</a:t>
              </a:r>
            </a:p>
          </p:txBody>
        </p:sp>
        <p:sp>
          <p:nvSpPr>
            <p:cNvPr id="90145" name="Oval 63"/>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1440" name="AutoShape 64"/>
          <p:cNvSpPr>
            <a:spLocks noChangeArrowheads="1"/>
          </p:cNvSpPr>
          <p:nvPr/>
        </p:nvSpPr>
        <p:spPr bwMode="auto">
          <a:xfrm>
            <a:off x="1268413" y="3552825"/>
            <a:ext cx="1422400" cy="730250"/>
          </a:xfrm>
          <a:prstGeom prst="rightArrow">
            <a:avLst>
              <a:gd name="adj1" fmla="val 50000"/>
              <a:gd name="adj2" fmla="val 86309"/>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65"/>
          <p:cNvGrpSpPr>
            <a:grpSpLocks/>
          </p:cNvGrpSpPr>
          <p:nvPr/>
        </p:nvGrpSpPr>
        <p:grpSpPr bwMode="auto">
          <a:xfrm rot="-582512">
            <a:off x="-74613" y="3770313"/>
            <a:ext cx="2035176" cy="1092200"/>
            <a:chOff x="194" y="3346"/>
            <a:chExt cx="1089" cy="604"/>
          </a:xfrm>
        </p:grpSpPr>
        <p:sp>
          <p:nvSpPr>
            <p:cNvPr id="90140" name="AutoShape 66"/>
            <p:cNvSpPr>
              <a:spLocks noChangeArrowheads="1"/>
            </p:cNvSpPr>
            <p:nvPr/>
          </p:nvSpPr>
          <p:spPr bwMode="auto">
            <a:xfrm>
              <a:off x="194" y="3346"/>
              <a:ext cx="1089" cy="60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spcAft>
                  <a:spcPct val="0"/>
                </a:spcAft>
                <a:buClrTx/>
                <a:buFontTx/>
                <a:buNone/>
              </a:pPr>
              <a:endParaRPr lang="en-US" altLang="zh-CN" i="0">
                <a:solidFill>
                  <a:schemeClr val="tx1"/>
                </a:solidFill>
                <a:latin typeface="Verdana" panose="020B0604030504040204" pitchFamily="34" charset="0"/>
                <a:ea typeface="SimSun" panose="02010600030101010101" pitchFamily="2" charset="-122"/>
              </a:endParaRPr>
            </a:p>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Username</a:t>
              </a:r>
            </a:p>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**Password**</a:t>
              </a:r>
            </a:p>
          </p:txBody>
        </p:sp>
        <p:sp>
          <p:nvSpPr>
            <p:cNvPr id="90141" name="Text Box 67"/>
            <p:cNvSpPr txBox="1">
              <a:spLocks noChangeArrowheads="1"/>
            </p:cNvSpPr>
            <p:nvPr/>
          </p:nvSpPr>
          <p:spPr bwMode="auto">
            <a:xfrm flipH="1">
              <a:off x="817" y="3364"/>
              <a:ext cx="391" cy="1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POP3</a:t>
              </a:r>
            </a:p>
          </p:txBody>
        </p:sp>
      </p:grpSp>
      <p:sp>
        <p:nvSpPr>
          <p:cNvPr id="741447" name="AutoShape 71"/>
          <p:cNvSpPr>
            <a:spLocks noChangeArrowheads="1"/>
          </p:cNvSpPr>
          <p:nvPr/>
        </p:nvSpPr>
        <p:spPr bwMode="auto">
          <a:xfrm rot="-1495306">
            <a:off x="2420938" y="5357813"/>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8" name="AutoShape 72"/>
          <p:cNvSpPr>
            <a:spLocks noChangeArrowheads="1"/>
          </p:cNvSpPr>
          <p:nvPr/>
        </p:nvSpPr>
        <p:spPr bwMode="auto">
          <a:xfrm rot="-1495306">
            <a:off x="1154113" y="5319713"/>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9" name="AutoShape 73"/>
          <p:cNvSpPr>
            <a:spLocks noChangeArrowheads="1"/>
          </p:cNvSpPr>
          <p:nvPr/>
        </p:nvSpPr>
        <p:spPr bwMode="auto">
          <a:xfrm rot="-1495306">
            <a:off x="7570788" y="3582988"/>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6" name="AutoShape 70"/>
          <p:cNvSpPr>
            <a:spLocks noChangeArrowheads="1"/>
          </p:cNvSpPr>
          <p:nvPr/>
        </p:nvSpPr>
        <p:spPr bwMode="auto">
          <a:xfrm rot="-1495306">
            <a:off x="3727450" y="5395913"/>
            <a:ext cx="1573213"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5" name="AutoShape 79"/>
          <p:cNvSpPr>
            <a:spLocks noChangeArrowheads="1"/>
          </p:cNvSpPr>
          <p:nvPr/>
        </p:nvSpPr>
        <p:spPr bwMode="auto">
          <a:xfrm rot="-1495306">
            <a:off x="5762625" y="5127625"/>
            <a:ext cx="1573213"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6" name="AutoShape 80"/>
          <p:cNvSpPr>
            <a:spLocks noChangeArrowheads="1"/>
          </p:cNvSpPr>
          <p:nvPr/>
        </p:nvSpPr>
        <p:spPr bwMode="auto">
          <a:xfrm rot="-1495306">
            <a:off x="7570788" y="4657725"/>
            <a:ext cx="1573212"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7" name="AutoShape 81"/>
          <p:cNvSpPr>
            <a:spLocks noChangeArrowheads="1"/>
          </p:cNvSpPr>
          <p:nvPr/>
        </p:nvSpPr>
        <p:spPr bwMode="auto">
          <a:xfrm rot="-1495306">
            <a:off x="5610225" y="5511800"/>
            <a:ext cx="1573213"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8" name="AutoShape 82"/>
          <p:cNvSpPr>
            <a:spLocks noChangeArrowheads="1"/>
          </p:cNvSpPr>
          <p:nvPr/>
        </p:nvSpPr>
        <p:spPr bwMode="auto">
          <a:xfrm rot="-1495306">
            <a:off x="4687888" y="5280025"/>
            <a:ext cx="1573212"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60" name="Oval 84"/>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0139" name="AutoShape 85">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13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13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14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14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14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14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14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144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14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145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414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14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41454"/>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41459"/>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414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14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14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14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14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14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4145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41379">
                                            <p:txEl>
                                              <p:pRg st="2" end="2"/>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1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9" grpId="0" build="p"/>
      <p:bldP spid="741459" grpId="0" animBg="1"/>
      <p:bldP spid="741459" grpId="1" animBg="1"/>
      <p:bldP spid="741454" grpId="0" animBg="1"/>
      <p:bldP spid="741453" grpId="0" animBg="1"/>
      <p:bldP spid="741452" grpId="0" animBg="1"/>
      <p:bldP spid="741418" grpId="0" animBg="1"/>
      <p:bldP spid="741444" grpId="0" animBg="1"/>
      <p:bldP spid="741417" grpId="0"/>
      <p:bldP spid="741434" grpId="0" animBg="1"/>
      <p:bldP spid="741440" grpId="0" animBg="1"/>
      <p:bldP spid="741447" grpId="0" animBg="1"/>
      <p:bldP spid="741448" grpId="0" animBg="1"/>
      <p:bldP spid="741449" grpId="0" animBg="1"/>
      <p:bldP spid="741446" grpId="0" animBg="1"/>
      <p:bldP spid="741455" grpId="0" animBg="1"/>
      <p:bldP spid="741456" grpId="0" animBg="1"/>
      <p:bldP spid="741457" grpId="0" animBg="1"/>
      <p:bldP spid="741458" grpId="0" animBg="1"/>
      <p:bldP spid="741460"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769938" y="0"/>
            <a:ext cx="7186612" cy="765175"/>
          </a:xfrm>
        </p:spPr>
        <p:txBody>
          <a:bodyPr/>
          <a:lstStyle/>
          <a:p>
            <a:pPr eaLnBrk="1" hangingPunct="1"/>
            <a:r>
              <a:rPr lang="en-US" altLang="zh-CN" sz="2400" smtClean="0">
                <a:ea typeface="SimSun" panose="02010600030101010101" pitchFamily="2" charset="-122"/>
              </a:rPr>
              <a:t>Simple Network Management Protocol (SNMP)</a:t>
            </a:r>
          </a:p>
        </p:txBody>
      </p:sp>
      <p:sp>
        <p:nvSpPr>
          <p:cNvPr id="749571" name="Rectangle 3"/>
          <p:cNvSpPr>
            <a:spLocks noGrp="1" noChangeArrowheads="1"/>
          </p:cNvSpPr>
          <p:nvPr>
            <p:ph idx="1"/>
          </p:nvPr>
        </p:nvSpPr>
        <p:spPr>
          <a:xfrm>
            <a:off x="323850" y="908050"/>
            <a:ext cx="8651875" cy="2252663"/>
          </a:xfrm>
        </p:spPr>
        <p:txBody>
          <a:bodyPr/>
          <a:lstStyle/>
          <a:p>
            <a:pPr eaLnBrk="1" hangingPunct="1">
              <a:lnSpc>
                <a:spcPct val="90000"/>
              </a:lnSpc>
            </a:pPr>
            <a:r>
              <a:rPr lang="en-US" altLang="zh-CN" smtClean="0">
                <a:ea typeface="SimSun" panose="02010600030101010101" pitchFamily="2" charset="-122"/>
              </a:rPr>
              <a:t>This protocol gives a framework for network management</a:t>
            </a:r>
          </a:p>
          <a:p>
            <a:pPr eaLnBrk="1" hangingPunct="1">
              <a:lnSpc>
                <a:spcPct val="90000"/>
              </a:lnSpc>
            </a:pPr>
            <a:r>
              <a:rPr lang="en-US" altLang="zh-CN" smtClean="0">
                <a:ea typeface="SimSun" panose="02010600030101010101" pitchFamily="2" charset="-122"/>
              </a:rPr>
              <a:t>SNMP has an agent/manager architecture:</a:t>
            </a:r>
          </a:p>
          <a:p>
            <a:pPr lvl="1" eaLnBrk="1" hangingPunct="1">
              <a:lnSpc>
                <a:spcPct val="90000"/>
              </a:lnSpc>
            </a:pPr>
            <a:r>
              <a:rPr lang="en-US" altLang="zh-CN" smtClean="0">
                <a:ea typeface="SimSun" panose="02010600030101010101" pitchFamily="2" charset="-122"/>
              </a:rPr>
              <a:t>The manager can ask agents some information</a:t>
            </a:r>
          </a:p>
          <a:p>
            <a:pPr lvl="1" eaLnBrk="1" hangingPunct="1">
              <a:lnSpc>
                <a:spcPct val="90000"/>
              </a:lnSpc>
            </a:pPr>
            <a:r>
              <a:rPr lang="en-US" altLang="zh-CN" smtClean="0">
                <a:ea typeface="SimSun" panose="02010600030101010101" pitchFamily="2" charset="-122"/>
              </a:rPr>
              <a:t>Agents can report some event to the manager</a:t>
            </a:r>
          </a:p>
          <a:p>
            <a:pPr eaLnBrk="1" hangingPunct="1">
              <a:lnSpc>
                <a:spcPct val="90000"/>
              </a:lnSpc>
            </a:pPr>
            <a:endParaRPr lang="en-US" altLang="zh-CN" smtClean="0">
              <a:ea typeface="SimSun" panose="02010600030101010101" pitchFamily="2" charset="-122"/>
            </a:endParaRPr>
          </a:p>
        </p:txBody>
      </p:sp>
      <p:sp>
        <p:nvSpPr>
          <p:cNvPr id="9216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7D6D906-2B9A-449D-8B9C-C7482EFB8B7F}" type="slidenum">
              <a:rPr lang="zh-CN" altLang="fr-FR" sz="1200" i="0">
                <a:solidFill>
                  <a:schemeClr val="tx1"/>
                </a:solidFill>
                <a:cs typeface="华文新魏"/>
              </a:rPr>
              <a:pPr>
                <a:spcBef>
                  <a:spcPct val="0"/>
                </a:spcBef>
                <a:spcAft>
                  <a:spcPct val="0"/>
                </a:spcAft>
                <a:buClrTx/>
                <a:buFontTx/>
                <a:buNone/>
              </a:pPr>
              <a:t>155</a:t>
            </a:fld>
            <a:endParaRPr lang="fr-FR" altLang="zh-CN" sz="1200" i="0">
              <a:solidFill>
                <a:schemeClr val="tx1"/>
              </a:solidFill>
              <a:cs typeface="华文新魏"/>
            </a:endParaRPr>
          </a:p>
        </p:txBody>
      </p:sp>
      <p:pic>
        <p:nvPicPr>
          <p:cNvPr id="749572" name="Picture 4"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9125" y="3255963"/>
            <a:ext cx="327818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9573" name="Picture 5"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9563" y="3255963"/>
            <a:ext cx="3278187"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9574" name="Text Box 6"/>
          <p:cNvSpPr txBox="1">
            <a:spLocks noChangeArrowheads="1"/>
          </p:cNvSpPr>
          <p:nvPr/>
        </p:nvSpPr>
        <p:spPr bwMode="auto">
          <a:xfrm>
            <a:off x="269875" y="5886450"/>
            <a:ext cx="1419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Manager</a:t>
            </a:r>
          </a:p>
        </p:txBody>
      </p:sp>
      <p:sp>
        <p:nvSpPr>
          <p:cNvPr id="749575" name="Text Box 7"/>
          <p:cNvSpPr txBox="1">
            <a:spLocks noChangeArrowheads="1"/>
          </p:cNvSpPr>
          <p:nvPr/>
        </p:nvSpPr>
        <p:spPr bwMode="auto">
          <a:xfrm>
            <a:off x="7835900" y="3198813"/>
            <a:ext cx="1023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Agent</a:t>
            </a:r>
          </a:p>
        </p:txBody>
      </p:sp>
      <p:grpSp>
        <p:nvGrpSpPr>
          <p:cNvPr id="2" name="Group 24"/>
          <p:cNvGrpSpPr>
            <a:grpSpLocks/>
          </p:cNvGrpSpPr>
          <p:nvPr/>
        </p:nvGrpSpPr>
        <p:grpSpPr bwMode="auto">
          <a:xfrm>
            <a:off x="1422400" y="3429000"/>
            <a:ext cx="1612900" cy="806450"/>
            <a:chOff x="896" y="2160"/>
            <a:chExt cx="1016" cy="508"/>
          </a:xfrm>
        </p:grpSpPr>
        <p:sp>
          <p:nvSpPr>
            <p:cNvPr id="92187" name="AutoShape 9"/>
            <p:cNvSpPr>
              <a:spLocks noChangeArrowheads="1"/>
            </p:cNvSpPr>
            <p:nvPr/>
          </p:nvSpPr>
          <p:spPr bwMode="auto">
            <a:xfrm flipH="1">
              <a:off x="896" y="2160"/>
              <a:ext cx="10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Request</a:t>
              </a:r>
            </a:p>
          </p:txBody>
        </p:sp>
        <p:sp>
          <p:nvSpPr>
            <p:cNvPr id="92188" name="Text Box 10"/>
            <p:cNvSpPr txBox="1">
              <a:spLocks noChangeArrowheads="1"/>
            </p:cNvSpPr>
            <p:nvPr/>
          </p:nvSpPr>
          <p:spPr bwMode="auto">
            <a:xfrm>
              <a:off x="1380" y="2185"/>
              <a:ext cx="48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SNMP</a:t>
              </a:r>
            </a:p>
          </p:txBody>
        </p:sp>
      </p:grpSp>
      <p:grpSp>
        <p:nvGrpSpPr>
          <p:cNvPr id="3" name="Group 16"/>
          <p:cNvGrpSpPr>
            <a:grpSpLocks/>
          </p:cNvGrpSpPr>
          <p:nvPr/>
        </p:nvGrpSpPr>
        <p:grpSpPr bwMode="auto">
          <a:xfrm>
            <a:off x="6453188" y="4811713"/>
            <a:ext cx="2089150" cy="960437"/>
            <a:chOff x="1201" y="3128"/>
            <a:chExt cx="1316" cy="508"/>
          </a:xfrm>
        </p:grpSpPr>
        <p:sp>
          <p:nvSpPr>
            <p:cNvPr id="92185" name="AutoShape 17"/>
            <p:cNvSpPr>
              <a:spLocks noChangeArrowheads="1"/>
            </p:cNvSpPr>
            <p:nvPr/>
          </p:nvSpPr>
          <p:spPr bwMode="auto">
            <a:xfrm>
              <a:off x="1201" y="3128"/>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TRAP</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 I report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  some event</a:t>
              </a:r>
            </a:p>
          </p:txBody>
        </p:sp>
        <p:sp>
          <p:nvSpPr>
            <p:cNvPr id="92186" name="Text Box 18"/>
            <p:cNvSpPr txBox="1">
              <a:spLocks noChangeArrowheads="1"/>
            </p:cNvSpPr>
            <p:nvPr/>
          </p:nvSpPr>
          <p:spPr bwMode="auto">
            <a:xfrm>
              <a:off x="1987" y="3153"/>
              <a:ext cx="485" cy="1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SNMP</a:t>
              </a:r>
            </a:p>
          </p:txBody>
        </p:sp>
      </p:grpSp>
      <p:sp>
        <p:nvSpPr>
          <p:cNvPr id="749593" name="AutoShape 25"/>
          <p:cNvSpPr>
            <a:spLocks noChangeArrowheads="1"/>
          </p:cNvSpPr>
          <p:nvPr/>
        </p:nvSpPr>
        <p:spPr bwMode="auto">
          <a:xfrm>
            <a:off x="4111625" y="3813175"/>
            <a:ext cx="2457450" cy="806450"/>
          </a:xfrm>
          <a:prstGeom prst="rightArrow">
            <a:avLst>
              <a:gd name="adj1" fmla="val 50000"/>
              <a:gd name="adj2" fmla="val 76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11"/>
          <p:cNvGrpSpPr>
            <a:grpSpLocks/>
          </p:cNvGrpSpPr>
          <p:nvPr/>
        </p:nvGrpSpPr>
        <p:grpSpPr bwMode="auto">
          <a:xfrm rot="1144488">
            <a:off x="2882900" y="3467100"/>
            <a:ext cx="1771650" cy="1058863"/>
            <a:chOff x="98" y="3201"/>
            <a:chExt cx="1116" cy="667"/>
          </a:xfrm>
        </p:grpSpPr>
        <p:sp>
          <p:nvSpPr>
            <p:cNvPr id="92181" name="Rectangle 12"/>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2182" name="Text Box 13"/>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92183" name="AutoShape 14"/>
            <p:cNvSpPr>
              <a:spLocks noChangeArrowheads="1"/>
            </p:cNvSpPr>
            <p:nvPr/>
          </p:nvSpPr>
          <p:spPr bwMode="auto">
            <a:xfrm rot="-587021">
              <a:off x="170" y="3542"/>
              <a:ext cx="104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161 </a:t>
              </a:r>
            </a:p>
          </p:txBody>
        </p:sp>
        <p:sp>
          <p:nvSpPr>
            <p:cNvPr id="92184" name="Oval 15"/>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9594" name="AutoShape 26"/>
          <p:cNvSpPr>
            <a:spLocks noChangeArrowheads="1"/>
          </p:cNvSpPr>
          <p:nvPr/>
        </p:nvSpPr>
        <p:spPr bwMode="auto">
          <a:xfrm flipH="1">
            <a:off x="2651125" y="5041900"/>
            <a:ext cx="2457450" cy="806450"/>
          </a:xfrm>
          <a:prstGeom prst="rightArrow">
            <a:avLst>
              <a:gd name="adj1" fmla="val 50000"/>
              <a:gd name="adj2" fmla="val 76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19"/>
          <p:cNvGrpSpPr>
            <a:grpSpLocks/>
          </p:cNvGrpSpPr>
          <p:nvPr/>
        </p:nvGrpSpPr>
        <p:grpSpPr bwMode="auto">
          <a:xfrm rot="-179843">
            <a:off x="4764088" y="4827588"/>
            <a:ext cx="1771650" cy="1058862"/>
            <a:chOff x="98" y="3201"/>
            <a:chExt cx="1116" cy="667"/>
          </a:xfrm>
        </p:grpSpPr>
        <p:sp>
          <p:nvSpPr>
            <p:cNvPr id="92177" name="Rectangle 20"/>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2178" name="Text Box 21"/>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92179" name="AutoShape 22"/>
            <p:cNvSpPr>
              <a:spLocks noChangeArrowheads="1"/>
            </p:cNvSpPr>
            <p:nvPr/>
          </p:nvSpPr>
          <p:spPr bwMode="auto">
            <a:xfrm rot="-587021">
              <a:off x="170" y="3542"/>
              <a:ext cx="104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162 </a:t>
              </a:r>
            </a:p>
          </p:txBody>
        </p:sp>
        <p:sp>
          <p:nvSpPr>
            <p:cNvPr id="92180" name="Oval 23"/>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9596" name="Oval 2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2176" name="AutoShape 29">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9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957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95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95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95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957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957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959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9571">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95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9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1" grpId="0" build="p"/>
      <p:bldP spid="749574" grpId="0"/>
      <p:bldP spid="749575" grpId="0"/>
      <p:bldP spid="749593" grpId="0" animBg="1"/>
      <p:bldP spid="749594" grpId="0" animBg="1"/>
      <p:bldP spid="74959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Hypertext Transfer Protocol (HTTP)</a:t>
            </a:r>
          </a:p>
        </p:txBody>
      </p:sp>
      <p:sp>
        <p:nvSpPr>
          <p:cNvPr id="736259" name="Rectangle 3"/>
          <p:cNvSpPr>
            <a:spLocks noGrp="1" noChangeArrowheads="1"/>
          </p:cNvSpPr>
          <p:nvPr>
            <p:ph idx="1"/>
          </p:nvPr>
        </p:nvSpPr>
        <p:spPr>
          <a:xfrm>
            <a:off x="323850" y="908050"/>
            <a:ext cx="8472488" cy="1830388"/>
          </a:xfrm>
        </p:spPr>
        <p:txBody>
          <a:bodyPr/>
          <a:lstStyle/>
          <a:p>
            <a:pPr eaLnBrk="1" hangingPunct="1">
              <a:lnSpc>
                <a:spcPct val="90000"/>
              </a:lnSpc>
            </a:pPr>
            <a:r>
              <a:rPr lang="en-US" altLang="zh-CN" smtClean="0">
                <a:ea typeface="SimSun" panose="02010600030101010101" pitchFamily="2" charset="-122"/>
              </a:rPr>
              <a:t>Used by the World Wide Web</a:t>
            </a:r>
          </a:p>
          <a:p>
            <a:pPr eaLnBrk="1" hangingPunct="1">
              <a:lnSpc>
                <a:spcPct val="90000"/>
              </a:lnSpc>
            </a:pPr>
            <a:r>
              <a:rPr lang="en-US" altLang="zh-CN" smtClean="0">
                <a:ea typeface="SimSun" panose="02010600030101010101" pitchFamily="2" charset="-122"/>
              </a:rPr>
              <a:t>It relies on the TCP protocol</a:t>
            </a:r>
          </a:p>
          <a:p>
            <a:pPr eaLnBrk="1" hangingPunct="1">
              <a:lnSpc>
                <a:spcPct val="90000"/>
              </a:lnSpc>
            </a:pPr>
            <a:r>
              <a:rPr lang="en-US" altLang="zh-CN" smtClean="0">
                <a:ea typeface="SimSun" panose="02010600030101010101" pitchFamily="2" charset="-122"/>
              </a:rPr>
              <a:t>Allows the client (a browser, …) to get ressources (html pages, pictures, …) from a server</a:t>
            </a:r>
          </a:p>
        </p:txBody>
      </p:sp>
      <p:sp>
        <p:nvSpPr>
          <p:cNvPr id="9421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5C784C6-B68A-4D78-AA58-4E2C263C240B}" type="slidenum">
              <a:rPr lang="zh-CN" altLang="fr-FR" sz="1200" i="0">
                <a:solidFill>
                  <a:schemeClr val="tx1"/>
                </a:solidFill>
                <a:cs typeface="华文新魏"/>
              </a:rPr>
              <a:pPr>
                <a:spcBef>
                  <a:spcPct val="0"/>
                </a:spcBef>
                <a:spcAft>
                  <a:spcPct val="0"/>
                </a:spcAft>
                <a:buClrTx/>
                <a:buFontTx/>
                <a:buNone/>
              </a:pPr>
              <a:t>156</a:t>
            </a:fld>
            <a:endParaRPr lang="fr-FR" altLang="zh-CN" sz="1200" i="0">
              <a:solidFill>
                <a:schemeClr val="tx1"/>
              </a:solidFill>
              <a:cs typeface="华文新魏"/>
            </a:endParaRPr>
          </a:p>
        </p:txBody>
      </p:sp>
      <p:grpSp>
        <p:nvGrpSpPr>
          <p:cNvPr id="2" name="Group 46"/>
          <p:cNvGrpSpPr>
            <a:grpSpLocks/>
          </p:cNvGrpSpPr>
          <p:nvPr/>
        </p:nvGrpSpPr>
        <p:grpSpPr bwMode="auto">
          <a:xfrm>
            <a:off x="4632325" y="2813050"/>
            <a:ext cx="3317875" cy="3649663"/>
            <a:chOff x="2760" y="1942"/>
            <a:chExt cx="2090" cy="2299"/>
          </a:xfrm>
        </p:grpSpPr>
        <p:grpSp>
          <p:nvGrpSpPr>
            <p:cNvPr id="94232" name="Group 9"/>
            <p:cNvGrpSpPr>
              <a:grpSpLocks/>
            </p:cNvGrpSpPr>
            <p:nvPr/>
          </p:nvGrpSpPr>
          <p:grpSpPr bwMode="auto">
            <a:xfrm>
              <a:off x="2760" y="2668"/>
              <a:ext cx="1694" cy="1573"/>
              <a:chOff x="2686" y="2595"/>
              <a:chExt cx="1694" cy="1573"/>
            </a:xfrm>
          </p:grpSpPr>
          <p:sp>
            <p:nvSpPr>
              <p:cNvPr id="94238" name="Line 10"/>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4239" name="Line 11"/>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4240" name="Freeform 12"/>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94233" name="Freeform 13"/>
            <p:cNvSpPr>
              <a:spLocks/>
            </p:cNvSpPr>
            <p:nvPr/>
          </p:nvSpPr>
          <p:spPr bwMode="auto">
            <a:xfrm rot="10800000">
              <a:off x="3606"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4234" name="AutoShape 14"/>
            <p:cNvSpPr>
              <a:spLocks noChangeArrowheads="1"/>
            </p:cNvSpPr>
            <p:nvPr/>
          </p:nvSpPr>
          <p:spPr bwMode="auto">
            <a:xfrm rot="-664538">
              <a:off x="2987" y="2025"/>
              <a:ext cx="1863" cy="1383"/>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 (Response)</a:t>
              </a:r>
            </a:p>
          </p:txBody>
        </p:sp>
        <p:sp>
          <p:nvSpPr>
            <p:cNvPr id="94235" name="Freeform 15"/>
            <p:cNvSpPr>
              <a:spLocks/>
            </p:cNvSpPr>
            <p:nvPr/>
          </p:nvSpPr>
          <p:spPr bwMode="auto">
            <a:xfrm>
              <a:off x="2760"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4236" name="Text Box 16"/>
            <p:cNvSpPr txBox="1">
              <a:spLocks noChangeArrowheads="1"/>
            </p:cNvSpPr>
            <p:nvPr/>
          </p:nvSpPr>
          <p:spPr bwMode="auto">
            <a:xfrm rot="-660242">
              <a:off x="4235" y="1942"/>
              <a:ext cx="450"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HTTP</a:t>
              </a:r>
            </a:p>
          </p:txBody>
        </p:sp>
        <p:pic>
          <p:nvPicPr>
            <p:cNvPr id="94237" name="Picture 4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43131">
              <a:off x="3042" y="2291"/>
              <a:ext cx="179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5"/>
          <p:cNvGrpSpPr>
            <a:grpSpLocks/>
          </p:cNvGrpSpPr>
          <p:nvPr/>
        </p:nvGrpSpPr>
        <p:grpSpPr bwMode="auto">
          <a:xfrm>
            <a:off x="1944688" y="2778125"/>
            <a:ext cx="2665412" cy="1073150"/>
            <a:chOff x="1114" y="2114"/>
            <a:chExt cx="1558" cy="530"/>
          </a:xfrm>
        </p:grpSpPr>
        <p:sp>
          <p:nvSpPr>
            <p:cNvPr id="94230" name="AutoShape 6"/>
            <p:cNvSpPr>
              <a:spLocks noChangeArrowheads="1"/>
            </p:cNvSpPr>
            <p:nvPr/>
          </p:nvSpPr>
          <p:spPr bwMode="auto">
            <a:xfrm rot="-664538">
              <a:off x="1114" y="2136"/>
              <a:ext cx="1558" cy="50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 (Request)</a:t>
              </a:r>
            </a:p>
            <a:p>
              <a:pP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hlinkClick r:id="rId4"/>
                </a:rPr>
                <a:t>www.st.com/</a:t>
              </a:r>
              <a:r>
                <a:rPr lang="en-US" altLang="zh-CN" sz="1800" i="0">
                  <a:solidFill>
                    <a:schemeClr val="tx1"/>
                  </a:solidFill>
                  <a:latin typeface="Verdana" panose="020B0604030504040204" pitchFamily="34" charset="0"/>
                  <a:ea typeface="SimSun" panose="02010600030101010101" pitchFamily="2" charset="-122"/>
                </a:rPr>
                <a:t>stm32</a:t>
              </a:r>
            </a:p>
          </p:txBody>
        </p:sp>
        <p:sp>
          <p:nvSpPr>
            <p:cNvPr id="94231" name="Text Box 7"/>
            <p:cNvSpPr txBox="1">
              <a:spLocks noChangeArrowheads="1"/>
            </p:cNvSpPr>
            <p:nvPr/>
          </p:nvSpPr>
          <p:spPr bwMode="auto">
            <a:xfrm rot="-660242">
              <a:off x="2143" y="2114"/>
              <a:ext cx="418" cy="1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HTTP</a:t>
              </a:r>
            </a:p>
          </p:txBody>
        </p:sp>
      </p:grpSp>
      <p:sp>
        <p:nvSpPr>
          <p:cNvPr id="736287" name="AutoShape 31"/>
          <p:cNvSpPr>
            <a:spLocks noChangeArrowheads="1"/>
          </p:cNvSpPr>
          <p:nvPr/>
        </p:nvSpPr>
        <p:spPr bwMode="auto">
          <a:xfrm>
            <a:off x="3327400" y="5232400"/>
            <a:ext cx="1651000" cy="806450"/>
          </a:xfrm>
          <a:prstGeom prst="rightArrow">
            <a:avLst>
              <a:gd name="adj1" fmla="val 50000"/>
              <a:gd name="adj2" fmla="val 51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32"/>
          <p:cNvGrpSpPr>
            <a:grpSpLocks/>
          </p:cNvGrpSpPr>
          <p:nvPr/>
        </p:nvGrpSpPr>
        <p:grpSpPr bwMode="auto">
          <a:xfrm>
            <a:off x="1484313" y="3543300"/>
            <a:ext cx="2657475" cy="2324100"/>
            <a:chOff x="142" y="2475"/>
            <a:chExt cx="1674" cy="1464"/>
          </a:xfrm>
        </p:grpSpPr>
        <p:sp>
          <p:nvSpPr>
            <p:cNvPr id="94225" name="Rectangle 33"/>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4226" name="AutoShape 34"/>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27" name="Text Box 35"/>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4228" name="AutoShape 36"/>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a:t>
              </a:r>
            </a:p>
          </p:txBody>
        </p:sp>
        <p:sp>
          <p:nvSpPr>
            <p:cNvPr id="94229" name="Oval 37"/>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6" name="Group 38"/>
          <p:cNvGrpSpPr>
            <a:grpSpLocks/>
          </p:cNvGrpSpPr>
          <p:nvPr/>
        </p:nvGrpSpPr>
        <p:grpSpPr bwMode="auto">
          <a:xfrm>
            <a:off x="715963" y="4079875"/>
            <a:ext cx="2657475" cy="2324100"/>
            <a:chOff x="4086" y="1942"/>
            <a:chExt cx="1674" cy="1464"/>
          </a:xfrm>
        </p:grpSpPr>
        <p:sp>
          <p:nvSpPr>
            <p:cNvPr id="94220" name="Rectangle 39"/>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4221" name="AutoShape 40"/>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22" name="Text Box 41"/>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4223" name="AutoShape 42"/>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Web Server’s IP</a:t>
              </a:r>
            </a:p>
          </p:txBody>
        </p:sp>
        <p:sp>
          <p:nvSpPr>
            <p:cNvPr id="94224" name="Oval 43"/>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36306" name="Oval 5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19" name="AutoShape 51">
            <a:hlinkClick r:id="rId5"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62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62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628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6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9" grpId="0" build="p"/>
      <p:bldP spid="736287" grpId="0" animBg="1"/>
      <p:bldP spid="73630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46138" y="0"/>
            <a:ext cx="7110412" cy="765175"/>
          </a:xfrm>
        </p:spPr>
        <p:txBody>
          <a:bodyPr/>
          <a:lstStyle/>
          <a:p>
            <a:pPr eaLnBrk="1" hangingPunct="1"/>
            <a:r>
              <a:rPr lang="en-US" altLang="zh-CN" smtClean="0">
                <a:ea typeface="SimSun" panose="02010600030101010101" pitchFamily="2" charset="-122"/>
              </a:rPr>
              <a:t>Remote Terminal Protocol (Telnet)</a:t>
            </a:r>
            <a:endParaRPr lang="zh-CN" altLang="en-US" smtClean="0">
              <a:ea typeface="SimSun" panose="02010600030101010101" pitchFamily="2" charset="-122"/>
            </a:endParaRPr>
          </a:p>
        </p:txBody>
      </p:sp>
      <p:sp>
        <p:nvSpPr>
          <p:cNvPr id="747523" name="Rectangle 3"/>
          <p:cNvSpPr>
            <a:spLocks noGrp="1" noChangeArrowheads="1"/>
          </p:cNvSpPr>
          <p:nvPr>
            <p:ph idx="1"/>
          </p:nvPr>
        </p:nvSpPr>
        <p:spPr>
          <a:xfrm>
            <a:off x="457200" y="1277938"/>
            <a:ext cx="8229600" cy="4679950"/>
          </a:xfrm>
        </p:spPr>
        <p:txBody>
          <a:bodyPr/>
          <a:lstStyle/>
          <a:p>
            <a:pPr eaLnBrk="1" hangingPunct="1"/>
            <a:r>
              <a:rPr lang="en-US" altLang="zh-CN" smtClean="0">
                <a:ea typeface="SimSun" panose="02010600030101010101" pitchFamily="2" charset="-122"/>
              </a:rPr>
              <a:t>Provide a bidirectional communication service over the network</a:t>
            </a:r>
          </a:p>
          <a:p>
            <a:pPr eaLnBrk="1" hangingPunct="1"/>
            <a:endParaRPr lang="zh-CN" altLang="en-US" smtClean="0">
              <a:ea typeface="SimSun" panose="02010600030101010101" pitchFamily="2" charset="-122"/>
            </a:endParaRPr>
          </a:p>
        </p:txBody>
      </p:sp>
      <p:sp>
        <p:nvSpPr>
          <p:cNvPr id="9626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CA436DD-2398-4EBD-8DA9-20E6FE7697E6}" type="slidenum">
              <a:rPr lang="zh-CN" altLang="fr-FR" sz="1200" i="0">
                <a:solidFill>
                  <a:schemeClr val="tx1"/>
                </a:solidFill>
                <a:cs typeface="华文新魏"/>
              </a:rPr>
              <a:pPr>
                <a:spcBef>
                  <a:spcPct val="0"/>
                </a:spcBef>
                <a:spcAft>
                  <a:spcPct val="0"/>
                </a:spcAft>
                <a:buClrTx/>
                <a:buFontTx/>
                <a:buNone/>
              </a:pPr>
              <a:t>157</a:t>
            </a:fld>
            <a:endParaRPr lang="fr-FR" altLang="zh-CN" sz="1200" i="0">
              <a:solidFill>
                <a:schemeClr val="tx1"/>
              </a:solidFill>
              <a:cs typeface="华文新魏"/>
            </a:endParaRPr>
          </a:p>
        </p:txBody>
      </p:sp>
      <p:pic>
        <p:nvPicPr>
          <p:cNvPr id="747525" name="Picture 5" descr="64195-telnet_server_for_windows_nt_2000_xp_2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854200"/>
            <a:ext cx="6145212"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1"/>
          <p:cNvGrpSpPr>
            <a:grpSpLocks/>
          </p:cNvGrpSpPr>
          <p:nvPr/>
        </p:nvGrpSpPr>
        <p:grpSpPr bwMode="auto">
          <a:xfrm>
            <a:off x="5878513" y="3352800"/>
            <a:ext cx="2657475" cy="2324100"/>
            <a:chOff x="142" y="2475"/>
            <a:chExt cx="1674" cy="1464"/>
          </a:xfrm>
        </p:grpSpPr>
        <p:sp>
          <p:nvSpPr>
            <p:cNvPr id="96287" name="Rectangle 42"/>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6288" name="AutoShape 43"/>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89" name="Text Box 44"/>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6290" name="AutoShape 45"/>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23</a:t>
              </a:r>
            </a:p>
          </p:txBody>
        </p:sp>
        <p:sp>
          <p:nvSpPr>
            <p:cNvPr id="96291" name="Oval 46"/>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7578" name="AutoShape 58"/>
          <p:cNvSpPr>
            <a:spLocks noChangeArrowheads="1"/>
          </p:cNvSpPr>
          <p:nvPr/>
        </p:nvSpPr>
        <p:spPr bwMode="auto">
          <a:xfrm>
            <a:off x="7720013" y="2659063"/>
            <a:ext cx="730250" cy="1382712"/>
          </a:xfrm>
          <a:prstGeom prst="down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56"/>
          <p:cNvGrpSpPr>
            <a:grpSpLocks/>
          </p:cNvGrpSpPr>
          <p:nvPr/>
        </p:nvGrpSpPr>
        <p:grpSpPr bwMode="auto">
          <a:xfrm>
            <a:off x="6837363" y="1814513"/>
            <a:ext cx="1898650" cy="1033462"/>
            <a:chOff x="4307" y="1313"/>
            <a:chExt cx="1196" cy="651"/>
          </a:xfrm>
        </p:grpSpPr>
        <p:sp>
          <p:nvSpPr>
            <p:cNvPr id="96285" name="AutoShape 38"/>
            <p:cNvSpPr>
              <a:spLocks noChangeArrowheads="1"/>
            </p:cNvSpPr>
            <p:nvPr/>
          </p:nvSpPr>
          <p:spPr bwMode="auto">
            <a:xfrm rot="-664538">
              <a:off x="4307" y="1337"/>
              <a:ext cx="1196" cy="627"/>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a:t>
              </a:r>
            </a:p>
          </p:txBody>
        </p:sp>
        <p:sp>
          <p:nvSpPr>
            <p:cNvPr id="96286" name="Text Box 39"/>
            <p:cNvSpPr txBox="1">
              <a:spLocks noChangeArrowheads="1"/>
            </p:cNvSpPr>
            <p:nvPr/>
          </p:nvSpPr>
          <p:spPr bwMode="auto">
            <a:xfrm rot="-660242">
              <a:off x="4912" y="1313"/>
              <a:ext cx="51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Telnet</a:t>
              </a:r>
            </a:p>
          </p:txBody>
        </p:sp>
      </p:grpSp>
      <p:grpSp>
        <p:nvGrpSpPr>
          <p:cNvPr id="4" name="Group 54"/>
          <p:cNvGrpSpPr>
            <a:grpSpLocks/>
          </p:cNvGrpSpPr>
          <p:nvPr/>
        </p:nvGrpSpPr>
        <p:grpSpPr bwMode="auto">
          <a:xfrm>
            <a:off x="539750" y="4143375"/>
            <a:ext cx="2501900" cy="2319338"/>
            <a:chOff x="1356" y="2859"/>
            <a:chExt cx="1576" cy="1461"/>
          </a:xfrm>
        </p:grpSpPr>
        <p:grpSp>
          <p:nvGrpSpPr>
            <p:cNvPr id="96277" name="Group 27"/>
            <p:cNvGrpSpPr>
              <a:grpSpLocks/>
            </p:cNvGrpSpPr>
            <p:nvPr/>
          </p:nvGrpSpPr>
          <p:grpSpPr bwMode="auto">
            <a:xfrm>
              <a:off x="1356" y="2859"/>
              <a:ext cx="1576" cy="1461"/>
              <a:chOff x="2686" y="2595"/>
              <a:chExt cx="1694" cy="1573"/>
            </a:xfrm>
          </p:grpSpPr>
          <p:sp>
            <p:nvSpPr>
              <p:cNvPr id="96282" name="Line 28"/>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283" name="Line 29"/>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284" name="Freeform 30"/>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solidFill>
                <a:schemeClr val="bg1"/>
              </a:solidFill>
              <a:ln w="9525">
                <a:solidFill>
                  <a:schemeClr val="tx1"/>
                </a:solidFill>
                <a:round/>
                <a:headEnd/>
                <a:tailEnd/>
              </a:ln>
            </p:spPr>
            <p:txBody>
              <a:bodyPr/>
              <a:lstStyle/>
              <a:p>
                <a:endParaRPr lang="pt-BR"/>
              </a:p>
            </p:txBody>
          </p:sp>
        </p:grpSp>
        <p:sp>
          <p:nvSpPr>
            <p:cNvPr id="96278" name="Freeform 31"/>
            <p:cNvSpPr>
              <a:spLocks/>
            </p:cNvSpPr>
            <p:nvPr/>
          </p:nvSpPr>
          <p:spPr bwMode="auto">
            <a:xfrm rot="10800000">
              <a:off x="2143" y="3240"/>
              <a:ext cx="789" cy="825"/>
            </a:xfrm>
            <a:custGeom>
              <a:avLst/>
              <a:gdLst>
                <a:gd name="T0" fmla="*/ 0 w 847"/>
                <a:gd name="T1" fmla="*/ 0 h 888"/>
                <a:gd name="T2" fmla="*/ 638 w 847"/>
                <a:gd name="T3" fmla="*/ 235 h 888"/>
                <a:gd name="T4" fmla="*/ 124 w 847"/>
                <a:gd name="T5" fmla="*/ 661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6279" name="AutoShape 32"/>
            <p:cNvSpPr>
              <a:spLocks noChangeArrowheads="1"/>
            </p:cNvSpPr>
            <p:nvPr/>
          </p:nvSpPr>
          <p:spPr bwMode="auto">
            <a:xfrm rot="-664538">
              <a:off x="1628" y="2901"/>
              <a:ext cx="1256" cy="684"/>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Login</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password?</a:t>
              </a:r>
            </a:p>
          </p:txBody>
        </p:sp>
        <p:sp>
          <p:nvSpPr>
            <p:cNvPr id="96280" name="Freeform 33"/>
            <p:cNvSpPr>
              <a:spLocks/>
            </p:cNvSpPr>
            <p:nvPr/>
          </p:nvSpPr>
          <p:spPr bwMode="auto">
            <a:xfrm>
              <a:off x="1356" y="3488"/>
              <a:ext cx="788" cy="825"/>
            </a:xfrm>
            <a:custGeom>
              <a:avLst/>
              <a:gdLst>
                <a:gd name="T0" fmla="*/ 0 w 847"/>
                <a:gd name="T1" fmla="*/ 0 h 888"/>
                <a:gd name="T2" fmla="*/ 634 w 847"/>
                <a:gd name="T3" fmla="*/ 235 h 888"/>
                <a:gd name="T4" fmla="*/ 123 w 847"/>
                <a:gd name="T5" fmla="*/ 661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6281" name="Text Box 34"/>
            <p:cNvSpPr txBox="1">
              <a:spLocks noChangeArrowheads="1"/>
            </p:cNvSpPr>
            <p:nvPr/>
          </p:nvSpPr>
          <p:spPr bwMode="auto">
            <a:xfrm rot="-660242">
              <a:off x="2251" y="2906"/>
              <a:ext cx="51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Telnet</a:t>
              </a:r>
            </a:p>
          </p:txBody>
        </p:sp>
      </p:grpSp>
      <p:sp>
        <p:nvSpPr>
          <p:cNvPr id="747577" name="AutoShape 57"/>
          <p:cNvSpPr>
            <a:spLocks noChangeArrowheads="1"/>
          </p:cNvSpPr>
          <p:nvPr/>
        </p:nvSpPr>
        <p:spPr bwMode="auto">
          <a:xfrm>
            <a:off x="7683500" y="2660650"/>
            <a:ext cx="844550" cy="1343025"/>
          </a:xfrm>
          <a:prstGeom prst="upDownArrow">
            <a:avLst>
              <a:gd name="adj1" fmla="val 50000"/>
              <a:gd name="adj2" fmla="val 3180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7579" name="AutoShape 59"/>
          <p:cNvSpPr>
            <a:spLocks noChangeArrowheads="1"/>
          </p:cNvSpPr>
          <p:nvPr/>
        </p:nvSpPr>
        <p:spPr bwMode="auto">
          <a:xfrm>
            <a:off x="2536825" y="5386388"/>
            <a:ext cx="2919413" cy="806450"/>
          </a:xfrm>
          <a:prstGeom prst="leftArrow">
            <a:avLst>
              <a:gd name="adj1" fmla="val 50000"/>
              <a:gd name="adj2" fmla="val 90502"/>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6" name="Group 47"/>
          <p:cNvGrpSpPr>
            <a:grpSpLocks/>
          </p:cNvGrpSpPr>
          <p:nvPr/>
        </p:nvGrpSpPr>
        <p:grpSpPr bwMode="auto">
          <a:xfrm>
            <a:off x="5110163" y="3889375"/>
            <a:ext cx="2657475" cy="2324100"/>
            <a:chOff x="4086" y="1942"/>
            <a:chExt cx="1674" cy="1464"/>
          </a:xfrm>
        </p:grpSpPr>
        <p:sp>
          <p:nvSpPr>
            <p:cNvPr id="96272" name="Rectangle 48"/>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6273" name="AutoShape 49"/>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74" name="Text Box 50"/>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6275" name="AutoShape 51"/>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My IP</a:t>
              </a:r>
            </a:p>
          </p:txBody>
        </p:sp>
        <p:sp>
          <p:nvSpPr>
            <p:cNvPr id="96276" name="Oval 52"/>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7575" name="AutoShape 55"/>
          <p:cNvSpPr>
            <a:spLocks noChangeArrowheads="1"/>
          </p:cNvSpPr>
          <p:nvPr/>
        </p:nvSpPr>
        <p:spPr bwMode="auto">
          <a:xfrm>
            <a:off x="2651125" y="5310188"/>
            <a:ext cx="2841625" cy="844550"/>
          </a:xfrm>
          <a:prstGeom prst="leftRightArrow">
            <a:avLst>
              <a:gd name="adj1" fmla="val 50000"/>
              <a:gd name="adj2" fmla="val 6729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7580" name="Oval 6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71" name="AutoShape 61">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75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57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75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757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4757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4757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47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build="p"/>
      <p:bldP spid="747578" grpId="0" animBg="1"/>
      <p:bldP spid="747578" grpId="1" animBg="1"/>
      <p:bldP spid="747577" grpId="0" animBg="1"/>
      <p:bldP spid="747579" grpId="0" animBg="1"/>
      <p:bldP spid="747579" grpId="1" animBg="1"/>
      <p:bldP spid="747575" grpId="0" animBg="1"/>
      <p:bldP spid="74758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8"/>
          <p:cNvSpPr>
            <a:spLocks noGrp="1" noChangeArrowheads="1"/>
          </p:cNvSpPr>
          <p:nvPr>
            <p:ph type="title"/>
          </p:nvPr>
        </p:nvSpPr>
        <p:spPr>
          <a:xfrm>
            <a:off x="769938" y="0"/>
            <a:ext cx="7186612" cy="765175"/>
          </a:xfrm>
          <a:noFill/>
        </p:spPr>
        <p:txBody>
          <a:bodyPr/>
          <a:lstStyle/>
          <a:p>
            <a:pPr eaLnBrk="1" hangingPunct="1"/>
            <a:r>
              <a:rPr lang="en-US" altLang="zh-CN" smtClean="0">
                <a:ea typeface="SimSun" panose="02010600030101010101" pitchFamily="2" charset="-122"/>
              </a:rPr>
              <a:t>Point to Point Protocol (PPP)</a:t>
            </a:r>
          </a:p>
        </p:txBody>
      </p:sp>
      <p:sp>
        <p:nvSpPr>
          <p:cNvPr id="739331" name="Rectangle 3"/>
          <p:cNvSpPr>
            <a:spLocks noGrp="1" noChangeArrowheads="1"/>
          </p:cNvSpPr>
          <p:nvPr>
            <p:ph idx="1"/>
          </p:nvPr>
        </p:nvSpPr>
        <p:spPr>
          <a:xfrm>
            <a:off x="323850" y="908050"/>
            <a:ext cx="5899150" cy="5545138"/>
          </a:xfrm>
        </p:spPr>
        <p:txBody>
          <a:bodyPr/>
          <a:lstStyle/>
          <a:p>
            <a:pPr eaLnBrk="1" hangingPunct="1"/>
            <a:r>
              <a:rPr lang="en-US" altLang="zh-CN" dirty="0" smtClean="0">
                <a:ea typeface="SimSun" panose="02010600030101010101" pitchFamily="2" charset="-122"/>
              </a:rPr>
              <a:t>A </a:t>
            </a:r>
            <a:r>
              <a:rPr lang="en-US" altLang="zh-CN" dirty="0" err="1" smtClean="0">
                <a:ea typeface="SimSun" panose="02010600030101010101" pitchFamily="2" charset="-122"/>
              </a:rPr>
              <a:t>DataLink</a:t>
            </a:r>
            <a:r>
              <a:rPr lang="en-US" altLang="zh-CN" dirty="0" smtClean="0">
                <a:ea typeface="SimSun" panose="02010600030101010101" pitchFamily="2" charset="-122"/>
              </a:rPr>
              <a:t> Layer</a:t>
            </a:r>
          </a:p>
          <a:p>
            <a:pPr eaLnBrk="1" hangingPunct="1"/>
            <a:r>
              <a:rPr lang="en-US" altLang="zh-CN" dirty="0" smtClean="0">
                <a:ea typeface="SimSun" panose="02010600030101010101" pitchFamily="2" charset="-122"/>
              </a:rPr>
              <a:t>Encapsulates IP datagrams on serial line</a:t>
            </a:r>
          </a:p>
          <a:p>
            <a:pPr lvl="1" eaLnBrk="1" hangingPunct="1"/>
            <a:r>
              <a:rPr lang="en-US" altLang="zh-CN" dirty="0" smtClean="0">
                <a:ea typeface="SimSun" panose="02010600030101010101" pitchFamily="2" charset="-122"/>
              </a:rPr>
              <a:t>Asynchronous links</a:t>
            </a:r>
          </a:p>
          <a:p>
            <a:pPr lvl="1" eaLnBrk="1" hangingPunct="1"/>
            <a:r>
              <a:rPr lang="en-US" altLang="zh-CN" dirty="0" smtClean="0">
                <a:ea typeface="SimSun" panose="02010600030101010101" pitchFamily="2" charset="-122"/>
              </a:rPr>
              <a:t>Synchronous links</a:t>
            </a:r>
          </a:p>
          <a:p>
            <a:pPr lvl="1" eaLnBrk="1" hangingPunct="1"/>
            <a:r>
              <a:rPr lang="en-US" altLang="zh-CN" dirty="0" smtClean="0">
                <a:ea typeface="SimSun" panose="02010600030101010101" pitchFamily="2" charset="-122"/>
              </a:rPr>
              <a:t>…</a:t>
            </a:r>
          </a:p>
          <a:p>
            <a:pPr eaLnBrk="1" hangingPunct="1"/>
            <a:endParaRPr lang="en-US" altLang="zh-CN" dirty="0" smtClean="0">
              <a:ea typeface="SimSun" panose="02010600030101010101" pitchFamily="2" charset="-122"/>
            </a:endParaRPr>
          </a:p>
          <a:p>
            <a:pPr eaLnBrk="1" hangingPunct="1"/>
            <a:endParaRPr lang="zh-CN" altLang="en-US" dirty="0" smtClean="0">
              <a:ea typeface="SimSun" panose="02010600030101010101" pitchFamily="2" charset="-122"/>
            </a:endParaRPr>
          </a:p>
        </p:txBody>
      </p:sp>
      <p:sp>
        <p:nvSpPr>
          <p:cNvPr id="9830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A0DBF7-0A74-43BA-877C-1EB8A0DD1C0C}" type="slidenum">
              <a:rPr lang="zh-CN" altLang="fr-FR" sz="1200" i="0">
                <a:solidFill>
                  <a:schemeClr val="tx1"/>
                </a:solidFill>
                <a:cs typeface="华文新魏"/>
              </a:rPr>
              <a:pPr>
                <a:spcBef>
                  <a:spcPct val="0"/>
                </a:spcBef>
                <a:spcAft>
                  <a:spcPct val="0"/>
                </a:spcAft>
                <a:buClrTx/>
                <a:buFontTx/>
                <a:buNone/>
              </a:pPr>
              <a:t>158</a:t>
            </a:fld>
            <a:endParaRPr lang="fr-FR" altLang="zh-CN" sz="1200" i="0">
              <a:solidFill>
                <a:schemeClr val="tx1"/>
              </a:solidFill>
              <a:cs typeface="华文新魏"/>
            </a:endParaRPr>
          </a:p>
        </p:txBody>
      </p:sp>
      <p:grpSp>
        <p:nvGrpSpPr>
          <p:cNvPr id="2" name="Group 12"/>
          <p:cNvGrpSpPr>
            <a:grpSpLocks/>
          </p:cNvGrpSpPr>
          <p:nvPr/>
        </p:nvGrpSpPr>
        <p:grpSpPr bwMode="auto">
          <a:xfrm>
            <a:off x="7029450" y="166688"/>
            <a:ext cx="1957388" cy="1189037"/>
            <a:chOff x="558" y="864"/>
            <a:chExt cx="1116" cy="667"/>
          </a:xfrm>
        </p:grpSpPr>
        <p:sp>
          <p:nvSpPr>
            <p:cNvPr id="98334" name="Rectangle 13"/>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35" name="Text Box 14"/>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sp>
          <p:nvSpPr>
            <p:cNvPr id="98336" name="AutoShape 15"/>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IP address</a:t>
              </a:r>
            </a:p>
          </p:txBody>
        </p:sp>
        <p:sp>
          <p:nvSpPr>
            <p:cNvPr id="98337" name="Oval 16"/>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3" name="Group 35"/>
          <p:cNvGrpSpPr>
            <a:grpSpLocks/>
          </p:cNvGrpSpPr>
          <p:nvPr/>
        </p:nvGrpSpPr>
        <p:grpSpPr bwMode="auto">
          <a:xfrm>
            <a:off x="6415088" y="933450"/>
            <a:ext cx="2492375" cy="2176463"/>
            <a:chOff x="582" y="2547"/>
            <a:chExt cx="1571" cy="1548"/>
          </a:xfrm>
        </p:grpSpPr>
        <p:sp>
          <p:nvSpPr>
            <p:cNvPr id="98329" name="Freeform 5"/>
            <p:cNvSpPr>
              <a:spLocks/>
            </p:cNvSpPr>
            <p:nvPr/>
          </p:nvSpPr>
          <p:spPr bwMode="auto">
            <a:xfrm>
              <a:off x="582" y="2547"/>
              <a:ext cx="1499" cy="729"/>
            </a:xfrm>
            <a:custGeom>
              <a:avLst/>
              <a:gdLst>
                <a:gd name="T0" fmla="*/ 0 w 1064"/>
                <a:gd name="T1" fmla="*/ 2154 h 508"/>
                <a:gd name="T2" fmla="*/ 4191 w 1064"/>
                <a:gd name="T3" fmla="*/ 1435 h 508"/>
                <a:gd name="T4" fmla="*/ 1908 w 1064"/>
                <a:gd name="T5" fmla="*/ 0 h 508"/>
                <a:gd name="T6" fmla="*/ 0 w 1064"/>
                <a:gd name="T7" fmla="*/ 2154 h 508"/>
                <a:gd name="T8" fmla="*/ 0 60000 65536"/>
                <a:gd name="T9" fmla="*/ 0 60000 65536"/>
                <a:gd name="T10" fmla="*/ 0 60000 65536"/>
                <a:gd name="T11" fmla="*/ 0 60000 65536"/>
                <a:gd name="T12" fmla="*/ 0 w 1064"/>
                <a:gd name="T13" fmla="*/ 0 h 508"/>
                <a:gd name="T14" fmla="*/ 1064 w 1064"/>
                <a:gd name="T15" fmla="*/ 508 h 508"/>
              </a:gdLst>
              <a:ahLst/>
              <a:cxnLst>
                <a:cxn ang="T8">
                  <a:pos x="T0" y="T1"/>
                </a:cxn>
                <a:cxn ang="T9">
                  <a:pos x="T2" y="T3"/>
                </a:cxn>
                <a:cxn ang="T10">
                  <a:pos x="T4" y="T5"/>
                </a:cxn>
                <a:cxn ang="T11">
                  <a:pos x="T6" y="T7"/>
                </a:cxn>
              </a:cxnLst>
              <a:rect l="T12" t="T13" r="T14" b="T15"/>
              <a:pathLst>
                <a:path w="1064" h="508">
                  <a:moveTo>
                    <a:pt x="0" y="508"/>
                  </a:moveTo>
                  <a:lnTo>
                    <a:pt x="1064" y="339"/>
                  </a:lnTo>
                  <a:lnTo>
                    <a:pt x="484" y="0"/>
                  </a:lnTo>
                  <a:lnTo>
                    <a:pt x="0" y="508"/>
                  </a:lnTo>
                  <a:close/>
                </a:path>
              </a:pathLst>
            </a:custGeom>
            <a:solidFill>
              <a:schemeClr val="bg1"/>
            </a:solidFill>
            <a:ln w="9525">
              <a:solidFill>
                <a:schemeClr val="tx1"/>
              </a:solidFill>
              <a:round/>
              <a:headEnd/>
              <a:tailEnd/>
            </a:ln>
          </p:spPr>
          <p:txBody>
            <a:bodyPr/>
            <a:lstStyle/>
            <a:p>
              <a:endParaRPr lang="pt-BR"/>
            </a:p>
          </p:txBody>
        </p:sp>
        <p:grpSp>
          <p:nvGrpSpPr>
            <p:cNvPr id="98330" name="Group 34"/>
            <p:cNvGrpSpPr>
              <a:grpSpLocks/>
            </p:cNvGrpSpPr>
            <p:nvPr/>
          </p:nvGrpSpPr>
          <p:grpSpPr bwMode="auto">
            <a:xfrm>
              <a:off x="615" y="3138"/>
              <a:ext cx="1538" cy="957"/>
              <a:chOff x="615" y="3138"/>
              <a:chExt cx="1538" cy="957"/>
            </a:xfrm>
          </p:grpSpPr>
          <p:sp>
            <p:nvSpPr>
              <p:cNvPr id="98331" name="Rectangle 7"/>
              <p:cNvSpPr>
                <a:spLocks noChangeArrowheads="1"/>
              </p:cNvSpPr>
              <p:nvPr/>
            </p:nvSpPr>
            <p:spPr bwMode="auto">
              <a:xfrm rot="-587021">
                <a:off x="652" y="3138"/>
                <a:ext cx="1501" cy="95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32" name="Text Box 8"/>
              <p:cNvSpPr txBox="1">
                <a:spLocks noChangeArrowheads="1"/>
              </p:cNvSpPr>
              <p:nvPr/>
            </p:nvSpPr>
            <p:spPr bwMode="auto">
              <a:xfrm rot="-587021">
                <a:off x="1474" y="3161"/>
                <a:ext cx="567" cy="27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PPP</a:t>
                </a:r>
              </a:p>
            </p:txBody>
          </p:sp>
          <p:sp>
            <p:nvSpPr>
              <p:cNvPr id="98333" name="Oval 10"/>
              <p:cNvSpPr>
                <a:spLocks noChangeArrowheads="1"/>
              </p:cNvSpPr>
              <p:nvPr/>
            </p:nvSpPr>
            <p:spPr bwMode="auto">
              <a:xfrm rot="-2094308">
                <a:off x="615" y="3332"/>
                <a:ext cx="554" cy="211"/>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sp>
        <p:nvSpPr>
          <p:cNvPr id="739367" name="AutoShape 39"/>
          <p:cNvSpPr>
            <a:spLocks noChangeArrowheads="1"/>
          </p:cNvSpPr>
          <p:nvPr/>
        </p:nvSpPr>
        <p:spPr bwMode="auto">
          <a:xfrm>
            <a:off x="7069138" y="2928938"/>
            <a:ext cx="730250" cy="1382712"/>
          </a:xfrm>
          <a:prstGeom prst="up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37"/>
          <p:cNvGrpSpPr>
            <a:grpSpLocks/>
          </p:cNvGrpSpPr>
          <p:nvPr/>
        </p:nvGrpSpPr>
        <p:grpSpPr bwMode="auto">
          <a:xfrm>
            <a:off x="6380163" y="4262438"/>
            <a:ext cx="2686050" cy="2278062"/>
            <a:chOff x="3315" y="2499"/>
            <a:chExt cx="1694" cy="1621"/>
          </a:xfrm>
        </p:grpSpPr>
        <p:grpSp>
          <p:nvGrpSpPr>
            <p:cNvPr id="98318" name="Group 26"/>
            <p:cNvGrpSpPr>
              <a:grpSpLocks/>
            </p:cNvGrpSpPr>
            <p:nvPr/>
          </p:nvGrpSpPr>
          <p:grpSpPr bwMode="auto">
            <a:xfrm>
              <a:off x="3315" y="2547"/>
              <a:ext cx="1694" cy="1573"/>
              <a:chOff x="2686" y="2595"/>
              <a:chExt cx="1694" cy="1573"/>
            </a:xfrm>
          </p:grpSpPr>
          <p:sp>
            <p:nvSpPr>
              <p:cNvPr id="98326" name="Line 2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8327" name="Line 2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8328" name="Freeform 2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grpSp>
          <p:nvGrpSpPr>
            <p:cNvPr id="98319" name="Group 20"/>
            <p:cNvGrpSpPr>
              <a:grpSpLocks/>
            </p:cNvGrpSpPr>
            <p:nvPr/>
          </p:nvGrpSpPr>
          <p:grpSpPr bwMode="auto">
            <a:xfrm>
              <a:off x="3509" y="2499"/>
              <a:ext cx="1234" cy="846"/>
              <a:chOff x="558" y="864"/>
              <a:chExt cx="1116" cy="667"/>
            </a:xfrm>
          </p:grpSpPr>
          <p:sp>
            <p:nvSpPr>
              <p:cNvPr id="98322" name="Rectangle 21"/>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23" name="Text Box 22"/>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sp>
            <p:nvSpPr>
              <p:cNvPr id="98324" name="AutoShape 23"/>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IP address</a:t>
                </a:r>
              </a:p>
            </p:txBody>
          </p:sp>
          <p:sp>
            <p:nvSpPr>
              <p:cNvPr id="98325" name="Oval 24"/>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98320" name="Freeform 30"/>
            <p:cNvSpPr>
              <a:spLocks/>
            </p:cNvSpPr>
            <p:nvPr/>
          </p:nvSpPr>
          <p:spPr bwMode="auto">
            <a:xfrm rot="10800000">
              <a:off x="4161" y="2958"/>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8321" name="Freeform 32"/>
            <p:cNvSpPr>
              <a:spLocks/>
            </p:cNvSpPr>
            <p:nvPr/>
          </p:nvSpPr>
          <p:spPr bwMode="auto">
            <a:xfrm>
              <a:off x="3315" y="3224"/>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grpSp>
      <p:sp>
        <p:nvSpPr>
          <p:cNvPr id="739368" name="AutoShape 40"/>
          <p:cNvSpPr>
            <a:spLocks noChangeArrowheads="1"/>
          </p:cNvSpPr>
          <p:nvPr/>
        </p:nvSpPr>
        <p:spPr bwMode="auto">
          <a:xfrm flipV="1">
            <a:off x="7759700" y="2928938"/>
            <a:ext cx="730250" cy="1382712"/>
          </a:xfrm>
          <a:prstGeom prst="up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9369" name="Rectangle 41"/>
          <p:cNvSpPr>
            <a:spLocks noChangeArrowheads="1"/>
          </p:cNvSpPr>
          <p:nvPr/>
        </p:nvSpPr>
        <p:spPr bwMode="auto">
          <a:xfrm rot="20970477">
            <a:off x="7683500" y="2468563"/>
            <a:ext cx="1114425" cy="536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9366" name="Text Box 38"/>
          <p:cNvSpPr txBox="1">
            <a:spLocks noChangeArrowheads="1"/>
          </p:cNvSpPr>
          <p:nvPr/>
        </p:nvSpPr>
        <p:spPr bwMode="auto">
          <a:xfrm rot="21152155">
            <a:off x="6731000" y="3422650"/>
            <a:ext cx="1911350" cy="466725"/>
          </a:xfrm>
          <a:prstGeom prst="rect">
            <a:avLst/>
          </a:prstGeom>
          <a:solidFill>
            <a:schemeClr val="bg1">
              <a:alpha val="50195"/>
            </a:schemeClr>
          </a:solidFill>
          <a:ln w="9525">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rPr>
              <a:t>Serial line</a:t>
            </a:r>
          </a:p>
        </p:txBody>
      </p:sp>
      <p:sp>
        <p:nvSpPr>
          <p:cNvPr id="739370" name="Oval 4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8317" name="AutoShape 43">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9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9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9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9331">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93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93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93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9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1" grpId="0" build="p"/>
      <p:bldP spid="739367" grpId="0" animBg="1"/>
      <p:bldP spid="739368" grpId="0" animBg="1"/>
      <p:bldP spid="739369" grpId="0" animBg="1"/>
      <p:bldP spid="739366" grpId="0" animBg="1"/>
      <p:bldP spid="73937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7" name="Rectangle 41"/>
          <p:cNvSpPr>
            <a:spLocks noGrp="1" noChangeArrowheads="1"/>
          </p:cNvSpPr>
          <p:nvPr>
            <p:ph type="title"/>
          </p:nvPr>
        </p:nvSpPr>
        <p:spPr/>
        <p:txBody>
          <a:bodyPr rtlCol="0">
            <a:normAutofit fontScale="90000"/>
          </a:bodyPr>
          <a:lstStyle/>
          <a:p>
            <a:pPr eaLnBrk="1" fontAlgn="auto" hangingPunct="1">
              <a:spcAft>
                <a:spcPts val="0"/>
              </a:spcAft>
              <a:defRPr/>
            </a:pPr>
            <a:r>
              <a:rPr lang="en-US" smtClean="0"/>
              <a:t>Ethernet external PHYs brings great benefits</a:t>
            </a:r>
          </a:p>
        </p:txBody>
      </p:sp>
      <p:sp>
        <p:nvSpPr>
          <p:cNvPr id="782376" name="Rectangle 40"/>
          <p:cNvSpPr>
            <a:spLocks noGrp="1" noChangeArrowheads="1"/>
          </p:cNvSpPr>
          <p:nvPr>
            <p:ph idx="1"/>
          </p:nvPr>
        </p:nvSpPr>
        <p:spPr>
          <a:xfrm>
            <a:off x="112713" y="947738"/>
            <a:ext cx="9144000" cy="2800350"/>
          </a:xfrm>
        </p:spPr>
        <p:txBody>
          <a:bodyPr/>
          <a:lstStyle/>
          <a:p>
            <a:pPr eaLnBrk="1" hangingPunct="1"/>
            <a:r>
              <a:rPr lang="en-US" altLang="pt-BR" sz="1600" smtClean="0"/>
              <a:t>Re-use of PHY chips already qualified by customers. </a:t>
            </a:r>
          </a:p>
          <a:p>
            <a:pPr eaLnBrk="1" hangingPunct="1"/>
            <a:r>
              <a:rPr lang="en-US" altLang="pt-BR" sz="1600" smtClean="0"/>
              <a:t>RMII and MII supported on all connectivity line packages</a:t>
            </a:r>
          </a:p>
          <a:p>
            <a:pPr eaLnBrk="1" hangingPunct="1"/>
            <a:r>
              <a:rPr lang="en-US" altLang="pt-BR" sz="1600" smtClean="0"/>
              <a:t>Flexibility in selecting the robustness and temperature grade</a:t>
            </a:r>
          </a:p>
          <a:p>
            <a:pPr eaLnBrk="1" hangingPunct="1"/>
            <a:r>
              <a:rPr lang="en-US" altLang="pt-BR" sz="1600" smtClean="0"/>
              <a:t>Advanced power management with low power modes support</a:t>
            </a:r>
          </a:p>
          <a:p>
            <a:pPr eaLnBrk="1" hangingPunct="1"/>
            <a:r>
              <a:rPr lang="en-US" altLang="pt-BR" sz="1600" smtClean="0"/>
              <a:t>Industry best ESD and latch up performance supported by the PHY and also protecting the microcontroller.</a:t>
            </a:r>
          </a:p>
        </p:txBody>
      </p:sp>
      <p:sp>
        <p:nvSpPr>
          <p:cNvPr id="10035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1522CD-EBE4-40D8-8410-B6D8729AD1F3}" type="slidenum">
              <a:rPr lang="zh-CN" altLang="fr-FR" sz="1200" i="0">
                <a:solidFill>
                  <a:schemeClr val="tx1"/>
                </a:solidFill>
                <a:cs typeface="华文新魏"/>
              </a:rPr>
              <a:pPr>
                <a:spcBef>
                  <a:spcPct val="0"/>
                </a:spcBef>
                <a:spcAft>
                  <a:spcPct val="0"/>
                </a:spcAft>
                <a:buClrTx/>
                <a:buFontTx/>
                <a:buNone/>
              </a:pPr>
              <a:t>159</a:t>
            </a:fld>
            <a:endParaRPr lang="fr-FR" altLang="zh-CN" sz="1200" i="0">
              <a:solidFill>
                <a:schemeClr val="tx1"/>
              </a:solidFill>
              <a:cs typeface="华文新魏"/>
            </a:endParaRPr>
          </a:p>
        </p:txBody>
      </p:sp>
      <p:sp>
        <p:nvSpPr>
          <p:cNvPr id="782382" name="Rectangle 46"/>
          <p:cNvSpPr>
            <a:spLocks noChangeArrowheads="1"/>
          </p:cNvSpPr>
          <p:nvPr/>
        </p:nvSpPr>
        <p:spPr bwMode="auto">
          <a:xfrm>
            <a:off x="347663" y="4273550"/>
            <a:ext cx="7356475" cy="1689100"/>
          </a:xfrm>
          <a:prstGeom prst="rect">
            <a:avLst/>
          </a:prstGeom>
          <a:gradFill rotWithShape="1">
            <a:gsLst>
              <a:gs pos="0">
                <a:srgbClr val="CCFFCC"/>
              </a:gs>
              <a:gs pos="100000">
                <a:srgbClr val="D6FFD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383" name="AutoShape 47"/>
          <p:cNvSpPr>
            <a:spLocks noChangeArrowheads="1"/>
          </p:cNvSpPr>
          <p:nvPr/>
        </p:nvSpPr>
        <p:spPr bwMode="auto">
          <a:xfrm rot="16200000" flipV="1">
            <a:off x="7645400" y="4848225"/>
            <a:ext cx="838200" cy="685800"/>
          </a:xfrm>
          <a:prstGeom prst="lightningBol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384" name="Line 48"/>
          <p:cNvSpPr>
            <a:spLocks noChangeShapeType="1"/>
          </p:cNvSpPr>
          <p:nvPr/>
        </p:nvSpPr>
        <p:spPr bwMode="auto">
          <a:xfrm>
            <a:off x="7683500" y="4273550"/>
            <a:ext cx="0" cy="168910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782385" name="Text Box 49"/>
          <p:cNvSpPr txBox="1">
            <a:spLocks noChangeArrowheads="1"/>
          </p:cNvSpPr>
          <p:nvPr/>
        </p:nvSpPr>
        <p:spPr bwMode="auto">
          <a:xfrm>
            <a:off x="8340725" y="5273675"/>
            <a:ext cx="600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pt-BR" sz="1600" b="1">
                <a:solidFill>
                  <a:srgbClr val="F84100"/>
                </a:solidFill>
                <a:ea typeface="MS PGothic" panose="020B0600070205080204" pitchFamily="34" charset="-128"/>
              </a:rPr>
              <a:t>ESD</a:t>
            </a:r>
          </a:p>
        </p:txBody>
      </p:sp>
      <p:sp>
        <p:nvSpPr>
          <p:cNvPr id="782386" name="Text Box 50"/>
          <p:cNvSpPr txBox="1">
            <a:spLocks noChangeArrowheads="1"/>
          </p:cNvSpPr>
          <p:nvPr/>
        </p:nvSpPr>
        <p:spPr bwMode="auto">
          <a:xfrm>
            <a:off x="577850" y="5924550"/>
            <a:ext cx="5302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pt-BR" sz="1800" b="1">
                <a:solidFill>
                  <a:srgbClr val="F84100"/>
                </a:solidFill>
                <a:ea typeface="MS PGothic" panose="020B0600070205080204" pitchFamily="34" charset="-128"/>
              </a:rPr>
              <a:t>No External ESD Protection Devices Required !</a:t>
            </a:r>
          </a:p>
        </p:txBody>
      </p:sp>
      <p:sp>
        <p:nvSpPr>
          <p:cNvPr id="782388" name="Text Box 52"/>
          <p:cNvSpPr txBox="1">
            <a:spLocks noChangeArrowheads="1"/>
          </p:cNvSpPr>
          <p:nvPr/>
        </p:nvSpPr>
        <p:spPr bwMode="auto">
          <a:xfrm>
            <a:off x="1295400" y="3697288"/>
            <a:ext cx="2170113" cy="581025"/>
          </a:xfrm>
          <a:prstGeom prst="rect">
            <a:avLst/>
          </a:prstGeom>
          <a:solidFill>
            <a:srgbClr val="FF99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Protects STM32F107</a:t>
            </a:r>
          </a:p>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From ESD !</a:t>
            </a:r>
          </a:p>
        </p:txBody>
      </p:sp>
      <p:sp>
        <p:nvSpPr>
          <p:cNvPr id="782389" name="Line 53"/>
          <p:cNvSpPr>
            <a:spLocks noChangeShapeType="1"/>
          </p:cNvSpPr>
          <p:nvPr/>
        </p:nvSpPr>
        <p:spPr bwMode="auto">
          <a:xfrm>
            <a:off x="2767013" y="4195763"/>
            <a:ext cx="0" cy="730250"/>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pt-BR"/>
          </a:p>
        </p:txBody>
      </p:sp>
      <p:sp>
        <p:nvSpPr>
          <p:cNvPr id="782390" name="Text Box 54"/>
          <p:cNvSpPr txBox="1">
            <a:spLocks noChangeArrowheads="1"/>
          </p:cNvSpPr>
          <p:nvPr/>
        </p:nvSpPr>
        <p:spPr bwMode="auto">
          <a:xfrm>
            <a:off x="3803650" y="3697288"/>
            <a:ext cx="3379788" cy="581025"/>
          </a:xfrm>
          <a:prstGeom prst="rect">
            <a:avLst/>
          </a:prstGeom>
          <a:solidFill>
            <a:srgbClr val="FF99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8kV HBM / 8kV/15kV IEC</a:t>
            </a:r>
          </a:p>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ESD Protection ! ALL Pins</a:t>
            </a:r>
          </a:p>
        </p:txBody>
      </p:sp>
      <p:sp>
        <p:nvSpPr>
          <p:cNvPr id="782391" name="Line 55"/>
          <p:cNvSpPr>
            <a:spLocks noChangeShapeType="1"/>
          </p:cNvSpPr>
          <p:nvPr/>
        </p:nvSpPr>
        <p:spPr bwMode="auto">
          <a:xfrm>
            <a:off x="4533900" y="4271963"/>
            <a:ext cx="0" cy="423862"/>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pt-BR"/>
          </a:p>
        </p:txBody>
      </p:sp>
      <p:sp>
        <p:nvSpPr>
          <p:cNvPr id="782392" name="Rectangle 56"/>
          <p:cNvSpPr>
            <a:spLocks noChangeArrowheads="1"/>
          </p:cNvSpPr>
          <p:nvPr/>
        </p:nvSpPr>
        <p:spPr bwMode="auto">
          <a:xfrm>
            <a:off x="538163" y="4743450"/>
            <a:ext cx="1412875" cy="671513"/>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sz="1600" b="1">
                <a:ea typeface="宋体" pitchFamily="2" charset="-122"/>
              </a:rPr>
              <a:t>STM32F107</a:t>
            </a:r>
          </a:p>
        </p:txBody>
      </p:sp>
      <p:sp>
        <p:nvSpPr>
          <p:cNvPr id="782393" name="Rectangle 57"/>
          <p:cNvSpPr>
            <a:spLocks noChangeArrowheads="1"/>
          </p:cNvSpPr>
          <p:nvPr/>
        </p:nvSpPr>
        <p:spPr bwMode="auto">
          <a:xfrm>
            <a:off x="3424238" y="4672013"/>
            <a:ext cx="1619250" cy="815975"/>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tabLst>
                <a:tab pos="746125" algn="l"/>
                <a:tab pos="974725" algn="l"/>
              </a:tabLst>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tabLst>
                <a:tab pos="746125" algn="l"/>
                <a:tab pos="974725" algn="l"/>
              </a:tabLst>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tabLst>
                <a:tab pos="746125" algn="l"/>
                <a:tab pos="974725" algn="l"/>
              </a:tabLst>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tabLst>
                <a:tab pos="746125" algn="l"/>
                <a:tab pos="974725" algn="l"/>
              </a:tabLst>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a:t>
            </a:r>
          </a:p>
        </p:txBody>
      </p:sp>
      <p:sp>
        <p:nvSpPr>
          <p:cNvPr id="782395" name="Rectangle 59"/>
          <p:cNvSpPr>
            <a:spLocks noChangeArrowheads="1"/>
          </p:cNvSpPr>
          <p:nvPr/>
        </p:nvSpPr>
        <p:spPr bwMode="auto">
          <a:xfrm>
            <a:off x="5683250" y="4387850"/>
            <a:ext cx="657225" cy="1382713"/>
          </a:xfrm>
          <a:prstGeom prst="rect">
            <a:avLst/>
          </a:prstGeom>
          <a:solidFill>
            <a:srgbClr val="C0C0C0"/>
          </a:solidFill>
          <a:ln w="9525">
            <a:solidFill>
              <a:schemeClr val="tx1"/>
            </a:solidFill>
            <a:miter lim="800000"/>
            <a:headEnd/>
            <a:tailEnd/>
          </a:ln>
        </p:spPr>
        <p:txBody>
          <a:bodyPr vert="eaVert"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Magnetics</a:t>
            </a:r>
          </a:p>
        </p:txBody>
      </p:sp>
      <p:sp>
        <p:nvSpPr>
          <p:cNvPr id="782396" name="Rectangle 60"/>
          <p:cNvSpPr>
            <a:spLocks noChangeArrowheads="1"/>
          </p:cNvSpPr>
          <p:nvPr/>
        </p:nvSpPr>
        <p:spPr bwMode="auto">
          <a:xfrm>
            <a:off x="6980238" y="4635500"/>
            <a:ext cx="741362" cy="887413"/>
          </a:xfrm>
          <a:prstGeom prst="rect">
            <a:avLst/>
          </a:prstGeom>
          <a:solidFill>
            <a:srgbClr val="C0C0C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RJ45</a:t>
            </a:r>
          </a:p>
        </p:txBody>
      </p:sp>
      <p:sp>
        <p:nvSpPr>
          <p:cNvPr id="782397" name="AutoShape 61"/>
          <p:cNvSpPr>
            <a:spLocks noChangeArrowheads="1"/>
          </p:cNvSpPr>
          <p:nvPr/>
        </p:nvSpPr>
        <p:spPr bwMode="auto">
          <a:xfrm>
            <a:off x="6223000" y="4759325"/>
            <a:ext cx="876300" cy="638175"/>
          </a:xfrm>
          <a:prstGeom prst="leftRightArrow">
            <a:avLst>
              <a:gd name="adj1" fmla="val 45417"/>
              <a:gd name="adj2" fmla="val 4628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p:txBody>
      </p:sp>
      <p:sp>
        <p:nvSpPr>
          <p:cNvPr id="782399" name="Rectangle 63"/>
          <p:cNvSpPr>
            <a:spLocks noChangeArrowheads="1"/>
          </p:cNvSpPr>
          <p:nvPr/>
        </p:nvSpPr>
        <p:spPr bwMode="auto">
          <a:xfrm>
            <a:off x="3419475" y="4652963"/>
            <a:ext cx="1619250" cy="854075"/>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tabLst>
                <a:tab pos="746125" algn="l"/>
                <a:tab pos="974725" algn="l"/>
              </a:tabLst>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tabLst>
                <a:tab pos="746125" algn="l"/>
                <a:tab pos="974725" algn="l"/>
              </a:tabLst>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tabLst>
                <a:tab pos="746125" algn="l"/>
                <a:tab pos="974725" algn="l"/>
              </a:tabLst>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tabLst>
                <a:tab pos="746125" algn="l"/>
                <a:tab pos="974725" algn="l"/>
              </a:tabLst>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a:t>
            </a:r>
          </a:p>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 I</a:t>
            </a:r>
          </a:p>
        </p:txBody>
      </p:sp>
      <p:sp>
        <p:nvSpPr>
          <p:cNvPr id="782394" name="AutoShape 58"/>
          <p:cNvSpPr>
            <a:spLocks noChangeArrowheads="1"/>
          </p:cNvSpPr>
          <p:nvPr/>
        </p:nvSpPr>
        <p:spPr bwMode="auto">
          <a:xfrm>
            <a:off x="1835150" y="4760913"/>
            <a:ext cx="1706563" cy="638175"/>
          </a:xfrm>
          <a:prstGeom prst="leftRightArrow">
            <a:avLst>
              <a:gd name="adj1" fmla="val 50000"/>
              <a:gd name="adj2" fmla="val 53483"/>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MII / RMII</a:t>
            </a:r>
          </a:p>
        </p:txBody>
      </p:sp>
      <p:sp>
        <p:nvSpPr>
          <p:cNvPr id="782398" name="AutoShape 62"/>
          <p:cNvSpPr>
            <a:spLocks noChangeArrowheads="1"/>
          </p:cNvSpPr>
          <p:nvPr/>
        </p:nvSpPr>
        <p:spPr bwMode="auto">
          <a:xfrm>
            <a:off x="4956175" y="4759325"/>
            <a:ext cx="877888" cy="638175"/>
          </a:xfrm>
          <a:prstGeom prst="leftRightArrow">
            <a:avLst>
              <a:gd name="adj1" fmla="val 45417"/>
              <a:gd name="adj2" fmla="val 4636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p:txBody>
      </p:sp>
      <p:sp>
        <p:nvSpPr>
          <p:cNvPr id="782400" name="Text Box 64">
            <a:hlinkClick r:id="rId3" action="ppaction://hlinksldjump"/>
          </p:cNvPr>
          <p:cNvSpPr txBox="1">
            <a:spLocks noChangeArrowheads="1"/>
          </p:cNvSpPr>
          <p:nvPr/>
        </p:nvSpPr>
        <p:spPr bwMode="auto">
          <a:xfrm>
            <a:off x="7023100" y="6232525"/>
            <a:ext cx="161925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PHY List</a:t>
            </a:r>
          </a:p>
        </p:txBody>
      </p:sp>
      <p:sp>
        <p:nvSpPr>
          <p:cNvPr id="782401" name="Oval 6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402" name="AutoShape 66">
            <a:hlinkClick r:id="rId4" action="ppaction://hlinksldjump" highlightClick="1"/>
          </p:cNvPr>
          <p:cNvSpPr>
            <a:spLocks noChangeArrowheads="1"/>
          </p:cNvSpPr>
          <p:nvPr/>
        </p:nvSpPr>
        <p:spPr bwMode="auto">
          <a:xfrm>
            <a:off x="6376988" y="6183313"/>
            <a:ext cx="538162"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23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23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23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23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23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239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237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23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239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2376">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239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237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239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82376">
                                            <p:txEl>
                                              <p:pRg st="3" end="3"/>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82376">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23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823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23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823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23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23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238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824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24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2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76" grpId="0" build="p"/>
      <p:bldP spid="782382" grpId="0" animBg="1"/>
      <p:bldP spid="782383" grpId="0" animBg="1"/>
      <p:bldP spid="782384" grpId="0" animBg="1"/>
      <p:bldP spid="782385" grpId="0"/>
      <p:bldP spid="782386" grpId="0"/>
      <p:bldP spid="782388" grpId="0" animBg="1"/>
      <p:bldP spid="782389" grpId="0" animBg="1"/>
      <p:bldP spid="782390" grpId="0" animBg="1"/>
      <p:bldP spid="782391" grpId="0" animBg="1"/>
      <p:bldP spid="782393" grpId="0" animBg="1"/>
      <p:bldP spid="782395" grpId="0" animBg="1"/>
      <p:bldP spid="782396" grpId="0" animBg="1"/>
      <p:bldP spid="782397" grpId="0" animBg="1"/>
      <p:bldP spid="782399" grpId="0" animBg="1"/>
      <p:bldP spid="782394" grpId="0" animBg="1"/>
      <p:bldP spid="782398" grpId="0" animBg="1"/>
      <p:bldP spid="782400" grpId="0" animBg="1"/>
      <p:bldP spid="782401" grpId="0" animBg="1"/>
      <p:bldP spid="78240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9"/>
          <p:cNvSpPr>
            <a:spLocks noGrp="1" noChangeArrowheads="1"/>
          </p:cNvSpPr>
          <p:nvPr>
            <p:ph type="title"/>
          </p:nvPr>
        </p:nvSpPr>
        <p:spPr/>
        <p:txBody>
          <a:bodyPr/>
          <a:lstStyle/>
          <a:p>
            <a:pPr eaLnBrk="1" hangingPunct="1"/>
            <a:r>
              <a:rPr lang="en-US" altLang="zh-CN" smtClean="0">
                <a:ea typeface="SimSun" panose="02010600030101010101" pitchFamily="2" charset="-122"/>
              </a:rPr>
              <a:t>NicheLite from Interniche</a:t>
            </a:r>
          </a:p>
        </p:txBody>
      </p:sp>
      <p:sp>
        <p:nvSpPr>
          <p:cNvPr id="4403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CCD21447-5F14-4F81-B5C0-E8E523770579}" type="slidenum">
              <a:rPr lang="zh-CN" altLang="fr-FR" sz="1200" i="0">
                <a:solidFill>
                  <a:schemeClr val="tx1"/>
                </a:solidFill>
                <a:cs typeface="华文新魏"/>
              </a:rPr>
              <a:pPr>
                <a:spcBef>
                  <a:spcPct val="0"/>
                </a:spcBef>
                <a:spcAft>
                  <a:spcPct val="0"/>
                </a:spcAft>
                <a:buClrTx/>
                <a:buFontTx/>
                <a:buNone/>
              </a:pPr>
              <a:t>16</a:t>
            </a:fld>
            <a:endParaRPr lang="fr-FR" altLang="zh-CN" sz="1200" i="0">
              <a:solidFill>
                <a:schemeClr val="tx1"/>
              </a:solidFill>
              <a:cs typeface="华文新魏"/>
            </a:endParaRPr>
          </a:p>
        </p:txBody>
      </p:sp>
      <p:sp>
        <p:nvSpPr>
          <p:cNvPr id="838710" name="Oval 54"/>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4403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475" y="971550"/>
            <a:ext cx="4318000"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3"/>
          <p:cNvSpPr>
            <a:spLocks noChangeArrowheads="1"/>
          </p:cNvSpPr>
          <p:nvPr/>
        </p:nvSpPr>
        <p:spPr bwMode="auto">
          <a:xfrm>
            <a:off x="3497263" y="3733800"/>
            <a:ext cx="1114425" cy="882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4039" name="Group 4"/>
          <p:cNvGrpSpPr>
            <a:grpSpLocks/>
          </p:cNvGrpSpPr>
          <p:nvPr/>
        </p:nvGrpSpPr>
        <p:grpSpPr bwMode="auto">
          <a:xfrm>
            <a:off x="3994150" y="1838325"/>
            <a:ext cx="4956175" cy="4548188"/>
            <a:chOff x="2516" y="1158"/>
            <a:chExt cx="3122" cy="2865"/>
          </a:xfrm>
        </p:grpSpPr>
        <p:sp>
          <p:nvSpPr>
            <p:cNvPr id="44057" name="Rectangle 5"/>
            <p:cNvSpPr>
              <a:spLocks noChangeArrowheads="1"/>
            </p:cNvSpPr>
            <p:nvPr/>
          </p:nvSpPr>
          <p:spPr bwMode="auto">
            <a:xfrm>
              <a:off x="2516" y="1158"/>
              <a:ext cx="3122" cy="1199"/>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grpSp>
          <p:nvGrpSpPr>
            <p:cNvPr id="44058" name="Group 6"/>
            <p:cNvGrpSpPr>
              <a:grpSpLocks/>
            </p:cNvGrpSpPr>
            <p:nvPr/>
          </p:nvGrpSpPr>
          <p:grpSpPr bwMode="auto">
            <a:xfrm>
              <a:off x="2516" y="1228"/>
              <a:ext cx="3122" cy="2795"/>
              <a:chOff x="2516" y="1228"/>
              <a:chExt cx="3122" cy="2795"/>
            </a:xfrm>
          </p:grpSpPr>
          <p:sp>
            <p:nvSpPr>
              <p:cNvPr id="44059" name="Rectangle 7"/>
              <p:cNvSpPr>
                <a:spLocks noChangeArrowheads="1"/>
              </p:cNvSpPr>
              <p:nvPr/>
            </p:nvSpPr>
            <p:spPr bwMode="auto">
              <a:xfrm>
                <a:off x="3751" y="3297"/>
                <a:ext cx="1887"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endParaRPr lang="en-US" altLang="zh-CN" i="0">
                  <a:solidFill>
                    <a:schemeClr val="tx1"/>
                  </a:solidFill>
                  <a:latin typeface="Verdana" panose="020B0604030504040204" pitchFamily="34" charset="0"/>
                  <a:ea typeface="SimSun" panose="02010600030101010101" pitchFamily="2" charset="-122"/>
                </a:endParaRPr>
              </a:p>
            </p:txBody>
          </p:sp>
          <p:sp>
            <p:nvSpPr>
              <p:cNvPr id="44060" name="Rectangle 8"/>
              <p:cNvSpPr>
                <a:spLocks noChangeArrowheads="1"/>
              </p:cNvSpPr>
              <p:nvPr/>
            </p:nvSpPr>
            <p:spPr bwMode="auto">
              <a:xfrm>
                <a:off x="2516" y="2824"/>
                <a:ext cx="3122" cy="385"/>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44061" name="Rectangle 9"/>
              <p:cNvSpPr>
                <a:spLocks noChangeArrowheads="1"/>
              </p:cNvSpPr>
              <p:nvPr/>
            </p:nvSpPr>
            <p:spPr bwMode="auto">
              <a:xfrm>
                <a:off x="2516" y="2403"/>
                <a:ext cx="3122" cy="379"/>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44062" name="Text Box 10"/>
              <p:cNvSpPr txBox="1">
                <a:spLocks noChangeArrowheads="1"/>
              </p:cNvSpPr>
              <p:nvPr/>
            </p:nvSpPr>
            <p:spPr bwMode="auto">
              <a:xfrm>
                <a:off x="3537" y="2874"/>
                <a:ext cx="480"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44063" name="AutoShape 11"/>
              <p:cNvCxnSpPr>
                <a:cxnSpLocks noChangeShapeType="1"/>
                <a:stCxn id="44062" idx="3"/>
                <a:endCxn id="44065" idx="1"/>
              </p:cNvCxnSpPr>
              <p:nvPr/>
            </p:nvCxnSpPr>
            <p:spPr bwMode="auto">
              <a:xfrm>
                <a:off x="4017" y="2981"/>
                <a:ext cx="484"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44064" name="AutoShape 12"/>
              <p:cNvCxnSpPr>
                <a:cxnSpLocks noChangeShapeType="1"/>
                <a:stCxn id="44074" idx="2"/>
                <a:endCxn id="44065" idx="0"/>
              </p:cNvCxnSpPr>
              <p:nvPr/>
            </p:nvCxnSpPr>
            <p:spPr bwMode="auto">
              <a:xfrm>
                <a:off x="4793" y="2695"/>
                <a:ext cx="10" cy="1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4065" name="Text Box 13"/>
              <p:cNvSpPr txBox="1">
                <a:spLocks noChangeArrowheads="1"/>
              </p:cNvSpPr>
              <p:nvPr/>
            </p:nvSpPr>
            <p:spPr bwMode="auto">
              <a:xfrm>
                <a:off x="4501" y="2874"/>
                <a:ext cx="604"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cxnSp>
            <p:nvCxnSpPr>
              <p:cNvPr id="44066" name="AutoShape 14"/>
              <p:cNvCxnSpPr>
                <a:cxnSpLocks noChangeShapeType="1"/>
                <a:stCxn id="44075" idx="2"/>
                <a:endCxn id="44065" idx="0"/>
              </p:cNvCxnSpPr>
              <p:nvPr/>
            </p:nvCxnSpPr>
            <p:spPr bwMode="auto">
              <a:xfrm>
                <a:off x="3777" y="2694"/>
                <a:ext cx="1026" cy="18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67" name="Text Box 15"/>
              <p:cNvSpPr txBox="1">
                <a:spLocks noChangeArrowheads="1"/>
              </p:cNvSpPr>
              <p:nvPr/>
            </p:nvSpPr>
            <p:spPr bwMode="auto">
              <a:xfrm>
                <a:off x="3888" y="1235"/>
                <a:ext cx="672" cy="38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44068" name="Text Box 16"/>
              <p:cNvSpPr txBox="1">
                <a:spLocks noChangeArrowheads="1"/>
              </p:cNvSpPr>
              <p:nvPr/>
            </p:nvSpPr>
            <p:spPr bwMode="auto">
              <a:xfrm>
                <a:off x="3936" y="1396"/>
                <a:ext cx="557"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cxnSp>
            <p:nvCxnSpPr>
              <p:cNvPr id="44069" name="AutoShape 17"/>
              <p:cNvCxnSpPr>
                <a:cxnSpLocks noChangeShapeType="1"/>
                <a:stCxn id="44072" idx="2"/>
                <a:endCxn id="44074" idx="0"/>
              </p:cNvCxnSpPr>
              <p:nvPr/>
            </p:nvCxnSpPr>
            <p:spPr bwMode="auto">
              <a:xfrm flipH="1">
                <a:off x="4793" y="1827"/>
                <a:ext cx="377" cy="656"/>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70" name="Text Box 18"/>
              <p:cNvSpPr txBox="1">
                <a:spLocks noChangeArrowheads="1"/>
              </p:cNvSpPr>
              <p:nvPr/>
            </p:nvSpPr>
            <p:spPr bwMode="auto">
              <a:xfrm>
                <a:off x="4821" y="1228"/>
                <a:ext cx="720" cy="636"/>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44071" name="Text Box 19"/>
              <p:cNvSpPr txBox="1">
                <a:spLocks noChangeArrowheads="1"/>
              </p:cNvSpPr>
              <p:nvPr/>
            </p:nvSpPr>
            <p:spPr bwMode="auto">
              <a:xfrm>
                <a:off x="4870" y="1403"/>
                <a:ext cx="600" cy="16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sp>
            <p:nvSpPr>
              <p:cNvPr id="44072" name="Text Box 20"/>
              <p:cNvSpPr txBox="1">
                <a:spLocks noChangeArrowheads="1"/>
              </p:cNvSpPr>
              <p:nvPr/>
            </p:nvSpPr>
            <p:spPr bwMode="auto">
              <a:xfrm>
                <a:off x="4858" y="1658"/>
                <a:ext cx="624"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BOOTP</a:t>
                </a:r>
              </a:p>
            </p:txBody>
          </p:sp>
          <p:cxnSp>
            <p:nvCxnSpPr>
              <p:cNvPr id="44073" name="AutoShape 21"/>
              <p:cNvCxnSpPr>
                <a:cxnSpLocks noChangeShapeType="1"/>
                <a:stCxn id="44068" idx="2"/>
                <a:endCxn id="44074" idx="0"/>
              </p:cNvCxnSpPr>
              <p:nvPr/>
            </p:nvCxnSpPr>
            <p:spPr bwMode="auto">
              <a:xfrm>
                <a:off x="4215" y="1565"/>
                <a:ext cx="578" cy="918"/>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4074" name="Text Box 22"/>
              <p:cNvSpPr txBox="1">
                <a:spLocks noChangeArrowheads="1"/>
              </p:cNvSpPr>
              <p:nvPr/>
            </p:nvSpPr>
            <p:spPr bwMode="auto">
              <a:xfrm>
                <a:off x="4553" y="2483"/>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44075" name="Text Box 23"/>
              <p:cNvSpPr txBox="1">
                <a:spLocks noChangeArrowheads="1"/>
              </p:cNvSpPr>
              <p:nvPr/>
            </p:nvSpPr>
            <p:spPr bwMode="auto">
              <a:xfrm>
                <a:off x="3537" y="2482"/>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44076" name="AutoShape 24"/>
              <p:cNvCxnSpPr>
                <a:cxnSpLocks noChangeShapeType="1"/>
                <a:stCxn id="44078" idx="2"/>
                <a:endCxn id="44074" idx="0"/>
              </p:cNvCxnSpPr>
              <p:nvPr/>
            </p:nvCxnSpPr>
            <p:spPr bwMode="auto">
              <a:xfrm flipH="1">
                <a:off x="4793" y="2263"/>
                <a:ext cx="362" cy="22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77" name="Text Box 25"/>
              <p:cNvSpPr txBox="1">
                <a:spLocks noChangeArrowheads="1"/>
              </p:cNvSpPr>
              <p:nvPr/>
            </p:nvSpPr>
            <p:spPr bwMode="auto">
              <a:xfrm>
                <a:off x="4829" y="1929"/>
                <a:ext cx="677" cy="36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44078" name="Text Box 26"/>
              <p:cNvSpPr txBox="1">
                <a:spLocks noChangeArrowheads="1"/>
              </p:cNvSpPr>
              <p:nvPr/>
            </p:nvSpPr>
            <p:spPr bwMode="auto">
              <a:xfrm>
                <a:off x="4926" y="2099"/>
                <a:ext cx="457" cy="16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sp>
            <p:nvSpPr>
              <p:cNvPr id="44079" name="Text Box 27"/>
              <p:cNvSpPr txBox="1">
                <a:spLocks noChangeArrowheads="1"/>
              </p:cNvSpPr>
              <p:nvPr/>
            </p:nvSpPr>
            <p:spPr bwMode="auto">
              <a:xfrm>
                <a:off x="4017" y="3182"/>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nvGrpSpPr>
              <p:cNvPr id="44080" name="Group 28"/>
              <p:cNvGrpSpPr>
                <a:grpSpLocks/>
              </p:cNvGrpSpPr>
              <p:nvPr/>
            </p:nvGrpSpPr>
            <p:grpSpPr bwMode="auto">
              <a:xfrm>
                <a:off x="3920" y="3418"/>
                <a:ext cx="1464" cy="557"/>
                <a:chOff x="4090" y="3103"/>
                <a:chExt cx="1464" cy="751"/>
              </a:xfrm>
            </p:grpSpPr>
            <p:sp>
              <p:nvSpPr>
                <p:cNvPr id="838685" name="Rectangle 29"/>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44088" name="Rectangle 30"/>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44089" name="Rectangle 31"/>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grpSp>
          <p:sp>
            <p:nvSpPr>
              <p:cNvPr id="44081" name="Rectangle 32"/>
              <p:cNvSpPr>
                <a:spLocks noChangeArrowheads="1"/>
              </p:cNvSpPr>
              <p:nvPr/>
            </p:nvSpPr>
            <p:spPr bwMode="auto">
              <a:xfrm>
                <a:off x="2517" y="3297"/>
                <a:ext cx="1089"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Others</a:t>
                </a:r>
              </a:p>
            </p:txBody>
          </p:sp>
          <p:sp>
            <p:nvSpPr>
              <p:cNvPr id="44082" name="Text Box 33"/>
              <p:cNvSpPr txBox="1">
                <a:spLocks noChangeArrowheads="1"/>
              </p:cNvSpPr>
              <p:nvPr/>
            </p:nvSpPr>
            <p:spPr bwMode="auto">
              <a:xfrm>
                <a:off x="2773" y="3636"/>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Nichetool</a:t>
                </a:r>
              </a:p>
            </p:txBody>
          </p:sp>
          <p:cxnSp>
            <p:nvCxnSpPr>
              <p:cNvPr id="44083" name="AutoShape 34"/>
              <p:cNvCxnSpPr>
                <a:cxnSpLocks noChangeShapeType="1"/>
                <a:stCxn id="44065" idx="2"/>
              </p:cNvCxnSpPr>
              <p:nvPr/>
            </p:nvCxnSpPr>
            <p:spPr bwMode="auto">
              <a:xfrm>
                <a:off x="4803" y="3087"/>
                <a:ext cx="0" cy="33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84" name="AutoShape 35"/>
              <p:cNvCxnSpPr>
                <a:cxnSpLocks noChangeShapeType="1"/>
                <a:stCxn id="44079" idx="3"/>
              </p:cNvCxnSpPr>
              <p:nvPr/>
            </p:nvCxnSpPr>
            <p:spPr bwMode="auto">
              <a:xfrm>
                <a:off x="4593" y="3288"/>
                <a:ext cx="210" cy="130"/>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grpSp>
      <p:sp>
        <p:nvSpPr>
          <p:cNvPr id="44040" name="Text Box 36"/>
          <p:cNvSpPr txBox="1">
            <a:spLocks noChangeArrowheads="1"/>
          </p:cNvSpPr>
          <p:nvPr/>
        </p:nvSpPr>
        <p:spPr bwMode="auto">
          <a:xfrm>
            <a:off x="1731963" y="4773613"/>
            <a:ext cx="150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Included</a:t>
            </a:r>
          </a:p>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Optional</a:t>
            </a:r>
          </a:p>
        </p:txBody>
      </p:sp>
      <p:sp>
        <p:nvSpPr>
          <p:cNvPr id="44041" name="Rectangle 37"/>
          <p:cNvSpPr>
            <a:spLocks noChangeArrowheads="1"/>
          </p:cNvSpPr>
          <p:nvPr/>
        </p:nvSpPr>
        <p:spPr bwMode="auto">
          <a:xfrm>
            <a:off x="885825" y="5273675"/>
            <a:ext cx="730250" cy="268288"/>
          </a:xfrm>
          <a:prstGeom prst="rect">
            <a:avLst/>
          </a:prstGeom>
          <a:solidFill>
            <a:schemeClr val="tx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42" name="Rectangle 38"/>
          <p:cNvSpPr>
            <a:spLocks noChangeArrowheads="1"/>
          </p:cNvSpPr>
          <p:nvPr/>
        </p:nvSpPr>
        <p:spPr bwMode="auto">
          <a:xfrm>
            <a:off x="885825" y="4851400"/>
            <a:ext cx="730250" cy="26828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43" name="Text Box 39"/>
          <p:cNvSpPr txBox="1">
            <a:spLocks noChangeArrowheads="1"/>
          </p:cNvSpPr>
          <p:nvPr/>
        </p:nvSpPr>
        <p:spPr bwMode="auto">
          <a:xfrm>
            <a:off x="4111625" y="1960563"/>
            <a:ext cx="1524000" cy="606425"/>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Webserver Demo</a:t>
            </a:r>
          </a:p>
        </p:txBody>
      </p:sp>
      <p:cxnSp>
        <p:nvCxnSpPr>
          <p:cNvPr id="44044" name="AutoShape 40"/>
          <p:cNvCxnSpPr>
            <a:cxnSpLocks noChangeShapeType="1"/>
            <a:stCxn id="44050" idx="2"/>
            <a:endCxn id="44075" idx="0"/>
          </p:cNvCxnSpPr>
          <p:nvPr/>
        </p:nvCxnSpPr>
        <p:spPr bwMode="auto">
          <a:xfrm>
            <a:off x="4999038" y="3536950"/>
            <a:ext cx="996950" cy="40322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45" name="AutoShape 41"/>
          <p:cNvCxnSpPr>
            <a:cxnSpLocks noChangeShapeType="1"/>
            <a:stCxn id="44049" idx="2"/>
            <a:endCxn id="44074" idx="0"/>
          </p:cNvCxnSpPr>
          <p:nvPr/>
        </p:nvCxnSpPr>
        <p:spPr bwMode="auto">
          <a:xfrm>
            <a:off x="6602413" y="3532188"/>
            <a:ext cx="1006475" cy="40957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46" name="AutoShape 42"/>
          <p:cNvCxnSpPr>
            <a:cxnSpLocks noChangeShapeType="1"/>
            <a:stCxn id="44047" idx="2"/>
            <a:endCxn id="44075" idx="0"/>
          </p:cNvCxnSpPr>
          <p:nvPr/>
        </p:nvCxnSpPr>
        <p:spPr bwMode="auto">
          <a:xfrm>
            <a:off x="4873625" y="2503488"/>
            <a:ext cx="1122363" cy="1436687"/>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4047" name="Text Box 43"/>
          <p:cNvSpPr txBox="1">
            <a:spLocks noChangeArrowheads="1"/>
          </p:cNvSpPr>
          <p:nvPr/>
        </p:nvSpPr>
        <p:spPr bwMode="auto">
          <a:xfrm>
            <a:off x="4187825" y="2233613"/>
            <a:ext cx="1371600" cy="2698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HTTP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48" name="Text Box 44"/>
          <p:cNvSpPr txBox="1">
            <a:spLocks noChangeArrowheads="1"/>
          </p:cNvSpPr>
          <p:nvPr/>
        </p:nvSpPr>
        <p:spPr bwMode="auto">
          <a:xfrm>
            <a:off x="4110038" y="2720975"/>
            <a:ext cx="3341687" cy="915988"/>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TCP / UDP demo</a:t>
            </a:r>
          </a:p>
        </p:txBody>
      </p:sp>
      <p:sp>
        <p:nvSpPr>
          <p:cNvPr id="44049" name="Text Box 45"/>
          <p:cNvSpPr txBox="1">
            <a:spLocks noChangeArrowheads="1"/>
          </p:cNvSpPr>
          <p:nvPr/>
        </p:nvSpPr>
        <p:spPr bwMode="auto">
          <a:xfrm>
            <a:off x="5916613" y="3060700"/>
            <a:ext cx="1371600" cy="4714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50" name="Text Box 46"/>
          <p:cNvSpPr txBox="1">
            <a:spLocks noChangeArrowheads="1"/>
          </p:cNvSpPr>
          <p:nvPr/>
        </p:nvSpPr>
        <p:spPr bwMode="auto">
          <a:xfrm>
            <a:off x="4313238" y="3063875"/>
            <a:ext cx="1371600" cy="4730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51" name="Text Box 47"/>
          <p:cNvSpPr txBox="1">
            <a:spLocks noChangeArrowheads="1"/>
          </p:cNvSpPr>
          <p:nvPr/>
        </p:nvSpPr>
        <p:spPr bwMode="auto">
          <a:xfrm>
            <a:off x="1731963" y="5634038"/>
            <a:ext cx="124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Demos</a:t>
            </a:r>
          </a:p>
        </p:txBody>
      </p:sp>
      <p:sp>
        <p:nvSpPr>
          <p:cNvPr id="44052" name="Rectangle 48"/>
          <p:cNvSpPr>
            <a:spLocks noChangeArrowheads="1"/>
          </p:cNvSpPr>
          <p:nvPr/>
        </p:nvSpPr>
        <p:spPr bwMode="auto">
          <a:xfrm>
            <a:off x="885825" y="5734050"/>
            <a:ext cx="730250" cy="268288"/>
          </a:xfrm>
          <a:prstGeom prst="rect">
            <a:avLst/>
          </a:prstGeom>
          <a:solidFill>
            <a:srgbClr val="80808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53" name="Rectangle 50"/>
          <p:cNvSpPr>
            <a:spLocks noChangeArrowheads="1"/>
          </p:cNvSpPr>
          <p:nvPr/>
        </p:nvSpPr>
        <p:spPr bwMode="auto">
          <a:xfrm>
            <a:off x="3957638" y="908050"/>
            <a:ext cx="4992687"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spcAft>
                <a:spcPct val="0"/>
              </a:spcAft>
              <a:buClrTx/>
              <a:buFontTx/>
              <a:buNone/>
            </a:pPr>
            <a:r>
              <a:rPr lang="en-US" altLang="zh-CN" sz="2800" b="1" i="0">
                <a:solidFill>
                  <a:schemeClr val="tx1"/>
                </a:solidFill>
                <a:ea typeface="SimSun" panose="02010600030101010101" pitchFamily="2" charset="-122"/>
              </a:rPr>
              <a:t>Free Package from ST</a:t>
            </a:r>
            <a:br>
              <a:rPr lang="en-US" altLang="zh-CN" sz="2800" b="1" i="0">
                <a:solidFill>
                  <a:schemeClr val="tx1"/>
                </a:solidFill>
                <a:ea typeface="SimSun" panose="02010600030101010101" pitchFamily="2" charset="-122"/>
              </a:rPr>
            </a:br>
            <a:r>
              <a:rPr lang="en-US" altLang="zh-CN" sz="2800" b="1" i="0">
                <a:solidFill>
                  <a:schemeClr val="tx1"/>
                </a:solidFill>
                <a:ea typeface="SimSun" panose="02010600030101010101" pitchFamily="2" charset="-122"/>
              </a:rPr>
              <a:t>Source code available</a:t>
            </a:r>
          </a:p>
        </p:txBody>
      </p:sp>
      <p:sp>
        <p:nvSpPr>
          <p:cNvPr id="44054" name="Text Box 51">
            <a:hlinkClick r:id="rId4" action="ppaction://hlinksldjump"/>
          </p:cNvPr>
          <p:cNvSpPr txBox="1">
            <a:spLocks noChangeArrowheads="1"/>
          </p:cNvSpPr>
          <p:nvPr/>
        </p:nvSpPr>
        <p:spPr bwMode="auto">
          <a:xfrm>
            <a:off x="231775" y="6156325"/>
            <a:ext cx="1498600"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Other solutions</a:t>
            </a:r>
          </a:p>
        </p:txBody>
      </p:sp>
      <p:sp>
        <p:nvSpPr>
          <p:cNvPr id="44055" name="Rectangle 52"/>
          <p:cNvSpPr>
            <a:spLocks noChangeArrowheads="1"/>
          </p:cNvSpPr>
          <p:nvPr/>
        </p:nvSpPr>
        <p:spPr bwMode="auto">
          <a:xfrm>
            <a:off x="0" y="817563"/>
            <a:ext cx="9144000" cy="6040437"/>
          </a:xfrm>
          <a:prstGeom prst="rect">
            <a:avLst/>
          </a:prstGeom>
          <a:solidFill>
            <a:schemeClr val="bg1">
              <a:alpha val="6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56" name="Text Box 53"/>
          <p:cNvSpPr txBox="1">
            <a:spLocks noChangeArrowheads="1"/>
          </p:cNvSpPr>
          <p:nvPr/>
        </p:nvSpPr>
        <p:spPr bwMode="auto">
          <a:xfrm>
            <a:off x="1268413" y="1355725"/>
            <a:ext cx="6951662" cy="4033838"/>
          </a:xfrm>
          <a:prstGeom prst="rect">
            <a:avLst/>
          </a:prstGeom>
          <a:solidFill>
            <a:schemeClr val="bg1"/>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600" b="1">
                <a:solidFill>
                  <a:schemeClr val="tx1"/>
                </a:solidFill>
                <a:latin typeface="Verdana" panose="020B0604030504040204" pitchFamily="34" charset="0"/>
                <a:ea typeface="SimSun" panose="02010600030101010101" pitchFamily="2" charset="-122"/>
              </a:rPr>
              <a:t>See Application Note AN3000 on our website for a detailed description of the Package</a:t>
            </a:r>
          </a:p>
          <a:p>
            <a:pPr algn="ctr" eaLnBrk="1" hangingPunct="1">
              <a:spcBef>
                <a:spcPct val="0"/>
              </a:spcBef>
              <a:spcAft>
                <a:spcPct val="0"/>
              </a:spcAft>
              <a:buClrTx/>
              <a:buFontTx/>
              <a:buNone/>
            </a:pPr>
            <a:endParaRPr lang="en-US" altLang="zh-CN" sz="3600" b="1">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sz="3600" b="1">
                <a:solidFill>
                  <a:schemeClr val="tx1"/>
                </a:solidFill>
                <a:latin typeface="Verdana" panose="020B0604030504040204" pitchFamily="34" charset="0"/>
                <a:ea typeface="SimSun" panose="02010600030101010101" pitchFamily="2" charset="-122"/>
                <a:hlinkClick r:id="rId5"/>
              </a:rPr>
              <a:t>www.st.com/stm32</a:t>
            </a:r>
            <a:r>
              <a:rPr lang="en-US" altLang="zh-CN" sz="3600" b="1">
                <a:solidFill>
                  <a:schemeClr val="tx1"/>
                </a:solidFill>
                <a:latin typeface="Verdana" panose="020B0604030504040204" pitchFamily="34" charset="0"/>
                <a:ea typeface="SimSun" panose="02010600030101010101" pitchFamily="2" charset="-122"/>
              </a:rPr>
              <a:t>  </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8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71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80DC529-E072-41BC-B731-02FA46091526}" type="slidenum">
              <a:rPr lang="zh-CN" altLang="fr-FR" sz="1200" i="0">
                <a:solidFill>
                  <a:schemeClr val="tx1"/>
                </a:solidFill>
                <a:cs typeface="华文新魏"/>
              </a:rPr>
              <a:pPr>
                <a:spcBef>
                  <a:spcPct val="0"/>
                </a:spcBef>
                <a:spcAft>
                  <a:spcPct val="0"/>
                </a:spcAft>
                <a:buClrTx/>
                <a:buFontTx/>
                <a:buNone/>
              </a:pPr>
              <a:t>160</a:t>
            </a:fld>
            <a:endParaRPr lang="fr-FR" altLang="zh-CN" sz="1200" i="0">
              <a:solidFill>
                <a:schemeClr val="tx1"/>
              </a:solidFill>
              <a:cs typeface="华文新魏"/>
            </a:endParaRPr>
          </a:p>
        </p:txBody>
      </p:sp>
      <p:sp>
        <p:nvSpPr>
          <p:cNvPr id="102403" name="Rectangle 2"/>
          <p:cNvSpPr>
            <a:spLocks noGrp="1" noChangeArrowheads="1"/>
          </p:cNvSpPr>
          <p:nvPr>
            <p:ph type="title" idx="4294967295"/>
          </p:nvPr>
        </p:nvSpPr>
        <p:spPr>
          <a:xfrm>
            <a:off x="0" y="0"/>
            <a:ext cx="8853488" cy="765175"/>
          </a:xfrm>
        </p:spPr>
        <p:txBody>
          <a:bodyPr/>
          <a:lstStyle/>
          <a:p>
            <a:pPr eaLnBrk="1" hangingPunct="1"/>
            <a:r>
              <a:rPr lang="en-US" altLang="pt-BR" sz="2800" smtClean="0"/>
              <a:t>Ethernet PHY chip offering from ST and others</a:t>
            </a:r>
          </a:p>
        </p:txBody>
      </p:sp>
      <p:graphicFrame>
        <p:nvGraphicFramePr>
          <p:cNvPr id="659556" name="Group 100"/>
          <p:cNvGraphicFramePr>
            <a:graphicFrameLocks noGrp="1"/>
          </p:cNvGraphicFramePr>
          <p:nvPr/>
        </p:nvGraphicFramePr>
        <p:xfrm>
          <a:off x="254000" y="931863"/>
          <a:ext cx="8501063" cy="5259385"/>
        </p:xfrm>
        <a:graphic>
          <a:graphicData uri="http://schemas.openxmlformats.org/drawingml/2006/table">
            <a:tbl>
              <a:tblPr/>
              <a:tblGrid>
                <a:gridCol w="1514475"/>
                <a:gridCol w="1531938"/>
                <a:gridCol w="1425575"/>
                <a:gridCol w="1193800"/>
                <a:gridCol w="1916112"/>
                <a:gridCol w="919163"/>
              </a:tblGrid>
              <a:tr h="814797">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Ethernet PHY</a:t>
                      </a:r>
                    </a:p>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Manufacturers</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Part#</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I/F</a:t>
                      </a:r>
                    </a:p>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supported</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50MHz Internal PLL</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package</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Size</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3568">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ST</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ST802RT1A</a:t>
                      </a:r>
                    </a:p>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Available</a:t>
                      </a:r>
                      <a:br>
                        <a:rPr kumimoji="0" lang="en-US" sz="1600" b="0" i="0" u="none" strike="noStrike" cap="none" normalizeH="0" baseline="0" smtClean="0">
                          <a:ln>
                            <a:noFill/>
                          </a:ln>
                          <a:solidFill>
                            <a:schemeClr val="tx1"/>
                          </a:solidFill>
                          <a:effectLst/>
                          <a:latin typeface="Arial" charset="0"/>
                        </a:rPr>
                      </a:br>
                      <a:r>
                        <a:rPr kumimoji="0" lang="en-US" sz="1600" b="0" i="0" u="none" strike="noStrike" cap="none" normalizeH="0" baseline="0" smtClean="0">
                          <a:ln>
                            <a:noFill/>
                          </a:ln>
                          <a:solidFill>
                            <a:schemeClr val="tx1"/>
                          </a:solidFill>
                          <a:effectLst/>
                          <a:latin typeface="Arial" charset="0"/>
                        </a:rPr>
                        <a:t> in Q4 09</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MII/RMII/SMII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6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ST</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STE100P</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TQFP64</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10x10</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6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National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DP83840TW</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Yes</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4051">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National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DP83848CW</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0943">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Realtech</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RTL8201N</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Yes</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 or QFN32 (RMII only)</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9x9 or 5x5</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88">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Micrel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KSZ8721CL</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11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SMSC</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LAN8700</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QFN36</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6x6</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82">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SMSC</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LAN83C185</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TQFP64</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10x10</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11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Marvell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88E3015</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MII/RGMII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QFN56</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8x8</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483" name="AutoShape 101">
            <a:hlinkClick r:id="rId3" action="ppaction://hlinksldjump" highlightClick="1"/>
          </p:cNvPr>
          <p:cNvSpPr>
            <a:spLocks noChangeArrowheads="1"/>
          </p:cNvSpPr>
          <p:nvPr/>
        </p:nvSpPr>
        <p:spPr bwMode="auto">
          <a:xfrm>
            <a:off x="155575" y="114300"/>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2484" name="Oval 10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title"/>
          </p:nvPr>
        </p:nvSpPr>
        <p:spPr>
          <a:xfrm>
            <a:off x="846138" y="0"/>
            <a:ext cx="7110412" cy="765175"/>
          </a:xfrm>
        </p:spPr>
        <p:txBody>
          <a:bodyPr/>
          <a:lstStyle/>
          <a:p>
            <a:pPr eaLnBrk="1" hangingPunct="1"/>
            <a:r>
              <a:rPr lang="en-US" altLang="pt-BR" sz="2500" smtClean="0"/>
              <a:t>Ethernet software solutions from 3</a:t>
            </a:r>
            <a:r>
              <a:rPr lang="en-US" altLang="pt-BR" sz="2500" baseline="30000" smtClean="0"/>
              <a:t>rd</a:t>
            </a:r>
            <a:r>
              <a:rPr lang="en-US" altLang="pt-BR" sz="2500" smtClean="0"/>
              <a:t> parties</a:t>
            </a:r>
            <a:endParaRPr lang="zh-CN" altLang="en-US" smtClean="0">
              <a:ea typeface="SimSun" panose="02010600030101010101" pitchFamily="2" charset="-122"/>
            </a:endParaRPr>
          </a:p>
        </p:txBody>
      </p:sp>
      <p:sp>
        <p:nvSpPr>
          <p:cNvPr id="10445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5AC2A7CE-3258-440B-8178-FF465235543C}" type="slidenum">
              <a:rPr lang="zh-CN" altLang="fr-FR" sz="1200" i="0">
                <a:solidFill>
                  <a:schemeClr val="tx1"/>
                </a:solidFill>
                <a:cs typeface="华文新魏"/>
              </a:rPr>
              <a:pPr>
                <a:spcBef>
                  <a:spcPct val="0"/>
                </a:spcBef>
                <a:spcAft>
                  <a:spcPct val="0"/>
                </a:spcAft>
                <a:buClrTx/>
                <a:buFontTx/>
                <a:buNone/>
              </a:pPr>
              <a:t>161</a:t>
            </a:fld>
            <a:endParaRPr lang="fr-FR" altLang="zh-CN" sz="1200" i="0">
              <a:solidFill>
                <a:schemeClr val="tx1"/>
              </a:solidFill>
              <a:cs typeface="华文新魏"/>
            </a:endParaRPr>
          </a:p>
        </p:txBody>
      </p:sp>
      <p:sp>
        <p:nvSpPr>
          <p:cNvPr id="104452" name="AutoShape 9">
            <a:hlinkClick r:id="rId3" action="ppaction://hlinksldjump" highlightClick="1"/>
          </p:cNvPr>
          <p:cNvSpPr>
            <a:spLocks noChangeArrowheads="1"/>
          </p:cNvSpPr>
          <p:nvPr/>
        </p:nvSpPr>
        <p:spPr bwMode="auto">
          <a:xfrm>
            <a:off x="155575" y="114300"/>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53" name="Rectangle 12"/>
          <p:cNvSpPr>
            <a:spLocks noChangeArrowheads="1"/>
          </p:cNvSpPr>
          <p:nvPr/>
        </p:nvSpPr>
        <p:spPr bwMode="auto">
          <a:xfrm>
            <a:off x="290513" y="1068388"/>
            <a:ext cx="8496300" cy="3683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54" name="Rectangle 13"/>
          <p:cNvSpPr>
            <a:spLocks noChangeArrowheads="1"/>
          </p:cNvSpPr>
          <p:nvPr/>
        </p:nvSpPr>
        <p:spPr bwMode="auto">
          <a:xfrm>
            <a:off x="2071688" y="1714500"/>
            <a:ext cx="971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Interniche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5" name="Rectangle 14"/>
          <p:cNvSpPr>
            <a:spLocks noChangeArrowheads="1"/>
          </p:cNvSpPr>
          <p:nvPr/>
        </p:nvSpPr>
        <p:spPr bwMode="auto">
          <a:xfrm>
            <a:off x="3694113" y="1714500"/>
            <a:ext cx="914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NicheLite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6" name="Rectangle 15"/>
          <p:cNvSpPr>
            <a:spLocks noChangeArrowheads="1"/>
          </p:cNvSpPr>
          <p:nvPr/>
        </p:nvSpPr>
        <p:spPr bwMode="auto">
          <a:xfrm>
            <a:off x="6099175" y="1592263"/>
            <a:ext cx="17208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www.iniche.com,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www.st.com/mcu</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7" name="Rectangle 16"/>
          <p:cNvSpPr>
            <a:spLocks noChangeArrowheads="1"/>
          </p:cNvSpPr>
          <p:nvPr/>
        </p:nvSpPr>
        <p:spPr bwMode="auto">
          <a:xfrm>
            <a:off x="2354263" y="2478088"/>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IAR </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8" name="Rectangle 17"/>
          <p:cNvSpPr>
            <a:spLocks noChangeArrowheads="1"/>
          </p:cNvSpPr>
          <p:nvPr/>
        </p:nvSpPr>
        <p:spPr bwMode="auto">
          <a:xfrm>
            <a:off x="3309938" y="2478088"/>
            <a:ext cx="16811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PowerPac TCP/IP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9" name="Rectangle 18"/>
          <p:cNvSpPr>
            <a:spLocks noChangeArrowheads="1"/>
          </p:cNvSpPr>
          <p:nvPr/>
        </p:nvSpPr>
        <p:spPr bwMode="auto">
          <a:xfrm>
            <a:off x="6181725" y="2357438"/>
            <a:ext cx="15525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www.iar.com,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www.iar.com/st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0" name="Rectangle 19"/>
          <p:cNvSpPr>
            <a:spLocks noChangeArrowheads="1"/>
          </p:cNvSpPr>
          <p:nvPr/>
        </p:nvSpPr>
        <p:spPr bwMode="auto">
          <a:xfrm>
            <a:off x="2371725" y="3109913"/>
            <a:ext cx="3730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Keil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1" name="Rectangle 20"/>
          <p:cNvSpPr>
            <a:spLocks noChangeArrowheads="1"/>
          </p:cNvSpPr>
          <p:nvPr/>
        </p:nvSpPr>
        <p:spPr bwMode="auto">
          <a:xfrm>
            <a:off x="3627438" y="3109913"/>
            <a:ext cx="1047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RL-TCPnet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2" name="Rectangle 21"/>
          <p:cNvSpPr>
            <a:spLocks noChangeArrowheads="1"/>
          </p:cNvSpPr>
          <p:nvPr/>
        </p:nvSpPr>
        <p:spPr bwMode="auto">
          <a:xfrm>
            <a:off x="6284913" y="3109913"/>
            <a:ext cx="13477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www.keil.com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3" name="Rectangle 22"/>
          <p:cNvSpPr>
            <a:spLocks noChangeArrowheads="1"/>
          </p:cNvSpPr>
          <p:nvPr/>
        </p:nvSpPr>
        <p:spPr bwMode="auto">
          <a:xfrm>
            <a:off x="2166938" y="3810000"/>
            <a:ext cx="781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Micrium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4" name="Rectangle 23"/>
          <p:cNvSpPr>
            <a:spLocks noChangeArrowheads="1"/>
          </p:cNvSpPr>
          <p:nvPr/>
        </p:nvSpPr>
        <p:spPr bwMode="auto">
          <a:xfrm>
            <a:off x="3657600" y="3810000"/>
            <a:ext cx="985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µC/TCP-IP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5" name="Rectangle 24"/>
          <p:cNvSpPr>
            <a:spLocks noChangeArrowheads="1"/>
          </p:cNvSpPr>
          <p:nvPr/>
        </p:nvSpPr>
        <p:spPr bwMode="auto">
          <a:xfrm>
            <a:off x="5373688" y="3689350"/>
            <a:ext cx="31702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www.micrium.com,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www.micrium.com/st/index.html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6" name="Rectangle 25"/>
          <p:cNvSpPr>
            <a:spLocks noChangeArrowheads="1"/>
          </p:cNvSpPr>
          <p:nvPr/>
        </p:nvSpPr>
        <p:spPr bwMode="auto">
          <a:xfrm>
            <a:off x="2160588" y="4419600"/>
            <a:ext cx="6794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Micro</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Digital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7" name="Rectangle 26"/>
          <p:cNvSpPr>
            <a:spLocks noChangeArrowheads="1"/>
          </p:cNvSpPr>
          <p:nvPr/>
        </p:nvSpPr>
        <p:spPr bwMode="auto">
          <a:xfrm>
            <a:off x="3806825" y="4541838"/>
            <a:ext cx="6873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smxNS</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8" name="Rectangle 27"/>
          <p:cNvSpPr>
            <a:spLocks noChangeArrowheads="1"/>
          </p:cNvSpPr>
          <p:nvPr/>
        </p:nvSpPr>
        <p:spPr bwMode="auto">
          <a:xfrm>
            <a:off x="5419725" y="4419600"/>
            <a:ext cx="30781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www.smxrtos.com,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www.smxrtos.com/stmicro.htm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9" name="Rectangle 28"/>
          <p:cNvSpPr>
            <a:spLocks noChangeArrowheads="1"/>
          </p:cNvSpPr>
          <p:nvPr/>
        </p:nvSpPr>
        <p:spPr bwMode="auto">
          <a:xfrm>
            <a:off x="2112963" y="5087938"/>
            <a:ext cx="8921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Quadros</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Systems</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0" name="Rectangle 29"/>
          <p:cNvSpPr>
            <a:spLocks noChangeArrowheads="1"/>
          </p:cNvSpPr>
          <p:nvPr/>
        </p:nvSpPr>
        <p:spPr bwMode="auto">
          <a:xfrm>
            <a:off x="3435350" y="5087938"/>
            <a:ext cx="14319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RTXC Quadnet</a:t>
            </a:r>
          </a:p>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RTXC Quark</a:t>
            </a:r>
          </a:p>
        </p:txBody>
      </p:sp>
      <p:sp>
        <p:nvSpPr>
          <p:cNvPr id="104471" name="Rectangle 31"/>
          <p:cNvSpPr>
            <a:spLocks noChangeArrowheads="1"/>
          </p:cNvSpPr>
          <p:nvPr/>
        </p:nvSpPr>
        <p:spPr bwMode="auto">
          <a:xfrm>
            <a:off x="6054725" y="5210175"/>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www.quadros.com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2" name="Rectangle 32"/>
          <p:cNvSpPr>
            <a:spLocks noChangeArrowheads="1"/>
          </p:cNvSpPr>
          <p:nvPr/>
        </p:nvSpPr>
        <p:spPr bwMode="auto">
          <a:xfrm>
            <a:off x="2214563" y="5734050"/>
            <a:ext cx="687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Segger</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3" name="Rectangle 33"/>
          <p:cNvSpPr>
            <a:spLocks noChangeArrowheads="1"/>
          </p:cNvSpPr>
          <p:nvPr/>
        </p:nvSpPr>
        <p:spPr bwMode="auto">
          <a:xfrm>
            <a:off x="3670300" y="5734050"/>
            <a:ext cx="960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embOS/IP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4" name="Rectangle 34"/>
          <p:cNvSpPr>
            <a:spLocks noChangeArrowheads="1"/>
          </p:cNvSpPr>
          <p:nvPr/>
        </p:nvSpPr>
        <p:spPr bwMode="auto">
          <a:xfrm>
            <a:off x="6121400" y="5734050"/>
            <a:ext cx="1673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www.segger.com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5" name="Rectangle 35"/>
          <p:cNvSpPr>
            <a:spLocks noChangeArrowheads="1"/>
          </p:cNvSpPr>
          <p:nvPr/>
        </p:nvSpPr>
        <p:spPr bwMode="auto">
          <a:xfrm>
            <a:off x="2095500" y="1149350"/>
            <a:ext cx="923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Company</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6" name="Rectangle 36"/>
          <p:cNvSpPr>
            <a:spLocks noChangeArrowheads="1"/>
          </p:cNvSpPr>
          <p:nvPr/>
        </p:nvSpPr>
        <p:spPr bwMode="auto">
          <a:xfrm>
            <a:off x="3767138" y="1149350"/>
            <a:ext cx="7667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Product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7" name="Rectangle 37"/>
          <p:cNvSpPr>
            <a:spLocks noChangeArrowheads="1"/>
          </p:cNvSpPr>
          <p:nvPr/>
        </p:nvSpPr>
        <p:spPr bwMode="auto">
          <a:xfrm>
            <a:off x="869950" y="1149350"/>
            <a:ext cx="495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Logo</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8" name="Rectangle 38"/>
          <p:cNvSpPr>
            <a:spLocks noChangeArrowheads="1"/>
          </p:cNvSpPr>
          <p:nvPr/>
        </p:nvSpPr>
        <p:spPr bwMode="auto">
          <a:xfrm>
            <a:off x="6569075" y="1149350"/>
            <a:ext cx="779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FFFF"/>
                </a:solidFill>
                <a:ea typeface="SimSun" panose="02010600030101010101" pitchFamily="2" charset="-122"/>
              </a:rPr>
              <a:t>Website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9" name="Rectangle 39"/>
          <p:cNvSpPr>
            <a:spLocks noChangeArrowheads="1"/>
          </p:cNvSpPr>
          <p:nvPr/>
        </p:nvSpPr>
        <p:spPr bwMode="auto">
          <a:xfrm>
            <a:off x="290513"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0" name="Rectangle 40"/>
          <p:cNvSpPr>
            <a:spLocks noChangeArrowheads="1"/>
          </p:cNvSpPr>
          <p:nvPr/>
        </p:nvSpPr>
        <p:spPr bwMode="auto">
          <a:xfrm>
            <a:off x="1854200" y="1068388"/>
            <a:ext cx="7938"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1" name="Rectangle 41"/>
          <p:cNvSpPr>
            <a:spLocks noChangeArrowheads="1"/>
          </p:cNvSpPr>
          <p:nvPr/>
        </p:nvSpPr>
        <p:spPr bwMode="auto">
          <a:xfrm>
            <a:off x="3136900"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2" name="Rectangle 42"/>
          <p:cNvSpPr>
            <a:spLocks noChangeArrowheads="1"/>
          </p:cNvSpPr>
          <p:nvPr/>
        </p:nvSpPr>
        <p:spPr bwMode="auto">
          <a:xfrm>
            <a:off x="5189538" y="1068388"/>
            <a:ext cx="7937"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3" name="Line 43"/>
          <p:cNvSpPr>
            <a:spLocks noChangeShapeType="1"/>
          </p:cNvSpPr>
          <p:nvPr/>
        </p:nvSpPr>
        <p:spPr bwMode="auto">
          <a:xfrm>
            <a:off x="300038" y="106838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4" name="Rectangle 44"/>
          <p:cNvSpPr>
            <a:spLocks noChangeArrowheads="1"/>
          </p:cNvSpPr>
          <p:nvPr/>
        </p:nvSpPr>
        <p:spPr bwMode="auto">
          <a:xfrm>
            <a:off x="300038" y="106838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5" name="Rectangle 45"/>
          <p:cNvSpPr>
            <a:spLocks noChangeArrowheads="1"/>
          </p:cNvSpPr>
          <p:nvPr/>
        </p:nvSpPr>
        <p:spPr bwMode="auto">
          <a:xfrm>
            <a:off x="8777288"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6" name="Line 46"/>
          <p:cNvSpPr>
            <a:spLocks noChangeShapeType="1"/>
          </p:cNvSpPr>
          <p:nvPr/>
        </p:nvSpPr>
        <p:spPr bwMode="auto">
          <a:xfrm>
            <a:off x="300038" y="1427163"/>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7" name="Rectangle 47"/>
          <p:cNvSpPr>
            <a:spLocks noChangeArrowheads="1"/>
          </p:cNvSpPr>
          <p:nvPr/>
        </p:nvSpPr>
        <p:spPr bwMode="auto">
          <a:xfrm>
            <a:off x="300038" y="1427163"/>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8" name="Line 48"/>
          <p:cNvSpPr>
            <a:spLocks noChangeShapeType="1"/>
          </p:cNvSpPr>
          <p:nvPr/>
        </p:nvSpPr>
        <p:spPr bwMode="auto">
          <a:xfrm>
            <a:off x="300038" y="2171700"/>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9" name="Rectangle 49"/>
          <p:cNvSpPr>
            <a:spLocks noChangeArrowheads="1"/>
          </p:cNvSpPr>
          <p:nvPr/>
        </p:nvSpPr>
        <p:spPr bwMode="auto">
          <a:xfrm>
            <a:off x="300038" y="2171700"/>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0" name="Line 50"/>
          <p:cNvSpPr>
            <a:spLocks noChangeShapeType="1"/>
          </p:cNvSpPr>
          <p:nvPr/>
        </p:nvSpPr>
        <p:spPr bwMode="auto">
          <a:xfrm>
            <a:off x="300038" y="29162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1" name="Rectangle 51"/>
          <p:cNvSpPr>
            <a:spLocks noChangeArrowheads="1"/>
          </p:cNvSpPr>
          <p:nvPr/>
        </p:nvSpPr>
        <p:spPr bwMode="auto">
          <a:xfrm>
            <a:off x="300038" y="29162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2" name="Line 52"/>
          <p:cNvSpPr>
            <a:spLocks noChangeShapeType="1"/>
          </p:cNvSpPr>
          <p:nvPr/>
        </p:nvSpPr>
        <p:spPr bwMode="auto">
          <a:xfrm>
            <a:off x="300038" y="35893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3" name="Rectangle 53"/>
          <p:cNvSpPr>
            <a:spLocks noChangeArrowheads="1"/>
          </p:cNvSpPr>
          <p:nvPr/>
        </p:nvSpPr>
        <p:spPr bwMode="auto">
          <a:xfrm>
            <a:off x="300038" y="35893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4" name="Line 54"/>
          <p:cNvSpPr>
            <a:spLocks noChangeShapeType="1"/>
          </p:cNvSpPr>
          <p:nvPr/>
        </p:nvSpPr>
        <p:spPr bwMode="auto">
          <a:xfrm>
            <a:off x="300038" y="42624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5" name="Rectangle 55"/>
          <p:cNvSpPr>
            <a:spLocks noChangeArrowheads="1"/>
          </p:cNvSpPr>
          <p:nvPr/>
        </p:nvSpPr>
        <p:spPr bwMode="auto">
          <a:xfrm>
            <a:off x="300038" y="42624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6" name="Rectangle 57"/>
          <p:cNvSpPr>
            <a:spLocks noChangeArrowheads="1"/>
          </p:cNvSpPr>
          <p:nvPr/>
        </p:nvSpPr>
        <p:spPr bwMode="auto">
          <a:xfrm>
            <a:off x="300038" y="4994275"/>
            <a:ext cx="8486775"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7" name="Rectangle 59"/>
          <p:cNvSpPr>
            <a:spLocks noChangeArrowheads="1"/>
          </p:cNvSpPr>
          <p:nvPr/>
        </p:nvSpPr>
        <p:spPr bwMode="auto">
          <a:xfrm>
            <a:off x="300038" y="5648325"/>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8" name="Line 60"/>
          <p:cNvSpPr>
            <a:spLocks noChangeShapeType="1"/>
          </p:cNvSpPr>
          <p:nvPr/>
        </p:nvSpPr>
        <p:spPr bwMode="auto">
          <a:xfrm>
            <a:off x="290513" y="1068388"/>
            <a:ext cx="0" cy="50784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9" name="Rectangle 61"/>
          <p:cNvSpPr>
            <a:spLocks noChangeArrowheads="1"/>
          </p:cNvSpPr>
          <p:nvPr/>
        </p:nvSpPr>
        <p:spPr bwMode="auto">
          <a:xfrm>
            <a:off x="290513" y="1068388"/>
            <a:ext cx="9525" cy="50784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0" name="Line 62"/>
          <p:cNvSpPr>
            <a:spLocks noChangeShapeType="1"/>
          </p:cNvSpPr>
          <p:nvPr/>
        </p:nvSpPr>
        <p:spPr bwMode="auto">
          <a:xfrm>
            <a:off x="1854200"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1" name="Rectangle 63"/>
          <p:cNvSpPr>
            <a:spLocks noChangeArrowheads="1"/>
          </p:cNvSpPr>
          <p:nvPr/>
        </p:nvSpPr>
        <p:spPr bwMode="auto">
          <a:xfrm>
            <a:off x="1854200" y="1077913"/>
            <a:ext cx="7938"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2" name="Line 64"/>
          <p:cNvSpPr>
            <a:spLocks noChangeShapeType="1"/>
          </p:cNvSpPr>
          <p:nvPr/>
        </p:nvSpPr>
        <p:spPr bwMode="auto">
          <a:xfrm>
            <a:off x="3136900"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3" name="Rectangle 65"/>
          <p:cNvSpPr>
            <a:spLocks noChangeArrowheads="1"/>
          </p:cNvSpPr>
          <p:nvPr/>
        </p:nvSpPr>
        <p:spPr bwMode="auto">
          <a:xfrm>
            <a:off x="3136900" y="1077913"/>
            <a:ext cx="9525"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4" name="Line 66"/>
          <p:cNvSpPr>
            <a:spLocks noChangeShapeType="1"/>
          </p:cNvSpPr>
          <p:nvPr/>
        </p:nvSpPr>
        <p:spPr bwMode="auto">
          <a:xfrm>
            <a:off x="5189538"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5" name="Rectangle 67"/>
          <p:cNvSpPr>
            <a:spLocks noChangeArrowheads="1"/>
          </p:cNvSpPr>
          <p:nvPr/>
        </p:nvSpPr>
        <p:spPr bwMode="auto">
          <a:xfrm>
            <a:off x="5189538" y="1077913"/>
            <a:ext cx="7937"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6" name="Line 68"/>
          <p:cNvSpPr>
            <a:spLocks noChangeShapeType="1"/>
          </p:cNvSpPr>
          <p:nvPr/>
        </p:nvSpPr>
        <p:spPr bwMode="auto">
          <a:xfrm>
            <a:off x="300038" y="6137275"/>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7" name="Rectangle 69"/>
          <p:cNvSpPr>
            <a:spLocks noChangeArrowheads="1"/>
          </p:cNvSpPr>
          <p:nvPr/>
        </p:nvSpPr>
        <p:spPr bwMode="auto">
          <a:xfrm>
            <a:off x="300038" y="6137275"/>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8" name="Line 70"/>
          <p:cNvSpPr>
            <a:spLocks noChangeShapeType="1"/>
          </p:cNvSpPr>
          <p:nvPr/>
        </p:nvSpPr>
        <p:spPr bwMode="auto">
          <a:xfrm>
            <a:off x="8777288"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9" name="Rectangle 71"/>
          <p:cNvSpPr>
            <a:spLocks noChangeArrowheads="1"/>
          </p:cNvSpPr>
          <p:nvPr/>
        </p:nvSpPr>
        <p:spPr bwMode="auto">
          <a:xfrm>
            <a:off x="8777288" y="1077913"/>
            <a:ext cx="9525"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0" name="Line 72"/>
          <p:cNvSpPr>
            <a:spLocks noChangeShapeType="1"/>
          </p:cNvSpPr>
          <p:nvPr/>
        </p:nvSpPr>
        <p:spPr bwMode="auto">
          <a:xfrm>
            <a:off x="290513"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1" name="Rectangle 73"/>
          <p:cNvSpPr>
            <a:spLocks noChangeArrowheads="1"/>
          </p:cNvSpPr>
          <p:nvPr/>
        </p:nvSpPr>
        <p:spPr bwMode="auto">
          <a:xfrm>
            <a:off x="290513"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2" name="Line 74"/>
          <p:cNvSpPr>
            <a:spLocks noChangeShapeType="1"/>
          </p:cNvSpPr>
          <p:nvPr/>
        </p:nvSpPr>
        <p:spPr bwMode="auto">
          <a:xfrm>
            <a:off x="1854200" y="6146800"/>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3" name="Rectangle 75"/>
          <p:cNvSpPr>
            <a:spLocks noChangeArrowheads="1"/>
          </p:cNvSpPr>
          <p:nvPr/>
        </p:nvSpPr>
        <p:spPr bwMode="auto">
          <a:xfrm>
            <a:off x="1854200" y="6146800"/>
            <a:ext cx="7938"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4" name="Line 76"/>
          <p:cNvSpPr>
            <a:spLocks noChangeShapeType="1"/>
          </p:cNvSpPr>
          <p:nvPr/>
        </p:nvSpPr>
        <p:spPr bwMode="auto">
          <a:xfrm>
            <a:off x="3136900" y="6146800"/>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5" name="Rectangle 77"/>
          <p:cNvSpPr>
            <a:spLocks noChangeArrowheads="1"/>
          </p:cNvSpPr>
          <p:nvPr/>
        </p:nvSpPr>
        <p:spPr bwMode="auto">
          <a:xfrm>
            <a:off x="3136900"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6" name="Line 78"/>
          <p:cNvSpPr>
            <a:spLocks noChangeShapeType="1"/>
          </p:cNvSpPr>
          <p:nvPr/>
        </p:nvSpPr>
        <p:spPr bwMode="auto">
          <a:xfrm>
            <a:off x="5189538"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7" name="Rectangle 79"/>
          <p:cNvSpPr>
            <a:spLocks noChangeArrowheads="1"/>
          </p:cNvSpPr>
          <p:nvPr/>
        </p:nvSpPr>
        <p:spPr bwMode="auto">
          <a:xfrm>
            <a:off x="5189538" y="6146800"/>
            <a:ext cx="7937"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8" name="Line 80"/>
          <p:cNvSpPr>
            <a:spLocks noChangeShapeType="1"/>
          </p:cNvSpPr>
          <p:nvPr/>
        </p:nvSpPr>
        <p:spPr bwMode="auto">
          <a:xfrm>
            <a:off x="8777288"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9" name="Rectangle 81"/>
          <p:cNvSpPr>
            <a:spLocks noChangeArrowheads="1"/>
          </p:cNvSpPr>
          <p:nvPr/>
        </p:nvSpPr>
        <p:spPr bwMode="auto">
          <a:xfrm>
            <a:off x="8777288"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0" name="Line 82"/>
          <p:cNvSpPr>
            <a:spLocks noChangeShapeType="1"/>
          </p:cNvSpPr>
          <p:nvPr/>
        </p:nvSpPr>
        <p:spPr bwMode="auto">
          <a:xfrm>
            <a:off x="8786813" y="106838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1" name="Rectangle 83"/>
          <p:cNvSpPr>
            <a:spLocks noChangeArrowheads="1"/>
          </p:cNvSpPr>
          <p:nvPr/>
        </p:nvSpPr>
        <p:spPr bwMode="auto">
          <a:xfrm>
            <a:off x="8786813" y="106838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2" name="Line 84"/>
          <p:cNvSpPr>
            <a:spLocks noChangeShapeType="1"/>
          </p:cNvSpPr>
          <p:nvPr/>
        </p:nvSpPr>
        <p:spPr bwMode="auto">
          <a:xfrm>
            <a:off x="8786813" y="122078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3" name="Rectangle 85"/>
          <p:cNvSpPr>
            <a:spLocks noChangeArrowheads="1"/>
          </p:cNvSpPr>
          <p:nvPr/>
        </p:nvSpPr>
        <p:spPr bwMode="auto">
          <a:xfrm>
            <a:off x="8786813" y="122078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4" name="Line 86"/>
          <p:cNvSpPr>
            <a:spLocks noChangeShapeType="1"/>
          </p:cNvSpPr>
          <p:nvPr/>
        </p:nvSpPr>
        <p:spPr bwMode="auto">
          <a:xfrm>
            <a:off x="8786813" y="14271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5" name="Rectangle 87"/>
          <p:cNvSpPr>
            <a:spLocks noChangeArrowheads="1"/>
          </p:cNvSpPr>
          <p:nvPr/>
        </p:nvSpPr>
        <p:spPr bwMode="auto">
          <a:xfrm>
            <a:off x="8786813" y="1427163"/>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6" name="Line 88"/>
          <p:cNvSpPr>
            <a:spLocks noChangeShapeType="1"/>
          </p:cNvSpPr>
          <p:nvPr/>
        </p:nvSpPr>
        <p:spPr bwMode="auto">
          <a:xfrm>
            <a:off x="8786813" y="21717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7" name="Rectangle 89"/>
          <p:cNvSpPr>
            <a:spLocks noChangeArrowheads="1"/>
          </p:cNvSpPr>
          <p:nvPr/>
        </p:nvSpPr>
        <p:spPr bwMode="auto">
          <a:xfrm>
            <a:off x="8786813" y="21717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8" name="Line 90"/>
          <p:cNvSpPr>
            <a:spLocks noChangeShapeType="1"/>
          </p:cNvSpPr>
          <p:nvPr/>
        </p:nvSpPr>
        <p:spPr bwMode="auto">
          <a:xfrm>
            <a:off x="8786813" y="29162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9" name="Rectangle 91"/>
          <p:cNvSpPr>
            <a:spLocks noChangeArrowheads="1"/>
          </p:cNvSpPr>
          <p:nvPr/>
        </p:nvSpPr>
        <p:spPr bwMode="auto">
          <a:xfrm>
            <a:off x="8786813" y="29162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0" name="Line 92"/>
          <p:cNvSpPr>
            <a:spLocks noChangeShapeType="1"/>
          </p:cNvSpPr>
          <p:nvPr/>
        </p:nvSpPr>
        <p:spPr bwMode="auto">
          <a:xfrm>
            <a:off x="8786813" y="35893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1" name="Rectangle 93"/>
          <p:cNvSpPr>
            <a:spLocks noChangeArrowheads="1"/>
          </p:cNvSpPr>
          <p:nvPr/>
        </p:nvSpPr>
        <p:spPr bwMode="auto">
          <a:xfrm>
            <a:off x="8786813" y="35893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2" name="Line 94"/>
          <p:cNvSpPr>
            <a:spLocks noChangeShapeType="1"/>
          </p:cNvSpPr>
          <p:nvPr/>
        </p:nvSpPr>
        <p:spPr bwMode="auto">
          <a:xfrm>
            <a:off x="8786813" y="42624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3" name="Rectangle 95"/>
          <p:cNvSpPr>
            <a:spLocks noChangeArrowheads="1"/>
          </p:cNvSpPr>
          <p:nvPr/>
        </p:nvSpPr>
        <p:spPr bwMode="auto">
          <a:xfrm>
            <a:off x="8786813" y="42624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4" name="Line 96"/>
          <p:cNvSpPr>
            <a:spLocks noChangeShapeType="1"/>
          </p:cNvSpPr>
          <p:nvPr/>
        </p:nvSpPr>
        <p:spPr bwMode="auto">
          <a:xfrm>
            <a:off x="8786813" y="49450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5" name="Rectangle 97"/>
          <p:cNvSpPr>
            <a:spLocks noChangeArrowheads="1"/>
          </p:cNvSpPr>
          <p:nvPr/>
        </p:nvSpPr>
        <p:spPr bwMode="auto">
          <a:xfrm>
            <a:off x="8786813" y="4945063"/>
            <a:ext cx="9525" cy="793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6" name="Line 98"/>
          <p:cNvSpPr>
            <a:spLocks noChangeShapeType="1"/>
          </p:cNvSpPr>
          <p:nvPr/>
        </p:nvSpPr>
        <p:spPr bwMode="auto">
          <a:xfrm>
            <a:off x="8786813" y="54911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7" name="Rectangle 99"/>
          <p:cNvSpPr>
            <a:spLocks noChangeArrowheads="1"/>
          </p:cNvSpPr>
          <p:nvPr/>
        </p:nvSpPr>
        <p:spPr bwMode="auto">
          <a:xfrm>
            <a:off x="8786813" y="5491163"/>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8" name="Line 100"/>
          <p:cNvSpPr>
            <a:spLocks noChangeShapeType="1"/>
          </p:cNvSpPr>
          <p:nvPr/>
        </p:nvSpPr>
        <p:spPr bwMode="auto">
          <a:xfrm>
            <a:off x="8786813" y="6137275"/>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9" name="Rectangle 101"/>
          <p:cNvSpPr>
            <a:spLocks noChangeArrowheads="1"/>
          </p:cNvSpPr>
          <p:nvPr/>
        </p:nvSpPr>
        <p:spPr bwMode="auto">
          <a:xfrm>
            <a:off x="8786813" y="6137275"/>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104540" name="Picture 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88" y="3730625"/>
            <a:ext cx="13700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1"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75" y="3040063"/>
            <a:ext cx="1135063"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2" name="Picture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025" y="1576388"/>
            <a:ext cx="13271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3" name="Picture 1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725" y="2344738"/>
            <a:ext cx="7937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544" name="Group 108"/>
          <p:cNvGrpSpPr>
            <a:grpSpLocks/>
          </p:cNvGrpSpPr>
          <p:nvPr/>
        </p:nvGrpSpPr>
        <p:grpSpPr bwMode="auto">
          <a:xfrm>
            <a:off x="684213" y="5643563"/>
            <a:ext cx="865187" cy="503237"/>
            <a:chOff x="190" y="3709"/>
            <a:chExt cx="545" cy="317"/>
          </a:xfrm>
        </p:grpSpPr>
        <p:pic>
          <p:nvPicPr>
            <p:cNvPr id="104548" name="Picture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 y="3709"/>
              <a:ext cx="54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9" name="Picture 1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 y="3709"/>
              <a:ext cx="54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545" name="Picture 1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113" y="5143500"/>
            <a:ext cx="119697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6" name="Picture 1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3738" y="4484688"/>
            <a:ext cx="846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47" name="Oval 11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pt-BR" altLang="pt-BR" smtClean="0"/>
              <a:t>Network Setup</a:t>
            </a:r>
          </a:p>
        </p:txBody>
      </p:sp>
      <p:pic>
        <p:nvPicPr>
          <p:cNvPr id="10649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33638" y="1277938"/>
            <a:ext cx="4276725" cy="4679950"/>
          </a:xfrm>
        </p:spPr>
      </p:pic>
      <p:sp>
        <p:nvSpPr>
          <p:cNvPr id="106500" name="Slide Number Placeholder 3"/>
          <p:cNvSpPr>
            <a:spLocks noGrp="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lgn="r">
              <a:defRPr i="1">
                <a:solidFill>
                  <a:schemeClr val="tx1"/>
                </a:solidFill>
                <a:latin typeface="Verdana" panose="020B0604030504040204" pitchFamily="34" charset="0"/>
              </a:defRPr>
            </a:lvl1pPr>
            <a:lvl2pPr marL="742950" indent="-285750" algn="r">
              <a:defRPr i="1">
                <a:solidFill>
                  <a:schemeClr val="tx1"/>
                </a:solidFill>
                <a:latin typeface="Verdana" panose="020B0604030504040204" pitchFamily="34" charset="0"/>
              </a:defRPr>
            </a:lvl2pPr>
            <a:lvl3pPr marL="1143000" indent="-228600" algn="r">
              <a:defRPr i="1">
                <a:solidFill>
                  <a:schemeClr val="tx1"/>
                </a:solidFill>
                <a:latin typeface="Verdana" panose="020B0604030504040204" pitchFamily="34" charset="0"/>
              </a:defRPr>
            </a:lvl3pPr>
            <a:lvl4pPr marL="1600200" indent="-228600" algn="r">
              <a:defRPr i="1">
                <a:solidFill>
                  <a:schemeClr val="tx1"/>
                </a:solidFill>
                <a:latin typeface="Verdana" panose="020B0604030504040204" pitchFamily="34" charset="0"/>
              </a:defRPr>
            </a:lvl4pPr>
            <a:lvl5pPr marL="2057400" indent="-228600" algn="r">
              <a:defRPr i="1">
                <a:solidFill>
                  <a:schemeClr val="tx1"/>
                </a:solidFill>
                <a:latin typeface="Verdana" panose="020B0604030504040204" pitchFamily="34" charset="0"/>
              </a:defRPr>
            </a:lvl5pPr>
            <a:lvl6pPr marL="2514600" indent="-228600" algn="r" eaLnBrk="0" fontAlgn="base" hangingPunct="0">
              <a:spcBef>
                <a:spcPct val="0"/>
              </a:spcBef>
              <a:spcAft>
                <a:spcPct val="0"/>
              </a:spcAft>
              <a:defRPr i="1">
                <a:solidFill>
                  <a:schemeClr val="tx1"/>
                </a:solidFill>
                <a:latin typeface="Verdana" panose="020B0604030504040204" pitchFamily="34" charset="0"/>
              </a:defRPr>
            </a:lvl6pPr>
            <a:lvl7pPr marL="2971800" indent="-228600" algn="r" eaLnBrk="0" fontAlgn="base" hangingPunct="0">
              <a:spcBef>
                <a:spcPct val="0"/>
              </a:spcBef>
              <a:spcAft>
                <a:spcPct val="0"/>
              </a:spcAft>
              <a:defRPr i="1">
                <a:solidFill>
                  <a:schemeClr val="tx1"/>
                </a:solidFill>
                <a:latin typeface="Verdana" panose="020B0604030504040204" pitchFamily="34" charset="0"/>
              </a:defRPr>
            </a:lvl7pPr>
            <a:lvl8pPr marL="3429000" indent="-228600" algn="r" eaLnBrk="0" fontAlgn="base" hangingPunct="0">
              <a:spcBef>
                <a:spcPct val="0"/>
              </a:spcBef>
              <a:spcAft>
                <a:spcPct val="0"/>
              </a:spcAft>
              <a:defRPr i="1">
                <a:solidFill>
                  <a:schemeClr val="tx1"/>
                </a:solidFill>
                <a:latin typeface="Verdana" panose="020B0604030504040204" pitchFamily="34" charset="0"/>
              </a:defRPr>
            </a:lvl8pPr>
            <a:lvl9pPr marL="3886200" indent="-228600" algn="r" eaLnBrk="0" fontAlgn="base" hangingPunct="0">
              <a:spcBef>
                <a:spcPct val="0"/>
              </a:spcBef>
              <a:spcAft>
                <a:spcPct val="0"/>
              </a:spcAft>
              <a:defRPr i="1">
                <a:solidFill>
                  <a:schemeClr val="tx1"/>
                </a:solidFill>
                <a:latin typeface="Verdana" panose="020B0604030504040204" pitchFamily="34" charset="0"/>
              </a:defRPr>
            </a:lvl9pPr>
          </a:lstStyle>
          <a:p>
            <a:fld id="{D01BBE7E-F96E-4D23-8ECF-F857E0304F42}" type="slidenum">
              <a:rPr lang="zh-CN" altLang="fr-FR">
                <a:solidFill>
                  <a:schemeClr val="bg1"/>
                </a:solidFill>
                <a:latin typeface="Arial" panose="020B0604020202020204" pitchFamily="34" charset="0"/>
              </a:rPr>
              <a:pPr/>
              <a:t>162</a:t>
            </a:fld>
            <a:endParaRPr lang="fr-FR" altLang="zh-CN">
              <a:solidFill>
                <a:schemeClr val="bg1"/>
              </a:solidFill>
              <a:latin typeface="Arial" panose="020B0604020202020204" pitchFamily="34" charset="0"/>
            </a:endParaRPr>
          </a:p>
        </p:txBody>
      </p:sp>
    </p:spTree>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solidFill>
                  <a:schemeClr val="bg2">
                    <a:lumMod val="75000"/>
                  </a:schemeClr>
                </a:solidFill>
                <a:ea typeface="SimSun" panose="02010600030101010101" pitchFamily="2" charset="-122"/>
              </a:rPr>
              <a:t>Generic information about TCP-IP</a:t>
            </a:r>
          </a:p>
          <a:p>
            <a:pPr marL="168275" indent="-168275" eaLnBrk="1" hangingPunct="1">
              <a:buFontTx/>
              <a:buNone/>
            </a:pPr>
            <a:r>
              <a:rPr lang="en-US" altLang="zh-CN" dirty="0" err="1" smtClean="0">
                <a:solidFill>
                  <a:schemeClr val="bg2">
                    <a:lumMod val="75000"/>
                  </a:schemeClr>
                </a:solidFill>
                <a:ea typeface="SimSun" panose="02010600030101010101" pitchFamily="2" charset="-122"/>
              </a:rPr>
              <a:t>Nichelite</a:t>
            </a:r>
            <a:r>
              <a:rPr lang="en-US" altLang="zh-CN" dirty="0" smtClean="0">
                <a:solidFill>
                  <a:schemeClr val="bg2">
                    <a:lumMod val="75000"/>
                  </a:schemeClr>
                </a:solidFill>
                <a:ea typeface="SimSun" panose="02010600030101010101" pitchFamily="2" charset="-122"/>
              </a:rPr>
              <a:t> TCP-IP Stack</a:t>
            </a:r>
          </a:p>
          <a:p>
            <a:pPr marL="168275" indent="-168275" eaLnBrk="1" hangingPunct="1">
              <a:buFontTx/>
              <a:buNone/>
            </a:pPr>
            <a:r>
              <a:rPr lang="en-US" altLang="zh-CN" dirty="0" smtClean="0">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17</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656809675"/>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Example 1 : User defined  protocol over TCP-IP</a:t>
            </a:r>
            <a:endParaRPr lang="zh-CN" altLang="en-US" sz="2400" smtClean="0">
              <a:ea typeface="SimSun" panose="02010600030101010101" pitchFamily="2" charset="-122"/>
            </a:endParaRPr>
          </a:p>
        </p:txBody>
      </p:sp>
      <p:sp>
        <p:nvSpPr>
          <p:cNvPr id="783380" name="Rectangle 20"/>
          <p:cNvSpPr>
            <a:spLocks noGrp="1" noChangeArrowheads="1"/>
          </p:cNvSpPr>
          <p:nvPr>
            <p:ph idx="1"/>
          </p:nvPr>
        </p:nvSpPr>
        <p:spPr>
          <a:xfrm>
            <a:off x="323850" y="1100138"/>
            <a:ext cx="8242300" cy="4585871"/>
          </a:xfrm>
        </p:spPr>
        <p:txBody>
          <a:bodyPr/>
          <a:lstStyle/>
          <a:p>
            <a:pPr eaLnBrk="1" hangingPunct="1">
              <a:buFontTx/>
              <a:buNone/>
            </a:pPr>
            <a:r>
              <a:rPr lang="en-US" altLang="zh-CN" sz="2400" dirty="0" smtClean="0">
                <a:ea typeface="SimSun" panose="02010600030101010101" pitchFamily="2" charset="-122"/>
              </a:rPr>
              <a:t>Hardware Requirements</a:t>
            </a:r>
          </a:p>
          <a:p>
            <a:pPr lvl="1" eaLnBrk="1" hangingPunct="1"/>
            <a:r>
              <a:rPr lang="en-US" altLang="zh-CN" dirty="0" smtClean="0">
                <a:ea typeface="SimSun" panose="02010600030101010101" pitchFamily="2" charset="-122"/>
              </a:rPr>
              <a:t>Use a MII PHY already qualified by customer</a:t>
            </a:r>
          </a:p>
          <a:p>
            <a:pPr lvl="1" eaLnBrk="1" hangingPunct="1"/>
            <a:r>
              <a:rPr lang="en-US" altLang="zh-CN" dirty="0" smtClean="0">
                <a:ea typeface="SimSun" panose="02010600030101010101" pitchFamily="2" charset="-122"/>
              </a:rPr>
              <a:t>Minimize the BOM cost</a:t>
            </a:r>
          </a:p>
          <a:p>
            <a:pPr eaLnBrk="1" hangingPunct="1">
              <a:buFontTx/>
              <a:buNone/>
            </a:pPr>
            <a:r>
              <a:rPr lang="en-US" altLang="zh-CN" sz="2400" dirty="0" smtClean="0">
                <a:ea typeface="SimSun" panose="02010600030101010101" pitchFamily="2" charset="-122"/>
              </a:rPr>
              <a:t>Software Requirements</a:t>
            </a:r>
          </a:p>
          <a:p>
            <a:pPr eaLnBrk="1" hangingPunct="1"/>
            <a:r>
              <a:rPr lang="en-US" altLang="zh-CN" sz="2400" dirty="0" smtClean="0">
                <a:ea typeface="SimSun" panose="02010600030101010101" pitchFamily="2" charset="-122"/>
              </a:rPr>
              <a:t>The customer has its own protocol </a:t>
            </a:r>
          </a:p>
          <a:p>
            <a:pPr eaLnBrk="1" hangingPunct="1"/>
            <a:r>
              <a:rPr lang="en-US" altLang="zh-CN" sz="2400" dirty="0" smtClean="0">
                <a:ea typeface="SimSun" panose="02010600030101010101" pitchFamily="2" charset="-122"/>
              </a:rPr>
              <a:t>Data is similar a stream of bytes :</a:t>
            </a:r>
          </a:p>
          <a:p>
            <a:pPr lvl="1" eaLnBrk="1" hangingPunct="1"/>
            <a:r>
              <a:rPr lang="en-US" altLang="zh-CN" sz="2000" dirty="0" smtClean="0">
                <a:ea typeface="SimSun" panose="02010600030101010101" pitchFamily="2" charset="-122"/>
              </a:rPr>
              <a:t>Lost packets need to be resent</a:t>
            </a:r>
          </a:p>
          <a:p>
            <a:pPr lvl="1" eaLnBrk="1" hangingPunct="1"/>
            <a:r>
              <a:rPr lang="en-US" altLang="zh-CN" sz="2000" dirty="0" smtClean="0">
                <a:ea typeface="SimSun" panose="02010600030101010101" pitchFamily="2" charset="-122"/>
              </a:rPr>
              <a:t>Packets need to be ordered</a:t>
            </a:r>
          </a:p>
          <a:p>
            <a:pPr eaLnBrk="1" hangingPunct="1"/>
            <a:r>
              <a:rPr lang="en-US" altLang="zh-CN" sz="2400" dirty="0" smtClean="0">
                <a:ea typeface="SimSun" panose="02010600030101010101" pitchFamily="2" charset="-122"/>
              </a:rPr>
              <a:t>Lost data / data reordering is not handled by the protocol</a:t>
            </a:r>
          </a:p>
        </p:txBody>
      </p:sp>
      <p:sp>
        <p:nvSpPr>
          <p:cNvPr id="48132"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7F7CF373-0228-4CDF-9704-CCCE9EC5D2F1}" type="slidenum">
              <a:rPr lang="zh-CN" altLang="fr-FR" sz="1200" i="0">
                <a:solidFill>
                  <a:schemeClr val="tx1"/>
                </a:solidFill>
                <a:cs typeface="华文新魏"/>
              </a:rPr>
              <a:pPr>
                <a:spcBef>
                  <a:spcPct val="0"/>
                </a:spcBef>
                <a:spcAft>
                  <a:spcPct val="0"/>
                </a:spcAft>
                <a:buClrTx/>
                <a:buFontTx/>
                <a:buNone/>
              </a:pPr>
              <a:t>18</a:t>
            </a:fld>
            <a:endParaRPr lang="fr-FR" altLang="zh-CN" sz="1200" i="0" dirty="0">
              <a:solidFill>
                <a:schemeClr val="tx1"/>
              </a:solidFill>
              <a:cs typeface="华文新魏"/>
            </a:endParaRPr>
          </a:p>
        </p:txBody>
      </p:sp>
      <p:grpSp>
        <p:nvGrpSpPr>
          <p:cNvPr id="2" name="Group 69"/>
          <p:cNvGrpSpPr>
            <a:grpSpLocks/>
          </p:cNvGrpSpPr>
          <p:nvPr/>
        </p:nvGrpSpPr>
        <p:grpSpPr bwMode="auto">
          <a:xfrm>
            <a:off x="6991515" y="1173957"/>
            <a:ext cx="1379537" cy="2660650"/>
            <a:chOff x="4148" y="261"/>
            <a:chExt cx="869" cy="1676"/>
          </a:xfrm>
        </p:grpSpPr>
        <p:sp>
          <p:nvSpPr>
            <p:cNvPr id="48141" name="AutoShape 60"/>
            <p:cNvSpPr>
              <a:spLocks noChangeArrowheads="1"/>
            </p:cNvSpPr>
            <p:nvPr/>
          </p:nvSpPr>
          <p:spPr bwMode="auto">
            <a:xfrm rot="-3221385">
              <a:off x="3761" y="680"/>
              <a:ext cx="1644" cy="869"/>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My own</a:t>
              </a:r>
            </a:p>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Protocol</a:t>
              </a:r>
            </a:p>
          </p:txBody>
        </p:sp>
        <p:sp>
          <p:nvSpPr>
            <p:cNvPr id="48142" name="Text Box 61"/>
            <p:cNvSpPr txBox="1">
              <a:spLocks noChangeArrowheads="1"/>
            </p:cNvSpPr>
            <p:nvPr/>
          </p:nvSpPr>
          <p:spPr bwMode="auto">
            <a:xfrm rot="-3221385">
              <a:off x="4070" y="620"/>
              <a:ext cx="916"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User defined</a:t>
              </a:r>
            </a:p>
          </p:txBody>
        </p:sp>
      </p:grpSp>
      <p:grpSp>
        <p:nvGrpSpPr>
          <p:cNvPr id="3" name="Group 70"/>
          <p:cNvGrpSpPr>
            <a:grpSpLocks/>
          </p:cNvGrpSpPr>
          <p:nvPr/>
        </p:nvGrpSpPr>
        <p:grpSpPr bwMode="auto">
          <a:xfrm>
            <a:off x="5681827" y="2605882"/>
            <a:ext cx="2622550" cy="2441575"/>
            <a:chOff x="3678" y="1386"/>
            <a:chExt cx="1652" cy="1538"/>
          </a:xfrm>
        </p:grpSpPr>
        <p:sp>
          <p:nvSpPr>
            <p:cNvPr id="48136" name="Freeform 62"/>
            <p:cNvSpPr>
              <a:spLocks/>
            </p:cNvSpPr>
            <p:nvPr/>
          </p:nvSpPr>
          <p:spPr bwMode="auto">
            <a:xfrm>
              <a:off x="3678" y="1386"/>
              <a:ext cx="1541" cy="663"/>
            </a:xfrm>
            <a:custGeom>
              <a:avLst/>
              <a:gdLst>
                <a:gd name="T0" fmla="*/ 0 w 1088"/>
                <a:gd name="T1" fmla="*/ 1473 h 508"/>
                <a:gd name="T2" fmla="*/ 1749 w 1088"/>
                <a:gd name="T3" fmla="*/ 0 h 508"/>
                <a:gd name="T4" fmla="*/ 4379 w 1088"/>
                <a:gd name="T5" fmla="*/ 911 h 508"/>
                <a:gd name="T6" fmla="*/ 0 w 1088"/>
                <a:gd name="T7" fmla="*/ 1473 h 508"/>
                <a:gd name="T8" fmla="*/ 0 60000 65536"/>
                <a:gd name="T9" fmla="*/ 0 60000 65536"/>
                <a:gd name="T10" fmla="*/ 0 60000 65536"/>
                <a:gd name="T11" fmla="*/ 0 60000 65536"/>
                <a:gd name="T12" fmla="*/ 0 w 1088"/>
                <a:gd name="T13" fmla="*/ 0 h 508"/>
                <a:gd name="T14" fmla="*/ 1088 w 1088"/>
                <a:gd name="T15" fmla="*/ 508 h 508"/>
              </a:gdLst>
              <a:ahLst/>
              <a:cxnLst>
                <a:cxn ang="T8">
                  <a:pos x="T0" y="T1"/>
                </a:cxn>
                <a:cxn ang="T9">
                  <a:pos x="T2" y="T3"/>
                </a:cxn>
                <a:cxn ang="T10">
                  <a:pos x="T4" y="T5"/>
                </a:cxn>
                <a:cxn ang="T11">
                  <a:pos x="T6" y="T7"/>
                </a:cxn>
              </a:cxnLst>
              <a:rect l="T12" t="T13" r="T14" b="T15"/>
              <a:pathLst>
                <a:path w="1088" h="508">
                  <a:moveTo>
                    <a:pt x="0" y="508"/>
                  </a:moveTo>
                  <a:lnTo>
                    <a:pt x="435" y="0"/>
                  </a:lnTo>
                  <a:lnTo>
                    <a:pt x="1088" y="314"/>
                  </a:lnTo>
                  <a:lnTo>
                    <a:pt x="0" y="508"/>
                  </a:lnTo>
                  <a:close/>
                </a:path>
              </a:pathLst>
            </a:custGeom>
            <a:solidFill>
              <a:schemeClr val="bg1"/>
            </a:solidFill>
            <a:ln w="9525" cap="flat" cmpd="sng">
              <a:solidFill>
                <a:schemeClr val="tx1"/>
              </a:solidFill>
              <a:prstDash val="solid"/>
              <a:round/>
              <a:headEnd type="none" w="med" len="med"/>
              <a:tailEnd type="none" w="med" len="med"/>
            </a:ln>
          </p:spPr>
          <p:txBody>
            <a:bodyPr/>
            <a:lstStyle/>
            <a:p>
              <a:endParaRPr lang="pt-BR"/>
            </a:p>
          </p:txBody>
        </p:sp>
        <p:grpSp>
          <p:nvGrpSpPr>
            <p:cNvPr id="48137" name="Group 63"/>
            <p:cNvGrpSpPr>
              <a:grpSpLocks/>
            </p:cNvGrpSpPr>
            <p:nvPr/>
          </p:nvGrpSpPr>
          <p:grpSpPr bwMode="auto">
            <a:xfrm>
              <a:off x="3711" y="1913"/>
              <a:ext cx="1619" cy="1011"/>
              <a:chOff x="4090" y="1406"/>
              <a:chExt cx="1138" cy="774"/>
            </a:xfrm>
          </p:grpSpPr>
          <p:sp>
            <p:nvSpPr>
              <p:cNvPr id="48138" name="Rectangle 64">
                <a:hlinkClick r:id="rId3" action="ppaction://hlinksldjump"/>
              </p:cNvPr>
              <p:cNvSpPr>
                <a:spLocks noChangeArrowheads="1"/>
              </p:cNvSpPr>
              <p:nvPr/>
            </p:nvSpPr>
            <p:spPr bwMode="auto">
              <a:xfrm rot="21012979">
                <a:off x="4119" y="1406"/>
                <a:ext cx="1109" cy="774"/>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48139" name="Text Box 65"/>
              <p:cNvSpPr txBox="1">
                <a:spLocks noChangeArrowheads="1"/>
              </p:cNvSpPr>
              <p:nvPr/>
            </p:nvSpPr>
            <p:spPr bwMode="auto">
              <a:xfrm rot="-587021">
                <a:off x="4652" y="1435"/>
                <a:ext cx="498" cy="31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dirty="0">
                    <a:solidFill>
                      <a:schemeClr val="tx1"/>
                    </a:solidFill>
                    <a:latin typeface="Verdana" panose="020B0604030504040204" pitchFamily="34" charset="0"/>
                    <a:ea typeface="SimSun" panose="02010600030101010101" pitchFamily="2" charset="-122"/>
                  </a:rPr>
                  <a:t>TCP</a:t>
                </a:r>
              </a:p>
            </p:txBody>
          </p:sp>
          <p:sp>
            <p:nvSpPr>
              <p:cNvPr id="48140" name="Oval 66"/>
              <p:cNvSpPr>
                <a:spLocks noChangeArrowheads="1"/>
              </p:cNvSpPr>
              <p:nvPr/>
            </p:nvSpPr>
            <p:spPr bwMode="auto">
              <a:xfrm rot="-2094308">
                <a:off x="4090" y="1579"/>
                <a:ext cx="410" cy="184"/>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338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338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338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338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338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338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338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3380">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3380">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8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p:txBody>
          <a:bodyPr/>
          <a:lstStyle/>
          <a:p>
            <a:pPr eaLnBrk="1" hangingPunct="1"/>
            <a:r>
              <a:rPr lang="en-US" altLang="zh-CN" smtClean="0">
                <a:ea typeface="SimSun" panose="02010600030101010101" pitchFamily="2" charset="-122"/>
              </a:rPr>
              <a:t>Example 1 : Ethernet Block Diagram</a:t>
            </a:r>
          </a:p>
        </p:txBody>
      </p:sp>
      <p:sp>
        <p:nvSpPr>
          <p:cNvPr id="835612" name="Rectangle 28"/>
          <p:cNvSpPr>
            <a:spLocks noGrp="1" noChangeArrowheads="1"/>
          </p:cNvSpPr>
          <p:nvPr>
            <p:ph idx="1"/>
          </p:nvPr>
        </p:nvSpPr>
        <p:spPr>
          <a:xfrm>
            <a:off x="323850" y="4005263"/>
            <a:ext cx="8651875" cy="2419350"/>
          </a:xfrm>
        </p:spPr>
        <p:txBody>
          <a:bodyPr/>
          <a:lstStyle/>
          <a:p>
            <a:pPr eaLnBrk="1" hangingPunct="1"/>
            <a:r>
              <a:rPr lang="en-US" altLang="zh-CN" dirty="0" smtClean="0">
                <a:ea typeface="SimSun" panose="02010600030101010101" pitchFamily="2" charset="-122"/>
              </a:rPr>
              <a:t>One 25Mhz external crystal (internal oscillator)</a:t>
            </a:r>
          </a:p>
          <a:p>
            <a:pPr eaLnBrk="1" hangingPunct="1"/>
            <a:r>
              <a:rPr lang="en-US" altLang="zh-CN" dirty="0" smtClean="0">
                <a:ea typeface="SimSun" panose="02010600030101010101" pitchFamily="2" charset="-122"/>
              </a:rPr>
              <a:t>MII interface</a:t>
            </a:r>
          </a:p>
          <a:p>
            <a:pPr lvl="1" eaLnBrk="1" hangingPunct="1"/>
            <a:r>
              <a:rPr lang="en-US" altLang="zh-CN" dirty="0" smtClean="0">
                <a:ea typeface="SimSun" panose="02010600030101010101" pitchFamily="2" charset="-122"/>
              </a:rPr>
              <a:t>15 pins for the communication between the MAC &amp; PHY</a:t>
            </a:r>
          </a:p>
          <a:p>
            <a:pPr lvl="1" eaLnBrk="1" hangingPunct="1"/>
            <a:r>
              <a:rPr lang="en-US" altLang="zh-CN" dirty="0" smtClean="0">
                <a:ea typeface="SimSun" panose="02010600030101010101" pitchFamily="2" charset="-122"/>
              </a:rPr>
              <a:t>2 pins for the MDC / MDIO (to access PHY registers) </a:t>
            </a:r>
          </a:p>
        </p:txBody>
      </p:sp>
      <p:sp>
        <p:nvSpPr>
          <p:cNvPr id="5018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9CDE86-E9DE-4AD5-8915-2AD0EB5B663D}" type="slidenum">
              <a:rPr lang="zh-CN" altLang="fr-FR" sz="1200" i="0">
                <a:solidFill>
                  <a:schemeClr val="tx1"/>
                </a:solidFill>
                <a:cs typeface="华文新魏"/>
              </a:rPr>
              <a:pPr>
                <a:spcBef>
                  <a:spcPct val="0"/>
                </a:spcBef>
                <a:spcAft>
                  <a:spcPct val="0"/>
                </a:spcAft>
                <a:buClrTx/>
                <a:buFontTx/>
                <a:buNone/>
              </a:pPr>
              <a:t>19</a:t>
            </a:fld>
            <a:endParaRPr lang="fr-FR" altLang="zh-CN" sz="1200" i="0">
              <a:solidFill>
                <a:schemeClr val="tx1"/>
              </a:solidFill>
              <a:cs typeface="华文新魏"/>
            </a:endParaRPr>
          </a:p>
        </p:txBody>
      </p:sp>
      <p:sp>
        <p:nvSpPr>
          <p:cNvPr id="835586" name="Rectangle 2"/>
          <p:cNvSpPr>
            <a:spLocks noChangeArrowheads="1"/>
          </p:cNvSpPr>
          <p:nvPr/>
        </p:nvSpPr>
        <p:spPr bwMode="auto">
          <a:xfrm>
            <a:off x="1460500" y="1009650"/>
            <a:ext cx="3303588" cy="2649538"/>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b"/>
          <a:lstStyle/>
          <a:p>
            <a:pPr eaLnBrk="1" hangingPunct="1">
              <a:defRPr/>
            </a:pPr>
            <a:r>
              <a:rPr lang="en-US" altLang="zh-CN" b="1">
                <a:ea typeface="宋体" pitchFamily="2" charset="-122"/>
              </a:rPr>
              <a:t>STM32F107</a:t>
            </a:r>
          </a:p>
        </p:txBody>
      </p:sp>
      <p:sp>
        <p:nvSpPr>
          <p:cNvPr id="835588" name="Rectangle 4"/>
          <p:cNvSpPr>
            <a:spLocks noChangeArrowheads="1"/>
          </p:cNvSpPr>
          <p:nvPr/>
        </p:nvSpPr>
        <p:spPr bwMode="auto">
          <a:xfrm>
            <a:off x="5951538" y="1047750"/>
            <a:ext cx="2538412" cy="2573338"/>
          </a:xfrm>
          <a:prstGeom prst="rect">
            <a:avLst/>
          </a:prstGeom>
          <a:solidFill>
            <a:srgbClr val="FFFF99"/>
          </a:solidFill>
          <a:ln w="9525">
            <a:solidFill>
              <a:srgbClr val="33CCCC"/>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PHY</a:t>
            </a:r>
          </a:p>
        </p:txBody>
      </p:sp>
      <p:sp>
        <p:nvSpPr>
          <p:cNvPr id="835589" name="Text Box 5"/>
          <p:cNvSpPr txBox="1">
            <a:spLocks noChangeArrowheads="1"/>
          </p:cNvSpPr>
          <p:nvPr/>
        </p:nvSpPr>
        <p:spPr bwMode="auto">
          <a:xfrm>
            <a:off x="2386013" y="1085850"/>
            <a:ext cx="1728787" cy="1228725"/>
          </a:xfrm>
          <a:prstGeom prst="rect">
            <a:avLst/>
          </a:prstGeom>
          <a:solidFill>
            <a:srgbClr val="3366FF">
              <a:alpha val="50195"/>
            </a:srgbClr>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Ethernet</a:t>
            </a:r>
          </a:p>
          <a:p>
            <a:pPr algn="ct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MAC 10/100</a:t>
            </a:r>
          </a:p>
        </p:txBody>
      </p:sp>
      <p:grpSp>
        <p:nvGrpSpPr>
          <p:cNvPr id="2" name="Group 6"/>
          <p:cNvGrpSpPr>
            <a:grpSpLocks/>
          </p:cNvGrpSpPr>
          <p:nvPr/>
        </p:nvGrpSpPr>
        <p:grpSpPr bwMode="auto">
          <a:xfrm>
            <a:off x="2136775" y="2414588"/>
            <a:ext cx="1727200" cy="538162"/>
            <a:chOff x="1346" y="3360"/>
            <a:chExt cx="1088" cy="339"/>
          </a:xfrm>
        </p:grpSpPr>
        <p:sp>
          <p:nvSpPr>
            <p:cNvPr id="50216" name="Line 7"/>
            <p:cNvSpPr>
              <a:spLocks noChangeShapeType="1"/>
            </p:cNvSpPr>
            <p:nvPr/>
          </p:nvSpPr>
          <p:spPr bwMode="auto">
            <a:xfrm>
              <a:off x="1346" y="347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17" name="Rectangle 8"/>
            <p:cNvSpPr>
              <a:spLocks noChangeArrowheads="1"/>
            </p:cNvSpPr>
            <p:nvPr/>
          </p:nvSpPr>
          <p:spPr bwMode="auto">
            <a:xfrm>
              <a:off x="1717" y="3360"/>
              <a:ext cx="273" cy="3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a:t>
              </a:r>
            </a:p>
          </p:txBody>
        </p:sp>
        <p:sp>
          <p:nvSpPr>
            <p:cNvPr id="50218" name="Line 9"/>
            <p:cNvSpPr>
              <a:spLocks noChangeShapeType="1"/>
            </p:cNvSpPr>
            <p:nvPr/>
          </p:nvSpPr>
          <p:spPr bwMode="auto">
            <a:xfrm>
              <a:off x="1989" y="3466"/>
              <a:ext cx="1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19" name="Text Box 10"/>
            <p:cNvSpPr txBox="1">
              <a:spLocks noChangeArrowheads="1"/>
            </p:cNvSpPr>
            <p:nvPr/>
          </p:nvSpPr>
          <p:spPr bwMode="auto">
            <a:xfrm>
              <a:off x="2080" y="3402"/>
              <a:ext cx="35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grpSp>
      <p:grpSp>
        <p:nvGrpSpPr>
          <p:cNvPr id="3" name="Group 11"/>
          <p:cNvGrpSpPr>
            <a:grpSpLocks/>
          </p:cNvGrpSpPr>
          <p:nvPr/>
        </p:nvGrpSpPr>
        <p:grpSpPr bwMode="auto">
          <a:xfrm>
            <a:off x="231775" y="2363788"/>
            <a:ext cx="1905000" cy="796925"/>
            <a:chOff x="146" y="3328"/>
            <a:chExt cx="1200" cy="502"/>
          </a:xfrm>
        </p:grpSpPr>
        <p:sp>
          <p:nvSpPr>
            <p:cNvPr id="50204" name="Line 12"/>
            <p:cNvSpPr>
              <a:spLocks noChangeShapeType="1"/>
            </p:cNvSpPr>
            <p:nvPr/>
          </p:nvSpPr>
          <p:spPr bwMode="auto">
            <a:xfrm flipH="1" flipV="1">
              <a:off x="722" y="3328"/>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5" name="Line 13"/>
            <p:cNvSpPr>
              <a:spLocks noChangeShapeType="1"/>
            </p:cNvSpPr>
            <p:nvPr/>
          </p:nvSpPr>
          <p:spPr bwMode="auto">
            <a:xfrm>
              <a:off x="722" y="3328"/>
              <a:ext cx="0" cy="144"/>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06" name="Line 14"/>
            <p:cNvSpPr>
              <a:spLocks noChangeShapeType="1"/>
            </p:cNvSpPr>
            <p:nvPr/>
          </p:nvSpPr>
          <p:spPr bwMode="auto">
            <a:xfrm>
              <a:off x="626" y="3472"/>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7" name="Rectangle 15"/>
            <p:cNvSpPr>
              <a:spLocks noChangeArrowheads="1"/>
            </p:cNvSpPr>
            <p:nvPr/>
          </p:nvSpPr>
          <p:spPr bwMode="auto">
            <a:xfrm>
              <a:off x="626" y="3543"/>
              <a:ext cx="192" cy="72"/>
            </a:xfrm>
            <a:prstGeom prst="rect">
              <a:avLst/>
            </a:prstGeom>
            <a:noFill/>
            <a:ln w="9525">
              <a:solidFill>
                <a:schemeClr val="tx1"/>
              </a:solidFill>
              <a:miter lim="800000"/>
              <a:headEnd type="none" w="lg" len="lg"/>
              <a:tailEnd type="none" w="lg"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0208" name="Line 16"/>
            <p:cNvSpPr>
              <a:spLocks noChangeShapeType="1"/>
            </p:cNvSpPr>
            <p:nvPr/>
          </p:nvSpPr>
          <p:spPr bwMode="auto">
            <a:xfrm>
              <a:off x="626" y="3687"/>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9" name="Line 17"/>
            <p:cNvSpPr>
              <a:spLocks noChangeShapeType="1"/>
            </p:cNvSpPr>
            <p:nvPr/>
          </p:nvSpPr>
          <p:spPr bwMode="auto">
            <a:xfrm>
              <a:off x="722" y="3687"/>
              <a:ext cx="0" cy="143"/>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0" name="Line 18"/>
            <p:cNvSpPr>
              <a:spLocks noChangeShapeType="1"/>
            </p:cNvSpPr>
            <p:nvPr/>
          </p:nvSpPr>
          <p:spPr bwMode="auto">
            <a:xfrm flipH="1" flipV="1">
              <a:off x="722" y="3830"/>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11" name="Text Box 19"/>
            <p:cNvSpPr txBox="1">
              <a:spLocks noChangeArrowheads="1"/>
            </p:cNvSpPr>
            <p:nvPr/>
          </p:nvSpPr>
          <p:spPr bwMode="auto">
            <a:xfrm>
              <a:off x="146" y="3328"/>
              <a:ext cx="432" cy="2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200" b="1" i="0">
                  <a:solidFill>
                    <a:srgbClr val="002E8A"/>
                  </a:solidFill>
                  <a:latin typeface="Verdana" panose="020B0604030504040204" pitchFamily="34" charset="0"/>
                  <a:ea typeface="SimSun" panose="02010600030101010101" pitchFamily="2" charset="-122"/>
                </a:rPr>
                <a:t>XTAL</a:t>
              </a:r>
            </a:p>
            <a:p>
              <a:pPr algn="ctr">
                <a:spcBef>
                  <a:spcPct val="0"/>
                </a:spcBef>
                <a:spcAft>
                  <a:spcPct val="0"/>
                </a:spcAft>
                <a:buClrTx/>
                <a:buFontTx/>
                <a:buNone/>
              </a:pPr>
              <a:r>
                <a:rPr lang="en-US" altLang="zh-CN" sz="1200" b="1" i="0">
                  <a:solidFill>
                    <a:srgbClr val="002E8A"/>
                  </a:solidFill>
                  <a:latin typeface="Verdana" panose="020B0604030504040204" pitchFamily="34" charset="0"/>
                  <a:ea typeface="SimSun" panose="02010600030101010101" pitchFamily="2" charset="-122"/>
                </a:rPr>
                <a:t>25MHz</a:t>
              </a:r>
              <a:endParaRPr lang="en-US" altLang="zh-CN" sz="900" i="0">
                <a:solidFill>
                  <a:srgbClr val="002E8A"/>
                </a:solidFill>
                <a:latin typeface="Verdana" panose="020B0604030504040204" pitchFamily="34" charset="0"/>
                <a:ea typeface="SimSun" panose="02010600030101010101" pitchFamily="2" charset="-122"/>
              </a:endParaRPr>
            </a:p>
          </p:txBody>
        </p:sp>
        <p:sp>
          <p:nvSpPr>
            <p:cNvPr id="50212" name="Rectangle 20"/>
            <p:cNvSpPr>
              <a:spLocks noChangeArrowheads="1"/>
            </p:cNvSpPr>
            <p:nvPr/>
          </p:nvSpPr>
          <p:spPr bwMode="auto">
            <a:xfrm>
              <a:off x="1058" y="3400"/>
              <a:ext cx="288" cy="35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0213" name="Line 21"/>
            <p:cNvSpPr>
              <a:spLocks noChangeShapeType="1"/>
            </p:cNvSpPr>
            <p:nvPr/>
          </p:nvSpPr>
          <p:spPr bwMode="auto">
            <a:xfrm>
              <a:off x="1154" y="3328"/>
              <a:ext cx="0" cy="72"/>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4" name="Line 22"/>
            <p:cNvSpPr>
              <a:spLocks noChangeShapeType="1"/>
            </p:cNvSpPr>
            <p:nvPr/>
          </p:nvSpPr>
          <p:spPr bwMode="auto">
            <a:xfrm flipV="1">
              <a:off x="1154" y="3759"/>
              <a:ext cx="0" cy="71"/>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5" name="Text Box 23"/>
            <p:cNvSpPr txBox="1">
              <a:spLocks noChangeArrowheads="1"/>
            </p:cNvSpPr>
            <p:nvPr/>
          </p:nvSpPr>
          <p:spPr bwMode="auto">
            <a:xfrm>
              <a:off x="1106" y="3481"/>
              <a:ext cx="20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type="none" w="lg" len="lg"/>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200" i="0">
                  <a:solidFill>
                    <a:schemeClr val="tx1"/>
                  </a:solidFill>
                  <a:latin typeface="Verdana" panose="020B0604030504040204" pitchFamily="34" charset="0"/>
                  <a:ea typeface="SimSun" panose="02010600030101010101" pitchFamily="2" charset="-122"/>
                </a:rPr>
                <a:t>OSC</a:t>
              </a:r>
            </a:p>
          </p:txBody>
        </p:sp>
      </p:grpSp>
      <p:sp>
        <p:nvSpPr>
          <p:cNvPr id="835608" name="Text Box 24"/>
          <p:cNvSpPr txBox="1">
            <a:spLocks noChangeArrowheads="1"/>
          </p:cNvSpPr>
          <p:nvPr/>
        </p:nvSpPr>
        <p:spPr bwMode="auto">
          <a:xfrm>
            <a:off x="5992813" y="120015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15 pins</a:t>
            </a:r>
          </a:p>
        </p:txBody>
      </p:sp>
      <p:sp>
        <p:nvSpPr>
          <p:cNvPr id="835609" name="Text Box 25"/>
          <p:cNvSpPr txBox="1">
            <a:spLocks noChangeArrowheads="1"/>
          </p:cNvSpPr>
          <p:nvPr/>
        </p:nvSpPr>
        <p:spPr bwMode="auto">
          <a:xfrm>
            <a:off x="7145338" y="1316038"/>
            <a:ext cx="12049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MII+MDC </a:t>
            </a:r>
          </a:p>
          <a:p>
            <a:pP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17 pins</a:t>
            </a:r>
          </a:p>
        </p:txBody>
      </p:sp>
      <p:sp>
        <p:nvSpPr>
          <p:cNvPr id="835610" name="AutoShape 26"/>
          <p:cNvSpPr>
            <a:spLocks/>
          </p:cNvSpPr>
          <p:nvPr/>
        </p:nvSpPr>
        <p:spPr bwMode="auto">
          <a:xfrm>
            <a:off x="6877050" y="1162050"/>
            <a:ext cx="142875" cy="1076325"/>
          </a:xfrm>
          <a:prstGeom prst="rightBracket">
            <a:avLst>
              <a:gd name="adj" fmla="val 6277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11" name="AutoShape 27"/>
          <p:cNvSpPr>
            <a:spLocks noChangeArrowheads="1"/>
          </p:cNvSpPr>
          <p:nvPr/>
        </p:nvSpPr>
        <p:spPr bwMode="auto">
          <a:xfrm>
            <a:off x="4041775" y="1085850"/>
            <a:ext cx="1944688" cy="538163"/>
          </a:xfrm>
          <a:prstGeom prst="leftRightArrow">
            <a:avLst>
              <a:gd name="adj1" fmla="val 50000"/>
              <a:gd name="adj2" fmla="val 72271"/>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MII</a:t>
            </a:r>
          </a:p>
        </p:txBody>
      </p:sp>
      <p:grpSp>
        <p:nvGrpSpPr>
          <p:cNvPr id="4" name="Group 29"/>
          <p:cNvGrpSpPr>
            <a:grpSpLocks/>
          </p:cNvGrpSpPr>
          <p:nvPr/>
        </p:nvGrpSpPr>
        <p:grpSpPr bwMode="auto">
          <a:xfrm>
            <a:off x="2517775" y="2592388"/>
            <a:ext cx="4273550" cy="936625"/>
            <a:chOff x="1586" y="3472"/>
            <a:chExt cx="2692" cy="590"/>
          </a:xfrm>
        </p:grpSpPr>
        <p:sp>
          <p:nvSpPr>
            <p:cNvPr id="50198" name="Line 30"/>
            <p:cNvSpPr>
              <a:spLocks noChangeShapeType="1"/>
            </p:cNvSpPr>
            <p:nvPr/>
          </p:nvSpPr>
          <p:spPr bwMode="auto">
            <a:xfrm flipV="1">
              <a:off x="1598" y="3829"/>
              <a:ext cx="140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199" name="Line 31"/>
            <p:cNvSpPr>
              <a:spLocks noChangeShapeType="1"/>
            </p:cNvSpPr>
            <p:nvPr/>
          </p:nvSpPr>
          <p:spPr bwMode="auto">
            <a:xfrm>
              <a:off x="1586" y="3472"/>
              <a:ext cx="0" cy="35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0200" name="Text Box 32"/>
            <p:cNvSpPr txBox="1">
              <a:spLocks noChangeArrowheads="1"/>
            </p:cNvSpPr>
            <p:nvPr/>
          </p:nvSpPr>
          <p:spPr bwMode="auto">
            <a:xfrm>
              <a:off x="3797" y="3623"/>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XT1</a:t>
              </a:r>
            </a:p>
          </p:txBody>
        </p:sp>
        <p:sp>
          <p:nvSpPr>
            <p:cNvPr id="50201" name="Line 33"/>
            <p:cNvSpPr>
              <a:spLocks noChangeShapeType="1"/>
            </p:cNvSpPr>
            <p:nvPr/>
          </p:nvSpPr>
          <p:spPr bwMode="auto">
            <a:xfrm>
              <a:off x="2983" y="3829"/>
              <a:ext cx="8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02" name="Rectangle 34"/>
            <p:cNvSpPr>
              <a:spLocks noChangeArrowheads="1"/>
            </p:cNvSpPr>
            <p:nvPr/>
          </p:nvSpPr>
          <p:spPr bwMode="auto">
            <a:xfrm>
              <a:off x="2426" y="3862"/>
              <a:ext cx="454" cy="200"/>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25MHz</a:t>
              </a:r>
            </a:p>
          </p:txBody>
        </p:sp>
        <p:sp>
          <p:nvSpPr>
            <p:cNvPr id="50203" name="Rectangle 35"/>
            <p:cNvSpPr>
              <a:spLocks noChangeArrowheads="1"/>
            </p:cNvSpPr>
            <p:nvPr/>
          </p:nvSpPr>
          <p:spPr bwMode="auto">
            <a:xfrm>
              <a:off x="3824" y="3862"/>
              <a:ext cx="454" cy="200"/>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25MHz</a:t>
              </a:r>
            </a:p>
          </p:txBody>
        </p:sp>
      </p:grpSp>
      <p:sp>
        <p:nvSpPr>
          <p:cNvPr id="835620" name="AutoShape 36"/>
          <p:cNvSpPr>
            <a:spLocks noChangeArrowheads="1"/>
          </p:cNvSpPr>
          <p:nvPr/>
        </p:nvSpPr>
        <p:spPr bwMode="auto">
          <a:xfrm>
            <a:off x="4071938" y="1776413"/>
            <a:ext cx="1944687" cy="538162"/>
          </a:xfrm>
          <a:prstGeom prst="leftRightArrow">
            <a:avLst>
              <a:gd name="adj1" fmla="val 50000"/>
              <a:gd name="adj2" fmla="val 72271"/>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MDC/MDIO</a:t>
            </a:r>
          </a:p>
        </p:txBody>
      </p:sp>
      <p:sp>
        <p:nvSpPr>
          <p:cNvPr id="835621" name="Text Box 37"/>
          <p:cNvSpPr txBox="1">
            <a:spLocks noChangeArrowheads="1"/>
          </p:cNvSpPr>
          <p:nvPr/>
        </p:nvSpPr>
        <p:spPr bwMode="auto">
          <a:xfrm>
            <a:off x="6018213" y="1893888"/>
            <a:ext cx="78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2 pins</a:t>
            </a:r>
          </a:p>
        </p:txBody>
      </p:sp>
      <p:sp>
        <p:nvSpPr>
          <p:cNvPr id="835622" name="Oval 3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23" name="Rectangle 39"/>
          <p:cNvSpPr>
            <a:spLocks noChangeArrowheads="1"/>
          </p:cNvSpPr>
          <p:nvPr/>
        </p:nvSpPr>
        <p:spPr bwMode="auto">
          <a:xfrm>
            <a:off x="39688" y="969963"/>
            <a:ext cx="8756650" cy="29194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24" name="Text Box 40"/>
          <p:cNvSpPr txBox="1">
            <a:spLocks noChangeArrowheads="1"/>
          </p:cNvSpPr>
          <p:nvPr/>
        </p:nvSpPr>
        <p:spPr bwMode="auto">
          <a:xfrm rot="-615228">
            <a:off x="5175250" y="966788"/>
            <a:ext cx="3484563" cy="1320800"/>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Hardware Example </a:t>
            </a:r>
          </a:p>
          <a:p>
            <a:pPr algn="ctr" eaLnBrk="1" hangingPunct="1">
              <a:spcBef>
                <a:spcPct val="0"/>
              </a:spcBef>
              <a:spcAft>
                <a:spcPct val="0"/>
              </a:spcAft>
              <a:buClrTx/>
              <a:buFontTx/>
              <a:buNone/>
            </a:pPr>
            <a:endParaRPr lang="en-US" altLang="zh-CN" b="1" i="0" dirty="0">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Other configurations</a:t>
            </a:r>
          </a:p>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 can be used as well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55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558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56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561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55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561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56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56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35612">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56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562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56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560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356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356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5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612" grpId="0" build="p"/>
      <p:bldP spid="835588" grpId="0" animBg="1"/>
      <p:bldP spid="835589" grpId="0" animBg="1"/>
      <p:bldP spid="835608" grpId="0"/>
      <p:bldP spid="835609" grpId="0"/>
      <p:bldP spid="835610" grpId="0" animBg="1"/>
      <p:bldP spid="835611" grpId="0" animBg="1"/>
      <p:bldP spid="835620" grpId="0" animBg="1"/>
      <p:bldP spid="835621" grpId="0"/>
      <p:bldP spid="835622" grpId="0" animBg="1"/>
      <p:bldP spid="835623" grpId="0" animBg="1"/>
      <p:bldP spid="8356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ea typeface="SimSun" panose="02010600030101010101" pitchFamily="2" charset="-122"/>
              </a:rPr>
              <a:t>STM32Fx07 Ethernet </a:t>
            </a:r>
          </a:p>
          <a:p>
            <a:pPr marL="168275" indent="-168275" eaLnBrk="1" hangingPunct="1">
              <a:buFontTx/>
              <a:buNone/>
            </a:pPr>
            <a:r>
              <a:rPr lang="en-US" altLang="zh-CN" dirty="0" smtClean="0">
                <a:ea typeface="SimSun" panose="02010600030101010101" pitchFamily="2" charset="-122"/>
              </a:rPr>
              <a:t>Generic information about TCP-IP</a:t>
            </a:r>
          </a:p>
          <a:p>
            <a:pPr marL="168275" indent="-168275" eaLnBrk="1" hangingPunct="1">
              <a:buFontTx/>
              <a:buNone/>
            </a:pPr>
            <a:r>
              <a:rPr lang="en-US" altLang="zh-CN" dirty="0" err="1" smtClean="0">
                <a:ea typeface="SimSun" panose="02010600030101010101" pitchFamily="2" charset="-122"/>
              </a:rPr>
              <a:t>Nichelite</a:t>
            </a:r>
            <a:r>
              <a:rPr lang="en-US" altLang="zh-CN" dirty="0" smtClean="0">
                <a:ea typeface="SimSun" panose="02010600030101010101" pitchFamily="2" charset="-122"/>
              </a:rPr>
              <a:t> TCP-IP Stack</a:t>
            </a:r>
          </a:p>
          <a:p>
            <a:pPr marL="168275" indent="-168275" eaLnBrk="1" hangingPunct="1">
              <a:buFontTx/>
              <a:buNone/>
            </a:pPr>
            <a:r>
              <a:rPr lang="en-US" altLang="zh-CN" dirty="0" smtClean="0">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2</a:t>
            </a:fld>
            <a:endParaRPr lang="fr-FR" altLang="zh-CN"/>
          </a:p>
        </p:txBody>
      </p:sp>
      <p:sp>
        <p:nvSpPr>
          <p:cNvPr id="319504" name="Rectangle 16"/>
          <p:cNvSpPr>
            <a:spLocks noChangeArrowheads="1"/>
          </p:cNvSpPr>
          <p:nvPr/>
        </p:nvSpPr>
        <p:spPr bwMode="auto">
          <a:xfrm>
            <a:off x="115888" y="1459707"/>
            <a:ext cx="6569075" cy="2227262"/>
          </a:xfrm>
          <a:prstGeom prst="rect">
            <a:avLst/>
          </a:prstGeom>
          <a:solidFill>
            <a:schemeClr val="bg1">
              <a:alpha val="8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9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50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Example 1 : user defined  protocol over TCP-IP</a:t>
            </a:r>
          </a:p>
        </p:txBody>
      </p:sp>
      <p:sp>
        <p:nvSpPr>
          <p:cNvPr id="5222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8EBE2AA1-6C2A-471A-A086-C59CFA5FDD6D}" type="slidenum">
              <a:rPr lang="zh-CN" altLang="fr-FR" sz="1200" i="0">
                <a:solidFill>
                  <a:schemeClr val="tx1"/>
                </a:solidFill>
                <a:cs typeface="华文新魏"/>
              </a:rPr>
              <a:pPr>
                <a:spcBef>
                  <a:spcPct val="0"/>
                </a:spcBef>
                <a:spcAft>
                  <a:spcPct val="0"/>
                </a:spcAft>
                <a:buClrTx/>
                <a:buFontTx/>
                <a:buNone/>
              </a:pPr>
              <a:t>20</a:t>
            </a:fld>
            <a:endParaRPr lang="fr-FR" altLang="zh-CN" sz="1200" i="0">
              <a:solidFill>
                <a:schemeClr val="tx1"/>
              </a:solidFill>
              <a:cs typeface="华文新魏"/>
            </a:endParaRPr>
          </a:p>
        </p:txBody>
      </p:sp>
      <p:grpSp>
        <p:nvGrpSpPr>
          <p:cNvPr id="2" name="Group 282"/>
          <p:cNvGrpSpPr>
            <a:grpSpLocks/>
          </p:cNvGrpSpPr>
          <p:nvPr/>
        </p:nvGrpSpPr>
        <p:grpSpPr bwMode="auto">
          <a:xfrm>
            <a:off x="503238" y="1141413"/>
            <a:ext cx="7947025" cy="5089525"/>
            <a:chOff x="317" y="719"/>
            <a:chExt cx="5006" cy="3206"/>
          </a:xfrm>
        </p:grpSpPr>
        <p:grpSp>
          <p:nvGrpSpPr>
            <p:cNvPr id="52251" name="Group 272"/>
            <p:cNvGrpSpPr>
              <a:grpSpLocks/>
            </p:cNvGrpSpPr>
            <p:nvPr/>
          </p:nvGrpSpPr>
          <p:grpSpPr bwMode="auto">
            <a:xfrm>
              <a:off x="412" y="3394"/>
              <a:ext cx="1464" cy="510"/>
              <a:chOff x="303" y="3466"/>
              <a:chExt cx="1464" cy="510"/>
            </a:xfrm>
          </p:grpSpPr>
          <p:sp>
            <p:nvSpPr>
              <p:cNvPr id="623885" name="Rectangle 269"/>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2282" name="Rectangle 270"/>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2283" name="Rectangle 271"/>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grpSp>
          <p:nvGrpSpPr>
            <p:cNvPr id="52252" name="Group 281"/>
            <p:cNvGrpSpPr>
              <a:grpSpLocks/>
            </p:cNvGrpSpPr>
            <p:nvPr/>
          </p:nvGrpSpPr>
          <p:grpSpPr bwMode="auto">
            <a:xfrm>
              <a:off x="317" y="719"/>
              <a:ext cx="5006" cy="3206"/>
              <a:chOff x="317" y="719"/>
              <a:chExt cx="5006" cy="3206"/>
            </a:xfrm>
          </p:grpSpPr>
          <p:sp>
            <p:nvSpPr>
              <p:cNvPr id="52253" name="Rectangle 136"/>
              <p:cNvSpPr>
                <a:spLocks noChangeArrowheads="1"/>
              </p:cNvSpPr>
              <p:nvPr/>
            </p:nvSpPr>
            <p:spPr bwMode="auto">
              <a:xfrm>
                <a:off x="317" y="2520"/>
                <a:ext cx="5005" cy="606"/>
              </a:xfrm>
              <a:prstGeom prst="rect">
                <a:avLst/>
              </a:prstGeom>
              <a:solidFill>
                <a:srgbClr val="CC66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52254" name="Rectangle 137"/>
              <p:cNvSpPr>
                <a:spLocks noChangeArrowheads="1"/>
              </p:cNvSpPr>
              <p:nvPr/>
            </p:nvSpPr>
            <p:spPr bwMode="auto">
              <a:xfrm>
                <a:off x="317" y="1858"/>
                <a:ext cx="5005" cy="596"/>
              </a:xfrm>
              <a:prstGeom prst="rect">
                <a:avLst/>
              </a:prstGeom>
              <a:solidFill>
                <a:srgbClr val="CC00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2255" name="Rectangle 138"/>
              <p:cNvSpPr>
                <a:spLocks noChangeArrowheads="1"/>
              </p:cNvSpPr>
              <p:nvPr/>
            </p:nvSpPr>
            <p:spPr bwMode="auto">
              <a:xfrm>
                <a:off x="317" y="719"/>
                <a:ext cx="5005" cy="1066"/>
              </a:xfrm>
              <a:prstGeom prst="rect">
                <a:avLst/>
              </a:prstGeom>
              <a:solidFill>
                <a:srgbClr val="9900CC">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2256" name="Rectangle 140"/>
              <p:cNvSpPr>
                <a:spLocks noChangeArrowheads="1"/>
              </p:cNvSpPr>
              <p:nvPr/>
            </p:nvSpPr>
            <p:spPr bwMode="auto">
              <a:xfrm>
                <a:off x="2002" y="1939"/>
                <a:ext cx="3247"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2257" name="Line 144"/>
              <p:cNvSpPr>
                <a:spLocks noChangeShapeType="1"/>
              </p:cNvSpPr>
              <p:nvPr/>
            </p:nvSpPr>
            <p:spPr bwMode="auto">
              <a:xfrm>
                <a:off x="317" y="719"/>
                <a:ext cx="1" cy="3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2258" name="Text Box 149"/>
              <p:cNvSpPr txBox="1">
                <a:spLocks noChangeArrowheads="1"/>
              </p:cNvSpPr>
              <p:nvPr/>
            </p:nvSpPr>
            <p:spPr bwMode="auto">
              <a:xfrm>
                <a:off x="3430" y="2652"/>
                <a:ext cx="522"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52259" name="AutoShape 150"/>
              <p:cNvCxnSpPr>
                <a:cxnSpLocks noChangeShapeType="1"/>
                <a:stCxn id="52258" idx="1"/>
                <a:endCxn id="52273" idx="3"/>
              </p:cNvCxnSpPr>
              <p:nvPr/>
            </p:nvCxnSpPr>
            <p:spPr bwMode="auto">
              <a:xfrm flipH="1">
                <a:off x="2508" y="2819"/>
                <a:ext cx="922" cy="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2260" name="AutoShape 151"/>
              <p:cNvCxnSpPr>
                <a:cxnSpLocks noChangeShapeType="1"/>
                <a:stCxn id="52266" idx="2"/>
                <a:endCxn id="52273" idx="0"/>
              </p:cNvCxnSpPr>
              <p:nvPr/>
            </p:nvCxnSpPr>
            <p:spPr bwMode="auto">
              <a:xfrm flipH="1">
                <a:off x="1724" y="2341"/>
                <a:ext cx="988" cy="312"/>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2261" name="AutoShape 153"/>
              <p:cNvCxnSpPr>
                <a:cxnSpLocks noChangeShapeType="1"/>
                <a:stCxn id="52267" idx="2"/>
                <a:endCxn id="52273" idx="0"/>
              </p:cNvCxnSpPr>
              <p:nvPr/>
            </p:nvCxnSpPr>
            <p:spPr bwMode="auto">
              <a:xfrm>
                <a:off x="1212" y="2270"/>
                <a:ext cx="512" cy="383"/>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2262" name="Group 179"/>
              <p:cNvGrpSpPr>
                <a:grpSpLocks/>
              </p:cNvGrpSpPr>
              <p:nvPr/>
            </p:nvGrpSpPr>
            <p:grpSpPr bwMode="auto">
              <a:xfrm>
                <a:off x="3525" y="932"/>
                <a:ext cx="812" cy="602"/>
                <a:chOff x="4017" y="2207"/>
                <a:chExt cx="745" cy="407"/>
              </a:xfrm>
            </p:grpSpPr>
            <p:sp>
              <p:nvSpPr>
                <p:cNvPr id="52277" name="Text Box 154"/>
                <p:cNvSpPr txBox="1">
                  <a:spLocks noChangeArrowheads="1"/>
                </p:cNvSpPr>
                <p:nvPr/>
              </p:nvSpPr>
              <p:spPr bwMode="auto">
                <a:xfrm>
                  <a:off x="4017" y="2207"/>
                  <a:ext cx="745" cy="40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52278" name="Text Box 155"/>
                <p:cNvSpPr txBox="1">
                  <a:spLocks noChangeArrowheads="1"/>
                </p:cNvSpPr>
                <p:nvPr/>
              </p:nvSpPr>
              <p:spPr bwMode="auto">
                <a:xfrm>
                  <a:off x="4090" y="2378"/>
                  <a:ext cx="557" cy="18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grpSp>
          <p:cxnSp>
            <p:nvCxnSpPr>
              <p:cNvPr id="52263" name="AutoShape 156"/>
              <p:cNvCxnSpPr>
                <a:cxnSpLocks noChangeShapeType="1"/>
                <a:stCxn id="52276" idx="2"/>
                <a:endCxn id="52266" idx="0"/>
              </p:cNvCxnSpPr>
              <p:nvPr/>
            </p:nvCxnSpPr>
            <p:spPr bwMode="auto">
              <a:xfrm flipH="1">
                <a:off x="2712" y="1448"/>
                <a:ext cx="2146" cy="55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2264" name="Group 178"/>
              <p:cNvGrpSpPr>
                <a:grpSpLocks/>
              </p:cNvGrpSpPr>
              <p:nvPr/>
            </p:nvGrpSpPr>
            <p:grpSpPr bwMode="auto">
              <a:xfrm>
                <a:off x="4479" y="934"/>
                <a:ext cx="784" cy="609"/>
                <a:chOff x="4864" y="2208"/>
                <a:chExt cx="720" cy="412"/>
              </a:xfrm>
            </p:grpSpPr>
            <p:sp>
              <p:nvSpPr>
                <p:cNvPr id="52275" name="Text Box 157"/>
                <p:cNvSpPr txBox="1">
                  <a:spLocks noChangeArrowheads="1"/>
                </p:cNvSpPr>
                <p:nvPr/>
              </p:nvSpPr>
              <p:spPr bwMode="auto">
                <a:xfrm>
                  <a:off x="4864" y="2208"/>
                  <a:ext cx="720" cy="41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52276" name="Text Box 158"/>
                <p:cNvSpPr txBox="1">
                  <a:spLocks noChangeArrowheads="1"/>
                </p:cNvSpPr>
                <p:nvPr/>
              </p:nvSpPr>
              <p:spPr bwMode="auto">
                <a:xfrm>
                  <a:off x="4912" y="2378"/>
                  <a:ext cx="600" cy="17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grpSp>
          <p:cxnSp>
            <p:nvCxnSpPr>
              <p:cNvPr id="52265" name="AutoShape 160"/>
              <p:cNvCxnSpPr>
                <a:cxnSpLocks noChangeShapeType="1"/>
                <a:stCxn id="52278" idx="2"/>
                <a:endCxn id="52266" idx="0"/>
              </p:cNvCxnSpPr>
              <p:nvPr/>
            </p:nvCxnSpPr>
            <p:spPr bwMode="auto">
              <a:xfrm flipH="1">
                <a:off x="2712" y="1451"/>
                <a:ext cx="1197" cy="55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2266" name="Text Box 161"/>
              <p:cNvSpPr txBox="1">
                <a:spLocks noChangeArrowheads="1"/>
              </p:cNvSpPr>
              <p:nvPr/>
            </p:nvSpPr>
            <p:spPr bwMode="auto">
              <a:xfrm>
                <a:off x="2451" y="2007"/>
                <a:ext cx="523"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52267" name="Text Box 162"/>
              <p:cNvSpPr txBox="1">
                <a:spLocks noChangeArrowheads="1"/>
              </p:cNvSpPr>
              <p:nvPr/>
            </p:nvSpPr>
            <p:spPr bwMode="auto">
              <a:xfrm>
                <a:off x="951" y="1936"/>
                <a:ext cx="522"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sp>
            <p:nvSpPr>
              <p:cNvPr id="52268" name="Line 176"/>
              <p:cNvSpPr>
                <a:spLocks noChangeShapeType="1"/>
              </p:cNvSpPr>
              <p:nvPr/>
            </p:nvSpPr>
            <p:spPr bwMode="auto">
              <a:xfrm>
                <a:off x="5322" y="719"/>
                <a:ext cx="1" cy="320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2269" name="Text Box 181"/>
              <p:cNvSpPr txBox="1">
                <a:spLocks noChangeArrowheads="1"/>
              </p:cNvSpPr>
              <p:nvPr/>
            </p:nvSpPr>
            <p:spPr bwMode="auto">
              <a:xfrm>
                <a:off x="3411" y="3259"/>
                <a:ext cx="7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52270" name="Rectangle 183"/>
              <p:cNvSpPr>
                <a:spLocks noChangeArrowheads="1"/>
              </p:cNvSpPr>
              <p:nvPr/>
            </p:nvSpPr>
            <p:spPr bwMode="auto">
              <a:xfrm>
                <a:off x="3004" y="3336"/>
                <a:ext cx="352" cy="173"/>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2271" name="Line 223"/>
              <p:cNvSpPr>
                <a:spLocks noChangeShapeType="1"/>
              </p:cNvSpPr>
              <p:nvPr/>
            </p:nvSpPr>
            <p:spPr bwMode="auto">
              <a:xfrm flipH="1">
                <a:off x="1211" y="2973"/>
                <a:ext cx="2" cy="4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2272" name="Line 224"/>
              <p:cNvSpPr>
                <a:spLocks noChangeShapeType="1"/>
              </p:cNvSpPr>
              <p:nvPr/>
            </p:nvSpPr>
            <p:spPr bwMode="auto">
              <a:xfrm>
                <a:off x="1213" y="3224"/>
                <a:ext cx="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2273" name="Text Box 152"/>
              <p:cNvSpPr txBox="1">
                <a:spLocks noChangeArrowheads="1"/>
              </p:cNvSpPr>
              <p:nvPr/>
            </p:nvSpPr>
            <p:spPr bwMode="auto">
              <a:xfrm>
                <a:off x="940" y="2653"/>
                <a:ext cx="1568"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52274" name="Text Box 166"/>
              <p:cNvSpPr txBox="1">
                <a:spLocks noChangeArrowheads="1"/>
              </p:cNvSpPr>
              <p:nvPr/>
            </p:nvSpPr>
            <p:spPr bwMode="auto">
              <a:xfrm>
                <a:off x="1410" y="3054"/>
                <a:ext cx="627"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grpSp>
      <p:sp>
        <p:nvSpPr>
          <p:cNvPr id="623862" name="Rectangle 246"/>
          <p:cNvSpPr>
            <a:spLocks noChangeArrowheads="1"/>
          </p:cNvSpPr>
          <p:nvPr/>
        </p:nvSpPr>
        <p:spPr bwMode="auto">
          <a:xfrm>
            <a:off x="423863" y="1123950"/>
            <a:ext cx="8027987" cy="5297488"/>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798" name="Rectangle 182"/>
          <p:cNvSpPr>
            <a:spLocks noChangeArrowheads="1"/>
          </p:cNvSpPr>
          <p:nvPr/>
        </p:nvSpPr>
        <p:spPr bwMode="auto">
          <a:xfrm>
            <a:off x="4768850" y="5741988"/>
            <a:ext cx="558800" cy="274637"/>
          </a:xfrm>
          <a:prstGeom prst="rect">
            <a:avLst/>
          </a:prstGeom>
          <a:solidFill>
            <a:srgbClr val="969696"/>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41" name="Text Box 225"/>
          <p:cNvSpPr txBox="1">
            <a:spLocks noChangeArrowheads="1"/>
          </p:cNvSpPr>
          <p:nvPr/>
        </p:nvSpPr>
        <p:spPr bwMode="auto">
          <a:xfrm>
            <a:off x="5430838" y="5627688"/>
            <a:ext cx="2079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Based on demos</a:t>
            </a:r>
          </a:p>
        </p:txBody>
      </p:sp>
      <p:sp>
        <p:nvSpPr>
          <p:cNvPr id="623847" name="Text Box 231"/>
          <p:cNvSpPr txBox="1">
            <a:spLocks noChangeArrowheads="1"/>
          </p:cNvSpPr>
          <p:nvPr/>
        </p:nvSpPr>
        <p:spPr bwMode="auto">
          <a:xfrm>
            <a:off x="5414963" y="5173663"/>
            <a:ext cx="1176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623848" name="Rectangle 232"/>
          <p:cNvSpPr>
            <a:spLocks noChangeArrowheads="1"/>
          </p:cNvSpPr>
          <p:nvPr/>
        </p:nvSpPr>
        <p:spPr bwMode="auto">
          <a:xfrm>
            <a:off x="4768850" y="5295900"/>
            <a:ext cx="558800" cy="27463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64" name="Oval 24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7" name="Group 275"/>
          <p:cNvGrpSpPr>
            <a:grpSpLocks/>
          </p:cNvGrpSpPr>
          <p:nvPr/>
        </p:nvGrpSpPr>
        <p:grpSpPr bwMode="auto">
          <a:xfrm>
            <a:off x="654050" y="5387975"/>
            <a:ext cx="2324100" cy="809625"/>
            <a:chOff x="303" y="3466"/>
            <a:chExt cx="1464" cy="510"/>
          </a:xfrm>
        </p:grpSpPr>
        <p:sp>
          <p:nvSpPr>
            <p:cNvPr id="623892" name="Rectangle 276"/>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2249" name="Rectangle 277"/>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2250" name="Rectangle 278"/>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sp>
        <p:nvSpPr>
          <p:cNvPr id="623850" name="Text Box 234"/>
          <p:cNvSpPr txBox="1">
            <a:spLocks noChangeArrowheads="1"/>
          </p:cNvSpPr>
          <p:nvPr/>
        </p:nvSpPr>
        <p:spPr bwMode="auto">
          <a:xfrm>
            <a:off x="2238375" y="4848225"/>
            <a:ext cx="995363" cy="42386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623884" name="AutoShape 268"/>
          <p:cNvSpPr>
            <a:spLocks noChangeArrowheads="1"/>
          </p:cNvSpPr>
          <p:nvPr/>
        </p:nvSpPr>
        <p:spPr bwMode="auto">
          <a:xfrm rot="5400000">
            <a:off x="1453357" y="4664869"/>
            <a:ext cx="1062037" cy="6635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chemeClr val="tx1"/>
            </a:solidFill>
            <a:miter lim="800000"/>
            <a:headEnd/>
            <a:tailEnd/>
          </a:ln>
        </p:spPr>
        <p:txBody>
          <a:bodyPr wrap="none" anchor="ctr"/>
          <a:lstStyle/>
          <a:p>
            <a:endParaRPr lang="pt-BR"/>
          </a:p>
        </p:txBody>
      </p:sp>
      <p:sp>
        <p:nvSpPr>
          <p:cNvPr id="623849" name="Text Box 233"/>
          <p:cNvSpPr txBox="1">
            <a:spLocks noChangeArrowheads="1"/>
          </p:cNvSpPr>
          <p:nvPr/>
        </p:nvSpPr>
        <p:spPr bwMode="auto">
          <a:xfrm>
            <a:off x="1492250" y="4211638"/>
            <a:ext cx="2489200" cy="53022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623857" name="AutoShape 241"/>
          <p:cNvSpPr>
            <a:spLocks noChangeArrowheads="1"/>
          </p:cNvSpPr>
          <p:nvPr/>
        </p:nvSpPr>
        <p:spPr bwMode="auto">
          <a:xfrm rot="19375212" flipH="1">
            <a:off x="1881188" y="3394075"/>
            <a:ext cx="512762" cy="955675"/>
          </a:xfrm>
          <a:prstGeom prst="downArrow">
            <a:avLst>
              <a:gd name="adj1" fmla="val 50000"/>
              <a:gd name="adj2" fmla="val 4659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46" name="Text Box 230"/>
          <p:cNvSpPr txBox="1">
            <a:spLocks noChangeArrowheads="1"/>
          </p:cNvSpPr>
          <p:nvPr/>
        </p:nvSpPr>
        <p:spPr bwMode="auto">
          <a:xfrm>
            <a:off x="1509713" y="3073400"/>
            <a:ext cx="828675" cy="53022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sp>
        <p:nvSpPr>
          <p:cNvPr id="623853" name="AutoShape 237"/>
          <p:cNvSpPr>
            <a:spLocks noChangeArrowheads="1"/>
          </p:cNvSpPr>
          <p:nvPr/>
        </p:nvSpPr>
        <p:spPr bwMode="auto">
          <a:xfrm>
            <a:off x="1716088" y="2278063"/>
            <a:ext cx="377825" cy="908050"/>
          </a:xfrm>
          <a:prstGeom prst="downArrow">
            <a:avLst>
              <a:gd name="adj1" fmla="val 50000"/>
              <a:gd name="adj2" fmla="val 6008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791" name="Text Box 175"/>
          <p:cNvSpPr txBox="1">
            <a:spLocks noChangeArrowheads="1"/>
          </p:cNvSpPr>
          <p:nvPr/>
        </p:nvSpPr>
        <p:spPr bwMode="auto">
          <a:xfrm>
            <a:off x="838200" y="1482725"/>
            <a:ext cx="2173288" cy="9667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Application</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623783" name="AutoShape 167"/>
          <p:cNvSpPr>
            <a:spLocks noChangeArrowheads="1"/>
          </p:cNvSpPr>
          <p:nvPr/>
        </p:nvSpPr>
        <p:spPr bwMode="auto">
          <a:xfrm rot="5400000">
            <a:off x="1453357" y="4702969"/>
            <a:ext cx="1062037" cy="6635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chemeClr val="tx1"/>
            </a:solidFill>
            <a:miter lim="800000"/>
            <a:headEnd/>
            <a:tailEnd/>
          </a:ln>
        </p:spPr>
        <p:txBody>
          <a:bodyPr wrap="none" anchor="ctr"/>
          <a:lstStyle/>
          <a:p>
            <a:endParaRPr lang="pt-BR"/>
          </a:p>
        </p:txBody>
      </p:sp>
      <p:sp>
        <p:nvSpPr>
          <p:cNvPr id="623859" name="AutoShape 243"/>
          <p:cNvSpPr>
            <a:spLocks noChangeArrowheads="1"/>
          </p:cNvSpPr>
          <p:nvPr/>
        </p:nvSpPr>
        <p:spPr bwMode="auto">
          <a:xfrm>
            <a:off x="1692275" y="2238375"/>
            <a:ext cx="419100" cy="947738"/>
          </a:xfrm>
          <a:prstGeom prst="upDownArrow">
            <a:avLst>
              <a:gd name="adj1" fmla="val 49583"/>
              <a:gd name="adj2" fmla="val 5497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61" name="AutoShape 245"/>
          <p:cNvSpPr>
            <a:spLocks noChangeArrowheads="1"/>
          </p:cNvSpPr>
          <p:nvPr/>
        </p:nvSpPr>
        <p:spPr bwMode="auto">
          <a:xfrm rot="19338339" flipH="1">
            <a:off x="1912938" y="3365500"/>
            <a:ext cx="512762" cy="1103313"/>
          </a:xfrm>
          <a:prstGeom prst="upDownArrow">
            <a:avLst>
              <a:gd name="adj1" fmla="val 49583"/>
              <a:gd name="adj2" fmla="val 5230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38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37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37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38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38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38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38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384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238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38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38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38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2385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62385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2388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6237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38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38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3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862" grpId="0" animBg="1"/>
      <p:bldP spid="623798" grpId="0" animBg="1"/>
      <p:bldP spid="623841" grpId="0"/>
      <p:bldP spid="623847" grpId="0"/>
      <p:bldP spid="623848" grpId="0" animBg="1"/>
      <p:bldP spid="623864" grpId="0" animBg="1"/>
      <p:bldP spid="623850" grpId="0" animBg="1"/>
      <p:bldP spid="623884" grpId="0" animBg="1"/>
      <p:bldP spid="623884" grpId="1" animBg="1"/>
      <p:bldP spid="623849" grpId="0" animBg="1"/>
      <p:bldP spid="623857" grpId="0" animBg="1"/>
      <p:bldP spid="623857" grpId="1" animBg="1"/>
      <p:bldP spid="623846" grpId="0" animBg="1"/>
      <p:bldP spid="623853" grpId="0" animBg="1"/>
      <p:bldP spid="623853" grpId="1" animBg="1"/>
      <p:bldP spid="623791" grpId="0" animBg="1"/>
      <p:bldP spid="623783" grpId="0" animBg="1"/>
      <p:bldP spid="623859" grpId="0" animBg="1"/>
      <p:bldP spid="6238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Example 2 : Firmware upgrade</a:t>
            </a:r>
          </a:p>
        </p:txBody>
      </p:sp>
      <p:sp>
        <p:nvSpPr>
          <p:cNvPr id="636931" name="Rectangle 3"/>
          <p:cNvSpPr>
            <a:spLocks noGrp="1" noChangeArrowheads="1"/>
          </p:cNvSpPr>
          <p:nvPr>
            <p:ph idx="1"/>
          </p:nvPr>
        </p:nvSpPr>
        <p:spPr>
          <a:xfrm>
            <a:off x="323850" y="908050"/>
            <a:ext cx="5861050" cy="4754563"/>
          </a:xfrm>
        </p:spPr>
        <p:txBody>
          <a:bodyPr/>
          <a:lstStyle/>
          <a:p>
            <a:pPr eaLnBrk="1" hangingPunct="1">
              <a:buFontTx/>
              <a:buNone/>
            </a:pPr>
            <a:r>
              <a:rPr lang="en-US" altLang="zh-CN" sz="2400" smtClean="0">
                <a:ea typeface="SimSun" panose="02010600030101010101" pitchFamily="2" charset="-122"/>
              </a:rPr>
              <a:t>Hardware Requirements</a:t>
            </a:r>
          </a:p>
          <a:p>
            <a:pPr lvl="1" eaLnBrk="1" hangingPunct="1"/>
            <a:r>
              <a:rPr lang="en-US" altLang="zh-CN" smtClean="0">
                <a:ea typeface="SimSun" panose="02010600030101010101" pitchFamily="2" charset="-122"/>
              </a:rPr>
              <a:t>Use RMII to optimize the GPIO usage</a:t>
            </a:r>
          </a:p>
          <a:p>
            <a:pPr lvl="1" eaLnBrk="1" hangingPunct="1"/>
            <a:r>
              <a:rPr lang="en-US" altLang="zh-CN" smtClean="0">
                <a:ea typeface="SimSun" panose="02010600030101010101" pitchFamily="2" charset="-122"/>
              </a:rPr>
              <a:t>Reduce the BOM cost</a:t>
            </a:r>
          </a:p>
          <a:p>
            <a:pPr eaLnBrk="1" hangingPunct="1"/>
            <a:endParaRPr lang="en-US" altLang="zh-CN" sz="2400" smtClean="0">
              <a:ea typeface="SimSun" panose="02010600030101010101" pitchFamily="2" charset="-122"/>
            </a:endParaRPr>
          </a:p>
          <a:p>
            <a:pPr eaLnBrk="1" hangingPunct="1">
              <a:buFontTx/>
              <a:buNone/>
            </a:pPr>
            <a:r>
              <a:rPr lang="en-US" altLang="zh-CN" sz="2400" smtClean="0">
                <a:ea typeface="SimSun" panose="02010600030101010101" pitchFamily="2" charset="-122"/>
              </a:rPr>
              <a:t>Software Requirements</a:t>
            </a:r>
          </a:p>
          <a:p>
            <a:pPr lvl="1" eaLnBrk="1" hangingPunct="1"/>
            <a:r>
              <a:rPr lang="en-US" altLang="zh-CN" smtClean="0">
                <a:ea typeface="SimSun" panose="02010600030101010101" pitchFamily="2" charset="-122"/>
              </a:rPr>
              <a:t>Need a commercial solution</a:t>
            </a:r>
          </a:p>
          <a:p>
            <a:pPr lvl="1" eaLnBrk="1" hangingPunct="1"/>
            <a:r>
              <a:rPr lang="en-US" altLang="zh-CN" smtClean="0">
                <a:ea typeface="SimSun" panose="02010600030101010101" pitchFamily="2" charset="-122"/>
              </a:rPr>
              <a:t>Need a cost effective solution</a:t>
            </a:r>
          </a:p>
          <a:p>
            <a:pPr lvl="1" eaLnBrk="1" hangingPunct="1"/>
            <a:r>
              <a:rPr lang="en-US" altLang="zh-CN" smtClean="0">
                <a:ea typeface="SimSun" panose="02010600030101010101" pitchFamily="2" charset="-122"/>
              </a:rPr>
              <a:t>Need the source code </a:t>
            </a:r>
          </a:p>
          <a:p>
            <a:pPr eaLnBrk="1" hangingPunct="1"/>
            <a:endParaRPr lang="en-US" altLang="zh-CN" sz="2400" smtClean="0">
              <a:ea typeface="SimSun" panose="02010600030101010101" pitchFamily="2" charset="-122"/>
            </a:endParaRPr>
          </a:p>
          <a:p>
            <a:pPr lvl="1" eaLnBrk="1" hangingPunct="1"/>
            <a:r>
              <a:rPr lang="en-US" altLang="zh-CN" smtClean="0">
                <a:ea typeface="SimSun" panose="02010600030101010101" pitchFamily="2" charset="-122"/>
              </a:rPr>
              <a:t>Using a simple protocol</a:t>
            </a:r>
          </a:p>
          <a:p>
            <a:pPr lvl="1" eaLnBrk="1" hangingPunct="1"/>
            <a:r>
              <a:rPr lang="en-US" altLang="zh-CN" smtClean="0">
                <a:ea typeface="SimSun" panose="02010600030101010101" pitchFamily="2" charset="-122"/>
              </a:rPr>
              <a:t>Reliable protocol</a:t>
            </a:r>
          </a:p>
        </p:txBody>
      </p:sp>
      <p:sp>
        <p:nvSpPr>
          <p:cNvPr id="5427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1AA8524-4F68-473B-8D6D-5C1CDFE67768}" type="slidenum">
              <a:rPr lang="zh-CN" altLang="fr-FR" sz="1200" i="0">
                <a:solidFill>
                  <a:schemeClr val="tx1"/>
                </a:solidFill>
                <a:cs typeface="华文新魏"/>
              </a:rPr>
              <a:pPr>
                <a:spcBef>
                  <a:spcPct val="0"/>
                </a:spcBef>
                <a:spcAft>
                  <a:spcPct val="0"/>
                </a:spcAft>
                <a:buClrTx/>
                <a:buFontTx/>
                <a:buNone/>
              </a:pPr>
              <a:t>21</a:t>
            </a:fld>
            <a:endParaRPr lang="fr-FR" altLang="zh-CN" sz="1200" i="0">
              <a:solidFill>
                <a:schemeClr val="tx1"/>
              </a:solidFill>
              <a:cs typeface="华文新魏"/>
            </a:endParaRPr>
          </a:p>
        </p:txBody>
      </p:sp>
      <p:sp>
        <p:nvSpPr>
          <p:cNvPr id="636946" name="AutoShape 18"/>
          <p:cNvSpPr>
            <a:spLocks noChangeArrowheads="1"/>
          </p:cNvSpPr>
          <p:nvPr/>
        </p:nvSpPr>
        <p:spPr bwMode="auto">
          <a:xfrm>
            <a:off x="6030913" y="3929063"/>
            <a:ext cx="3113087" cy="2533650"/>
          </a:xfrm>
          <a:prstGeom prst="hexagon">
            <a:avLst>
              <a:gd name="adj" fmla="val 24062"/>
              <a:gd name="vf" fmla="val 115470"/>
            </a:avLst>
          </a:prstGeom>
          <a:solidFill>
            <a:schemeClr val="folHlink"/>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TFTP</a:t>
            </a:r>
          </a:p>
        </p:txBody>
      </p:sp>
      <p:grpSp>
        <p:nvGrpSpPr>
          <p:cNvPr id="2" name="Group 9"/>
          <p:cNvGrpSpPr>
            <a:grpSpLocks/>
          </p:cNvGrpSpPr>
          <p:nvPr/>
        </p:nvGrpSpPr>
        <p:grpSpPr bwMode="auto">
          <a:xfrm>
            <a:off x="6592888" y="4119563"/>
            <a:ext cx="2089150" cy="806450"/>
            <a:chOff x="1201" y="2291"/>
            <a:chExt cx="1316" cy="508"/>
          </a:xfrm>
        </p:grpSpPr>
        <p:sp>
          <p:nvSpPr>
            <p:cNvPr id="54292" name="AutoShape 10">
              <a:hlinkClick r:id="rId3" action="ppaction://hlinksldjump"/>
            </p:cNvPr>
            <p:cNvSpPr>
              <a:spLocks noChangeArrowheads="1"/>
            </p:cNvSpPr>
            <p:nvPr/>
          </p:nvSpPr>
          <p:spPr bwMode="auto">
            <a:xfrm>
              <a:off x="1201" y="229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transfer files. </a:t>
              </a:r>
            </a:p>
          </p:txBody>
        </p:sp>
        <p:sp>
          <p:nvSpPr>
            <p:cNvPr id="54293" name="Text Box 11"/>
            <p:cNvSpPr txBox="1">
              <a:spLocks noChangeArrowheads="1"/>
            </p:cNvSpPr>
            <p:nvPr/>
          </p:nvSpPr>
          <p:spPr bwMode="auto">
            <a:xfrm>
              <a:off x="2043" y="2316"/>
              <a:ext cx="429"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3" name="Group 12"/>
          <p:cNvGrpSpPr>
            <a:grpSpLocks/>
          </p:cNvGrpSpPr>
          <p:nvPr/>
        </p:nvGrpSpPr>
        <p:grpSpPr bwMode="auto">
          <a:xfrm>
            <a:off x="6832600" y="4865688"/>
            <a:ext cx="1771650" cy="1058862"/>
            <a:chOff x="558" y="864"/>
            <a:chExt cx="1116" cy="667"/>
          </a:xfrm>
        </p:grpSpPr>
        <p:sp>
          <p:nvSpPr>
            <p:cNvPr id="54288" name="Rectangle 13"/>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54289" name="Text Box 14"/>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54290" name="AutoShape 15"/>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 </a:t>
              </a:r>
            </a:p>
          </p:txBody>
        </p:sp>
        <p:sp>
          <p:nvSpPr>
            <p:cNvPr id="54291" name="Oval 16"/>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36947" name="Text Box 19"/>
          <p:cNvSpPr txBox="1">
            <a:spLocks noChangeArrowheads="1"/>
          </p:cNvSpPr>
          <p:nvPr/>
        </p:nvSpPr>
        <p:spPr bwMode="auto">
          <a:xfrm>
            <a:off x="6935788" y="6116638"/>
            <a:ext cx="1322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Included</a:t>
            </a:r>
          </a:p>
        </p:txBody>
      </p:sp>
      <p:sp>
        <p:nvSpPr>
          <p:cNvPr id="636948" name="AutoShape 20"/>
          <p:cNvSpPr>
            <a:spLocks noChangeArrowheads="1"/>
          </p:cNvSpPr>
          <p:nvPr/>
        </p:nvSpPr>
        <p:spPr bwMode="auto">
          <a:xfrm rot="18307922" flipH="1">
            <a:off x="5682457" y="3298031"/>
            <a:ext cx="1614488" cy="12668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69" y="10052"/>
                </a:moveTo>
                <a:cubicBezTo>
                  <a:pt x="17586" y="6380"/>
                  <a:pt x="14491" y="3592"/>
                  <a:pt x="10800" y="3592"/>
                </a:cubicBezTo>
                <a:cubicBezTo>
                  <a:pt x="8684" y="3591"/>
                  <a:pt x="6675" y="4521"/>
                  <a:pt x="5305" y="6134"/>
                </a:cubicBezTo>
                <a:lnTo>
                  <a:pt x="2568" y="3808"/>
                </a:lnTo>
                <a:cubicBezTo>
                  <a:pt x="4620" y="1392"/>
                  <a:pt x="7629" y="-1"/>
                  <a:pt x="10800" y="0"/>
                </a:cubicBezTo>
                <a:cubicBezTo>
                  <a:pt x="16330" y="0"/>
                  <a:pt x="20967" y="4178"/>
                  <a:pt x="21541" y="9679"/>
                </a:cubicBezTo>
                <a:lnTo>
                  <a:pt x="24227" y="9399"/>
                </a:lnTo>
                <a:lnTo>
                  <a:pt x="20222" y="14337"/>
                </a:lnTo>
                <a:lnTo>
                  <a:pt x="15283" y="10332"/>
                </a:lnTo>
                <a:lnTo>
                  <a:pt x="17969" y="10052"/>
                </a:lnTo>
                <a:close/>
              </a:path>
            </a:pathLst>
          </a:custGeom>
          <a:solidFill>
            <a:schemeClr val="folHlink"/>
          </a:solidFill>
          <a:ln w="9525">
            <a:solidFill>
              <a:schemeClr val="tx1"/>
            </a:solidFill>
            <a:miter lim="800000"/>
            <a:headEnd/>
            <a:tailEnd/>
          </a:ln>
        </p:spPr>
        <p:txBody>
          <a:bodyPr wrap="none" anchor="ctr"/>
          <a:lstStyle/>
          <a:p>
            <a:endParaRPr lang="pt-BR"/>
          </a:p>
        </p:txBody>
      </p:sp>
      <p:grpSp>
        <p:nvGrpSpPr>
          <p:cNvPr id="4" name="Group 22"/>
          <p:cNvGrpSpPr>
            <a:grpSpLocks/>
          </p:cNvGrpSpPr>
          <p:nvPr/>
        </p:nvGrpSpPr>
        <p:grpSpPr bwMode="auto">
          <a:xfrm>
            <a:off x="6170613" y="1355725"/>
            <a:ext cx="2973387" cy="2616200"/>
            <a:chOff x="3887" y="854"/>
            <a:chExt cx="1873" cy="1648"/>
          </a:xfrm>
        </p:grpSpPr>
        <p:pic>
          <p:nvPicPr>
            <p:cNvPr id="54286"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7" y="854"/>
              <a:ext cx="1873"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7" name="Rectangle 21"/>
            <p:cNvSpPr>
              <a:spLocks noChangeArrowheads="1"/>
            </p:cNvSpPr>
            <p:nvPr/>
          </p:nvSpPr>
          <p:spPr bwMode="auto">
            <a:xfrm>
              <a:off x="5322" y="2112"/>
              <a:ext cx="438" cy="3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sp>
        <p:nvSpPr>
          <p:cNvPr id="636951" name="Oval 23"/>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6952" name="AutoShape 24"/>
          <p:cNvSpPr>
            <a:spLocks/>
          </p:cNvSpPr>
          <p:nvPr/>
        </p:nvSpPr>
        <p:spPr bwMode="auto">
          <a:xfrm rot="-1063832">
            <a:off x="4802188" y="2432050"/>
            <a:ext cx="460375" cy="1957388"/>
          </a:xfrm>
          <a:prstGeom prst="rightBrace">
            <a:avLst>
              <a:gd name="adj1" fmla="val 35431"/>
              <a:gd name="adj2" fmla="val 50000"/>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6953" name="AutoShape 25"/>
          <p:cNvSpPr>
            <a:spLocks/>
          </p:cNvSpPr>
          <p:nvPr/>
        </p:nvSpPr>
        <p:spPr bwMode="auto">
          <a:xfrm>
            <a:off x="5032375" y="4849813"/>
            <a:ext cx="460375" cy="958850"/>
          </a:xfrm>
          <a:prstGeom prst="rightBrace">
            <a:avLst>
              <a:gd name="adj1" fmla="val 17356"/>
              <a:gd name="adj2" fmla="val 50000"/>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69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69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69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693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693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693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693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69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693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6931">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69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69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69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694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6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1" grpId="0" build="p"/>
      <p:bldP spid="636946" grpId="0" animBg="1"/>
      <p:bldP spid="636947" grpId="0"/>
      <p:bldP spid="636948" grpId="0" animBg="1"/>
      <p:bldP spid="636951" grpId="0" animBg="1"/>
      <p:bldP spid="636952" grpId="0" animBg="1"/>
      <p:bldP spid="6369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Example 2 :Ethernet Block Diagram</a:t>
            </a:r>
          </a:p>
        </p:txBody>
      </p:sp>
      <p:sp>
        <p:nvSpPr>
          <p:cNvPr id="840732" name="Rectangle 28"/>
          <p:cNvSpPr>
            <a:spLocks noGrp="1" noChangeArrowheads="1"/>
          </p:cNvSpPr>
          <p:nvPr>
            <p:ph idx="1"/>
          </p:nvPr>
        </p:nvSpPr>
        <p:spPr>
          <a:xfrm>
            <a:off x="193675" y="893763"/>
            <a:ext cx="8651875" cy="1498600"/>
          </a:xfrm>
        </p:spPr>
        <p:txBody>
          <a:bodyPr/>
          <a:lstStyle/>
          <a:p>
            <a:pPr eaLnBrk="1" hangingPunct="1">
              <a:lnSpc>
                <a:spcPct val="90000"/>
              </a:lnSpc>
            </a:pPr>
            <a:r>
              <a:rPr lang="en-US" altLang="zh-CN" sz="1800" dirty="0" smtClean="0">
                <a:ea typeface="SimSun" panose="02010600030101010101" pitchFamily="2" charset="-122"/>
              </a:rPr>
              <a:t>RMII interface ( RMII + MDC/MDIO = 9 pins)</a:t>
            </a:r>
          </a:p>
          <a:p>
            <a:pPr eaLnBrk="1" hangingPunct="1">
              <a:lnSpc>
                <a:spcPct val="90000"/>
              </a:lnSpc>
            </a:pPr>
            <a:r>
              <a:rPr lang="en-US" altLang="zh-CN" sz="1800" dirty="0" smtClean="0">
                <a:ea typeface="SimSun" panose="02010600030101010101" pitchFamily="2" charset="-122"/>
              </a:rPr>
              <a:t>One 25Mhz external crystal</a:t>
            </a:r>
          </a:p>
          <a:p>
            <a:pPr eaLnBrk="1" hangingPunct="1">
              <a:lnSpc>
                <a:spcPct val="90000"/>
              </a:lnSpc>
            </a:pPr>
            <a:r>
              <a:rPr lang="en-US" altLang="zh-CN" sz="1800" dirty="0" smtClean="0">
                <a:ea typeface="SimSun" panose="02010600030101010101" pitchFamily="2" charset="-122"/>
              </a:rPr>
              <a:t>Or one 50Mhz external oscillator</a:t>
            </a:r>
          </a:p>
        </p:txBody>
      </p:sp>
      <p:sp>
        <p:nvSpPr>
          <p:cNvPr id="5632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4FA3402-50BE-450D-9DA9-8D28876F1D1A}" type="slidenum">
              <a:rPr lang="zh-CN" altLang="fr-FR" sz="1200" i="0">
                <a:solidFill>
                  <a:schemeClr val="tx1"/>
                </a:solidFill>
                <a:cs typeface="华文新魏"/>
              </a:rPr>
              <a:pPr>
                <a:spcBef>
                  <a:spcPct val="0"/>
                </a:spcBef>
                <a:spcAft>
                  <a:spcPct val="0"/>
                </a:spcAft>
                <a:buClrTx/>
                <a:buFontTx/>
                <a:buNone/>
              </a:pPr>
              <a:t>22</a:t>
            </a:fld>
            <a:endParaRPr lang="fr-FR" altLang="zh-CN" sz="1200" i="0">
              <a:solidFill>
                <a:schemeClr val="tx1"/>
              </a:solidFill>
              <a:cs typeface="华文新魏"/>
            </a:endParaRPr>
          </a:p>
        </p:txBody>
      </p:sp>
      <p:sp>
        <p:nvSpPr>
          <p:cNvPr id="840767" name="Line 63"/>
          <p:cNvSpPr>
            <a:spLocks noChangeShapeType="1"/>
          </p:cNvSpPr>
          <p:nvPr/>
        </p:nvSpPr>
        <p:spPr bwMode="auto">
          <a:xfrm>
            <a:off x="-36513" y="5137150"/>
            <a:ext cx="9144001" cy="0"/>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40840" name="Oval 136"/>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40898" name="Line 194"/>
          <p:cNvSpPr>
            <a:spLocks noChangeShapeType="1"/>
          </p:cNvSpPr>
          <p:nvPr/>
        </p:nvSpPr>
        <p:spPr bwMode="auto">
          <a:xfrm>
            <a:off x="-36513" y="3756025"/>
            <a:ext cx="9144001" cy="0"/>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2" name="Group 206"/>
          <p:cNvGrpSpPr>
            <a:grpSpLocks/>
          </p:cNvGrpSpPr>
          <p:nvPr/>
        </p:nvGrpSpPr>
        <p:grpSpPr bwMode="auto">
          <a:xfrm>
            <a:off x="193675" y="3889375"/>
            <a:ext cx="8602663" cy="1114425"/>
            <a:chOff x="122" y="2450"/>
            <a:chExt cx="5419" cy="702"/>
          </a:xfrm>
        </p:grpSpPr>
        <p:sp>
          <p:nvSpPr>
            <p:cNvPr id="56369" name="Rectangle 179"/>
            <p:cNvSpPr>
              <a:spLocks noChangeArrowheads="1"/>
            </p:cNvSpPr>
            <p:nvPr/>
          </p:nvSpPr>
          <p:spPr bwMode="auto">
            <a:xfrm>
              <a:off x="122" y="2450"/>
              <a:ext cx="5419" cy="702"/>
            </a:xfrm>
            <a:prstGeom prst="rect">
              <a:avLst/>
            </a:prstGeom>
            <a:solidFill>
              <a:schemeClr val="bg1"/>
            </a:solidFill>
            <a:ln w="44450">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70" name="Text Box 65"/>
            <p:cNvSpPr txBox="1">
              <a:spLocks noChangeArrowheads="1"/>
            </p:cNvSpPr>
            <p:nvPr/>
          </p:nvSpPr>
          <p:spPr bwMode="auto">
            <a:xfrm>
              <a:off x="195" y="2643"/>
              <a:ext cx="6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RMII +</a:t>
              </a:r>
            </a:p>
          </p:txBody>
        </p:sp>
        <p:sp>
          <p:nvSpPr>
            <p:cNvPr id="56371" name="Rectangle 98"/>
            <p:cNvSpPr>
              <a:spLocks noChangeArrowheads="1"/>
            </p:cNvSpPr>
            <p:nvPr/>
          </p:nvSpPr>
          <p:spPr bwMode="auto">
            <a:xfrm>
              <a:off x="4205" y="2450"/>
              <a:ext cx="1279" cy="556"/>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72" name="Rectangle 99"/>
            <p:cNvSpPr>
              <a:spLocks noChangeArrowheads="1"/>
            </p:cNvSpPr>
            <p:nvPr/>
          </p:nvSpPr>
          <p:spPr bwMode="auto">
            <a:xfrm>
              <a:off x="1764" y="2450"/>
              <a:ext cx="1633" cy="565"/>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73" name="Rectangle 100"/>
            <p:cNvSpPr>
              <a:spLocks noChangeArrowheads="1"/>
            </p:cNvSpPr>
            <p:nvPr/>
          </p:nvSpPr>
          <p:spPr bwMode="auto">
            <a:xfrm>
              <a:off x="2856" y="2595"/>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74" name="Rectangle 101"/>
            <p:cNvSpPr>
              <a:spLocks noChangeArrowheads="1"/>
            </p:cNvSpPr>
            <p:nvPr/>
          </p:nvSpPr>
          <p:spPr bwMode="auto">
            <a:xfrm>
              <a:off x="2405" y="2769"/>
              <a:ext cx="336" cy="1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PLLs</a:t>
              </a:r>
            </a:p>
          </p:txBody>
        </p:sp>
        <p:sp>
          <p:nvSpPr>
            <p:cNvPr id="56375" name="Line 102"/>
            <p:cNvSpPr>
              <a:spLocks noChangeShapeType="1"/>
            </p:cNvSpPr>
            <p:nvPr/>
          </p:nvSpPr>
          <p:spPr bwMode="auto">
            <a:xfrm flipV="1">
              <a:off x="2178" y="2864"/>
              <a:ext cx="2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76" name="Text Box 105"/>
            <p:cNvSpPr txBox="1">
              <a:spLocks noChangeArrowheads="1"/>
            </p:cNvSpPr>
            <p:nvPr/>
          </p:nvSpPr>
          <p:spPr bwMode="auto">
            <a:xfrm>
              <a:off x="4283" y="2719"/>
              <a:ext cx="6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XT1/XT2</a:t>
              </a:r>
            </a:p>
          </p:txBody>
        </p:sp>
        <p:sp>
          <p:nvSpPr>
            <p:cNvPr id="56377" name="Line 106"/>
            <p:cNvSpPr>
              <a:spLocks noChangeShapeType="1"/>
            </p:cNvSpPr>
            <p:nvPr/>
          </p:nvSpPr>
          <p:spPr bwMode="auto">
            <a:xfrm flipV="1">
              <a:off x="2735" y="2888"/>
              <a:ext cx="1475" cy="0"/>
            </a:xfrm>
            <a:prstGeom prst="line">
              <a:avLst/>
            </a:prstGeom>
            <a:noFill/>
            <a:ln w="9525">
              <a:solidFill>
                <a:schemeClr val="tx1"/>
              </a:solidFill>
              <a:round/>
              <a:headEnd type="none" w="lg" len="lg"/>
              <a:tailEnd type="triangl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78" name="Line 107"/>
            <p:cNvSpPr>
              <a:spLocks noChangeShapeType="1"/>
            </p:cNvSpPr>
            <p:nvPr/>
          </p:nvSpPr>
          <p:spPr bwMode="auto">
            <a:xfrm flipV="1">
              <a:off x="2469" y="2671"/>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79" name="Text Box 108"/>
            <p:cNvSpPr txBox="1">
              <a:spLocks noChangeArrowheads="1"/>
            </p:cNvSpPr>
            <p:nvPr/>
          </p:nvSpPr>
          <p:spPr bwMode="auto">
            <a:xfrm>
              <a:off x="3412" y="2498"/>
              <a:ext cx="7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RMII_REF_CLK</a:t>
              </a:r>
            </a:p>
          </p:txBody>
        </p:sp>
        <p:sp>
          <p:nvSpPr>
            <p:cNvPr id="56380" name="Text Box 109"/>
            <p:cNvSpPr txBox="1">
              <a:spLocks noChangeArrowheads="1"/>
            </p:cNvSpPr>
            <p:nvPr/>
          </p:nvSpPr>
          <p:spPr bwMode="auto">
            <a:xfrm>
              <a:off x="3485" y="2958"/>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PHY_CLK</a:t>
              </a:r>
            </a:p>
          </p:txBody>
        </p:sp>
        <p:sp>
          <p:nvSpPr>
            <p:cNvPr id="56381" name="Rectangle 110"/>
            <p:cNvSpPr>
              <a:spLocks noChangeArrowheads="1"/>
            </p:cNvSpPr>
            <p:nvPr/>
          </p:nvSpPr>
          <p:spPr bwMode="auto">
            <a:xfrm>
              <a:off x="4923" y="2752"/>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82" name="Line 111"/>
            <p:cNvSpPr>
              <a:spLocks noChangeShapeType="1"/>
            </p:cNvSpPr>
            <p:nvPr/>
          </p:nvSpPr>
          <p:spPr bwMode="auto">
            <a:xfrm flipV="1">
              <a:off x="3848" y="2668"/>
              <a:ext cx="0" cy="217"/>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83" name="Line 112"/>
            <p:cNvSpPr>
              <a:spLocks noChangeShapeType="1"/>
            </p:cNvSpPr>
            <p:nvPr/>
          </p:nvSpPr>
          <p:spPr bwMode="auto">
            <a:xfrm flipH="1">
              <a:off x="3388" y="2668"/>
              <a:ext cx="4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84" name="Text Box 119"/>
            <p:cNvSpPr txBox="1">
              <a:spLocks noChangeArrowheads="1"/>
            </p:cNvSpPr>
            <p:nvPr/>
          </p:nvSpPr>
          <p:spPr bwMode="auto">
            <a:xfrm>
              <a:off x="2299" y="2547"/>
              <a:ext cx="3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sp>
          <p:nvSpPr>
            <p:cNvPr id="56385" name="Line 121"/>
            <p:cNvSpPr>
              <a:spLocks noChangeShapeType="1"/>
            </p:cNvSpPr>
            <p:nvPr/>
          </p:nvSpPr>
          <p:spPr bwMode="auto">
            <a:xfrm flipH="1" flipV="1">
              <a:off x="1593" y="2644"/>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86" name="Line 122"/>
            <p:cNvSpPr>
              <a:spLocks noChangeShapeType="1"/>
            </p:cNvSpPr>
            <p:nvPr/>
          </p:nvSpPr>
          <p:spPr bwMode="auto">
            <a:xfrm>
              <a:off x="1593" y="2644"/>
              <a:ext cx="0" cy="96"/>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87" name="Line 123"/>
            <p:cNvSpPr>
              <a:spLocks noChangeShapeType="1"/>
            </p:cNvSpPr>
            <p:nvPr/>
          </p:nvSpPr>
          <p:spPr bwMode="auto">
            <a:xfrm>
              <a:off x="1497" y="2740"/>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88" name="Rectangle 124"/>
            <p:cNvSpPr>
              <a:spLocks noChangeArrowheads="1"/>
            </p:cNvSpPr>
            <p:nvPr/>
          </p:nvSpPr>
          <p:spPr bwMode="auto">
            <a:xfrm>
              <a:off x="1497" y="2788"/>
              <a:ext cx="192" cy="48"/>
            </a:xfrm>
            <a:prstGeom prst="rect">
              <a:avLst/>
            </a:prstGeom>
            <a:noFill/>
            <a:ln w="9525">
              <a:solidFill>
                <a:schemeClr val="tx1"/>
              </a:solidFill>
              <a:miter lim="800000"/>
              <a:headEnd type="none" w="lg" len="lg"/>
              <a:tailEnd type="none" w="lg"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89" name="Line 125"/>
            <p:cNvSpPr>
              <a:spLocks noChangeShapeType="1"/>
            </p:cNvSpPr>
            <p:nvPr/>
          </p:nvSpPr>
          <p:spPr bwMode="auto">
            <a:xfrm>
              <a:off x="1497" y="2884"/>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90" name="Line 126"/>
            <p:cNvSpPr>
              <a:spLocks noChangeShapeType="1"/>
            </p:cNvSpPr>
            <p:nvPr/>
          </p:nvSpPr>
          <p:spPr bwMode="auto">
            <a:xfrm>
              <a:off x="1593" y="2884"/>
              <a:ext cx="0" cy="96"/>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1" name="Line 127"/>
            <p:cNvSpPr>
              <a:spLocks noChangeShapeType="1"/>
            </p:cNvSpPr>
            <p:nvPr/>
          </p:nvSpPr>
          <p:spPr bwMode="auto">
            <a:xfrm flipH="1" flipV="1">
              <a:off x="1593" y="2980"/>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92" name="Text Box 128"/>
            <p:cNvSpPr txBox="1">
              <a:spLocks noChangeArrowheads="1"/>
            </p:cNvSpPr>
            <p:nvPr/>
          </p:nvSpPr>
          <p:spPr bwMode="auto">
            <a:xfrm>
              <a:off x="819" y="2619"/>
              <a:ext cx="653" cy="3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rgbClr val="002E8A"/>
                  </a:solidFill>
                  <a:latin typeface="Verdana" panose="020B0604030504040204" pitchFamily="34" charset="0"/>
                  <a:ea typeface="SimSun" panose="02010600030101010101" pitchFamily="2" charset="-122"/>
                </a:rPr>
                <a:t>XTAL</a:t>
              </a:r>
            </a:p>
            <a:p>
              <a:pPr algn="ctr">
                <a:spcBef>
                  <a:spcPct val="0"/>
                </a:spcBef>
                <a:spcAft>
                  <a:spcPct val="0"/>
                </a:spcAft>
                <a:buClrTx/>
                <a:buFontTx/>
                <a:buNone/>
              </a:pPr>
              <a:r>
                <a:rPr lang="en-US" altLang="zh-CN" sz="1800" b="1" i="0">
                  <a:solidFill>
                    <a:srgbClr val="002E8A"/>
                  </a:solidFill>
                  <a:latin typeface="Verdana" panose="020B0604030504040204" pitchFamily="34" charset="0"/>
                  <a:ea typeface="SimSun" panose="02010600030101010101" pitchFamily="2" charset="-122"/>
                </a:rPr>
                <a:t>25MHz</a:t>
              </a:r>
              <a:endParaRPr lang="en-US" altLang="zh-CN" sz="1800" i="0">
                <a:solidFill>
                  <a:srgbClr val="002E8A"/>
                </a:solidFill>
                <a:latin typeface="Verdana" panose="020B0604030504040204" pitchFamily="34" charset="0"/>
                <a:ea typeface="SimSun" panose="02010600030101010101" pitchFamily="2" charset="-122"/>
              </a:endParaRPr>
            </a:p>
          </p:txBody>
        </p:sp>
        <p:sp>
          <p:nvSpPr>
            <p:cNvPr id="56393" name="Rectangle 129"/>
            <p:cNvSpPr>
              <a:spLocks noChangeArrowheads="1"/>
            </p:cNvSpPr>
            <p:nvPr/>
          </p:nvSpPr>
          <p:spPr bwMode="auto">
            <a:xfrm>
              <a:off x="1888" y="2692"/>
              <a:ext cx="288" cy="24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6394" name="Line 130"/>
            <p:cNvSpPr>
              <a:spLocks noChangeShapeType="1"/>
            </p:cNvSpPr>
            <p:nvPr/>
          </p:nvSpPr>
          <p:spPr bwMode="auto">
            <a:xfrm>
              <a:off x="2025" y="2644"/>
              <a:ext cx="0" cy="48"/>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5" name="Line 131"/>
            <p:cNvSpPr>
              <a:spLocks noChangeShapeType="1"/>
            </p:cNvSpPr>
            <p:nvPr/>
          </p:nvSpPr>
          <p:spPr bwMode="auto">
            <a:xfrm flipV="1">
              <a:off x="2025" y="2932"/>
              <a:ext cx="0" cy="48"/>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6" name="Text Box 132"/>
            <p:cNvSpPr txBox="1">
              <a:spLocks noChangeArrowheads="1"/>
            </p:cNvSpPr>
            <p:nvPr/>
          </p:nvSpPr>
          <p:spPr bwMode="auto">
            <a:xfrm>
              <a:off x="1936" y="2757"/>
              <a:ext cx="17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type="none" w="lg" len="lg"/>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OSC</a:t>
              </a:r>
            </a:p>
          </p:txBody>
        </p:sp>
        <p:grpSp>
          <p:nvGrpSpPr>
            <p:cNvPr id="56397" name="Group 178"/>
            <p:cNvGrpSpPr>
              <a:grpSpLocks/>
            </p:cNvGrpSpPr>
            <p:nvPr/>
          </p:nvGrpSpPr>
          <p:grpSpPr bwMode="auto">
            <a:xfrm>
              <a:off x="122" y="2450"/>
              <a:ext cx="5395" cy="25"/>
              <a:chOff x="122" y="1991"/>
              <a:chExt cx="5516" cy="0"/>
            </a:xfrm>
          </p:grpSpPr>
          <p:sp>
            <p:nvSpPr>
              <p:cNvPr id="56399" name="Line 177"/>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400" name="Line 176"/>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sp>
          <p:nvSpPr>
            <p:cNvPr id="56398" name="Text Box 196"/>
            <p:cNvSpPr txBox="1">
              <a:spLocks noChangeArrowheads="1"/>
            </p:cNvSpPr>
            <p:nvPr/>
          </p:nvSpPr>
          <p:spPr bwMode="auto">
            <a:xfrm>
              <a:off x="4928" y="2499"/>
              <a:ext cx="4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PHY</a:t>
              </a:r>
            </a:p>
          </p:txBody>
        </p:sp>
      </p:grpSp>
      <p:grpSp>
        <p:nvGrpSpPr>
          <p:cNvPr id="4" name="Group 207"/>
          <p:cNvGrpSpPr>
            <a:grpSpLocks/>
          </p:cNvGrpSpPr>
          <p:nvPr/>
        </p:nvGrpSpPr>
        <p:grpSpPr bwMode="auto">
          <a:xfrm>
            <a:off x="193675" y="2392363"/>
            <a:ext cx="8602663" cy="1304925"/>
            <a:chOff x="122" y="1507"/>
            <a:chExt cx="5419" cy="822"/>
          </a:xfrm>
        </p:grpSpPr>
        <p:sp>
          <p:nvSpPr>
            <p:cNvPr id="56356" name="Rectangle 181"/>
            <p:cNvSpPr>
              <a:spLocks noChangeArrowheads="1"/>
            </p:cNvSpPr>
            <p:nvPr/>
          </p:nvSpPr>
          <p:spPr bwMode="auto">
            <a:xfrm>
              <a:off x="122" y="1507"/>
              <a:ext cx="5419" cy="775"/>
            </a:xfrm>
            <a:prstGeom prst="rect">
              <a:avLst/>
            </a:prstGeom>
            <a:solidFill>
              <a:schemeClr val="bg1"/>
            </a:solidFill>
            <a:ln w="44450">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57" name="Rectangle 139"/>
            <p:cNvSpPr>
              <a:spLocks noChangeArrowheads="1"/>
            </p:cNvSpPr>
            <p:nvPr/>
          </p:nvSpPr>
          <p:spPr bwMode="auto">
            <a:xfrm>
              <a:off x="4215" y="1628"/>
              <a:ext cx="1279" cy="654"/>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58" name="Rectangle 140"/>
            <p:cNvSpPr>
              <a:spLocks noChangeArrowheads="1"/>
            </p:cNvSpPr>
            <p:nvPr/>
          </p:nvSpPr>
          <p:spPr bwMode="auto">
            <a:xfrm>
              <a:off x="1774" y="1628"/>
              <a:ext cx="1633" cy="654"/>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59" name="Text Box 152"/>
            <p:cNvSpPr txBox="1">
              <a:spLocks noChangeArrowheads="1"/>
            </p:cNvSpPr>
            <p:nvPr/>
          </p:nvSpPr>
          <p:spPr bwMode="auto">
            <a:xfrm>
              <a:off x="4317" y="1697"/>
              <a:ext cx="5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7 pins</a:t>
              </a:r>
            </a:p>
          </p:txBody>
        </p:sp>
        <p:sp>
          <p:nvSpPr>
            <p:cNvPr id="56360" name="Text Box 153"/>
            <p:cNvSpPr txBox="1">
              <a:spLocks noChangeArrowheads="1"/>
            </p:cNvSpPr>
            <p:nvPr/>
          </p:nvSpPr>
          <p:spPr bwMode="auto">
            <a:xfrm>
              <a:off x="4834" y="1671"/>
              <a:ext cx="707"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RMII</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+MDC </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 9 pins</a:t>
              </a:r>
            </a:p>
          </p:txBody>
        </p:sp>
        <p:sp>
          <p:nvSpPr>
            <p:cNvPr id="56361" name="Text Box 154"/>
            <p:cNvSpPr txBox="1">
              <a:spLocks noChangeArrowheads="1"/>
            </p:cNvSpPr>
            <p:nvPr/>
          </p:nvSpPr>
          <p:spPr bwMode="auto">
            <a:xfrm>
              <a:off x="2001" y="1719"/>
              <a:ext cx="1089" cy="457"/>
            </a:xfrm>
            <a:prstGeom prst="rect">
              <a:avLst/>
            </a:prstGeom>
            <a:solidFill>
              <a:schemeClr val="bg1"/>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Ethernet</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MAC 10/100</a:t>
              </a:r>
            </a:p>
          </p:txBody>
        </p:sp>
        <p:sp>
          <p:nvSpPr>
            <p:cNvPr id="56362" name="AutoShape 155"/>
            <p:cNvSpPr>
              <a:spLocks noChangeArrowheads="1"/>
            </p:cNvSpPr>
            <p:nvPr/>
          </p:nvSpPr>
          <p:spPr bwMode="auto">
            <a:xfrm>
              <a:off x="3030" y="1665"/>
              <a:ext cx="1225" cy="269"/>
            </a:xfrm>
            <a:prstGeom prst="leftRightArrow">
              <a:avLst>
                <a:gd name="adj1" fmla="val 64315"/>
                <a:gd name="adj2" fmla="val 91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bg1"/>
                  </a:solidFill>
                  <a:latin typeface="Verdana" panose="020B0604030504040204" pitchFamily="34" charset="0"/>
                  <a:ea typeface="SimSun" panose="02010600030101010101" pitchFamily="2" charset="-122"/>
                </a:rPr>
                <a:t>MII</a:t>
              </a:r>
            </a:p>
          </p:txBody>
        </p:sp>
        <p:sp>
          <p:nvSpPr>
            <p:cNvPr id="56363" name="AutoShape 156"/>
            <p:cNvSpPr>
              <a:spLocks/>
            </p:cNvSpPr>
            <p:nvPr/>
          </p:nvSpPr>
          <p:spPr bwMode="auto">
            <a:xfrm>
              <a:off x="4754" y="1674"/>
              <a:ext cx="90" cy="544"/>
            </a:xfrm>
            <a:prstGeom prst="rightBracket">
              <a:avLst>
                <a:gd name="adj" fmla="val 5037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64" name="AutoShape 157"/>
            <p:cNvSpPr>
              <a:spLocks/>
            </p:cNvSpPr>
            <p:nvPr/>
          </p:nvSpPr>
          <p:spPr bwMode="auto">
            <a:xfrm>
              <a:off x="4271" y="1650"/>
              <a:ext cx="90" cy="302"/>
            </a:xfrm>
            <a:prstGeom prst="rightBracket">
              <a:avLst>
                <a:gd name="adj" fmla="val 2796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65" name="AutoShape 195"/>
            <p:cNvSpPr>
              <a:spLocks noChangeArrowheads="1"/>
            </p:cNvSpPr>
            <p:nvPr/>
          </p:nvSpPr>
          <p:spPr bwMode="auto">
            <a:xfrm>
              <a:off x="3031" y="1955"/>
              <a:ext cx="1225" cy="269"/>
            </a:xfrm>
            <a:prstGeom prst="leftRightArrow">
              <a:avLst>
                <a:gd name="adj1" fmla="val 64315"/>
                <a:gd name="adj2" fmla="val 91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bg1"/>
                  </a:solidFill>
                  <a:latin typeface="Verdana" panose="020B0604030504040204" pitchFamily="34" charset="0"/>
                  <a:ea typeface="SimSun" panose="02010600030101010101" pitchFamily="2" charset="-122"/>
                </a:rPr>
                <a:t>MDC/MDIO</a:t>
              </a:r>
            </a:p>
          </p:txBody>
        </p:sp>
        <p:grpSp>
          <p:nvGrpSpPr>
            <p:cNvPr id="56366" name="Group 182"/>
            <p:cNvGrpSpPr>
              <a:grpSpLocks/>
            </p:cNvGrpSpPr>
            <p:nvPr/>
          </p:nvGrpSpPr>
          <p:grpSpPr bwMode="auto">
            <a:xfrm>
              <a:off x="122" y="2280"/>
              <a:ext cx="5419" cy="49"/>
              <a:chOff x="122" y="1991"/>
              <a:chExt cx="5516" cy="0"/>
            </a:xfrm>
          </p:grpSpPr>
          <p:sp>
            <p:nvSpPr>
              <p:cNvPr id="56367" name="Line 183"/>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368" name="Line 184"/>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grpSp>
      <p:grpSp>
        <p:nvGrpSpPr>
          <p:cNvPr id="6" name="Group 205"/>
          <p:cNvGrpSpPr>
            <a:grpSpLocks/>
          </p:cNvGrpSpPr>
          <p:nvPr/>
        </p:nvGrpSpPr>
        <p:grpSpPr bwMode="auto">
          <a:xfrm>
            <a:off x="193675" y="5272088"/>
            <a:ext cx="8680450" cy="1114425"/>
            <a:chOff x="122" y="3321"/>
            <a:chExt cx="5468" cy="702"/>
          </a:xfrm>
        </p:grpSpPr>
        <p:grpSp>
          <p:nvGrpSpPr>
            <p:cNvPr id="56333" name="Group 198"/>
            <p:cNvGrpSpPr>
              <a:grpSpLocks/>
            </p:cNvGrpSpPr>
            <p:nvPr/>
          </p:nvGrpSpPr>
          <p:grpSpPr bwMode="auto">
            <a:xfrm>
              <a:off x="122" y="3321"/>
              <a:ext cx="5419" cy="702"/>
              <a:chOff x="122" y="3321"/>
              <a:chExt cx="5419" cy="702"/>
            </a:xfrm>
          </p:grpSpPr>
          <p:sp>
            <p:nvSpPr>
              <p:cNvPr id="56337" name="Text Box 67"/>
              <p:cNvSpPr txBox="1">
                <a:spLocks noChangeArrowheads="1"/>
              </p:cNvSpPr>
              <p:nvPr/>
            </p:nvSpPr>
            <p:spPr bwMode="auto">
              <a:xfrm>
                <a:off x="122" y="3539"/>
                <a:ext cx="8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RMII +</a:t>
                </a:r>
              </a:p>
            </p:txBody>
          </p:sp>
          <p:sp>
            <p:nvSpPr>
              <p:cNvPr id="56338" name="Rectangle 71"/>
              <p:cNvSpPr>
                <a:spLocks noChangeArrowheads="1"/>
              </p:cNvSpPr>
              <p:nvPr/>
            </p:nvSpPr>
            <p:spPr bwMode="auto">
              <a:xfrm>
                <a:off x="1749" y="3321"/>
                <a:ext cx="1633" cy="448"/>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39" name="Rectangle 72"/>
              <p:cNvSpPr>
                <a:spLocks noChangeArrowheads="1"/>
              </p:cNvSpPr>
              <p:nvPr/>
            </p:nvSpPr>
            <p:spPr bwMode="auto">
              <a:xfrm>
                <a:off x="4190" y="3321"/>
                <a:ext cx="1279" cy="630"/>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40" name="Text Box 73"/>
              <p:cNvSpPr txBox="1">
                <a:spLocks noChangeArrowheads="1"/>
              </p:cNvSpPr>
              <p:nvPr/>
            </p:nvSpPr>
            <p:spPr bwMode="auto">
              <a:xfrm>
                <a:off x="3372" y="3346"/>
                <a:ext cx="7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RMII_REF_CLK</a:t>
                </a:r>
              </a:p>
            </p:txBody>
          </p:sp>
          <p:sp>
            <p:nvSpPr>
              <p:cNvPr id="56341" name="Line 74"/>
              <p:cNvSpPr>
                <a:spLocks noChangeShapeType="1"/>
              </p:cNvSpPr>
              <p:nvPr/>
            </p:nvSpPr>
            <p:spPr bwMode="auto">
              <a:xfrm flipV="1">
                <a:off x="1432" y="3572"/>
                <a:ext cx="49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2" name="Rectangle 75"/>
              <p:cNvSpPr>
                <a:spLocks noChangeArrowheads="1"/>
              </p:cNvSpPr>
              <p:nvPr/>
            </p:nvSpPr>
            <p:spPr bwMode="auto">
              <a:xfrm>
                <a:off x="1944" y="3506"/>
                <a:ext cx="273" cy="22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a:t>
                </a:r>
              </a:p>
            </p:txBody>
          </p:sp>
          <p:sp>
            <p:nvSpPr>
              <p:cNvPr id="56343" name="Line 76"/>
              <p:cNvSpPr>
                <a:spLocks noChangeShapeType="1"/>
              </p:cNvSpPr>
              <p:nvPr/>
            </p:nvSpPr>
            <p:spPr bwMode="auto">
              <a:xfrm>
                <a:off x="2216" y="3645"/>
                <a:ext cx="1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4" name="Text Box 77"/>
              <p:cNvSpPr txBox="1">
                <a:spLocks noChangeArrowheads="1"/>
              </p:cNvSpPr>
              <p:nvPr/>
            </p:nvSpPr>
            <p:spPr bwMode="auto">
              <a:xfrm>
                <a:off x="2307" y="3555"/>
                <a:ext cx="3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sp>
            <p:nvSpPr>
              <p:cNvPr id="56345" name="Line 78"/>
              <p:cNvSpPr>
                <a:spLocks noChangeShapeType="1"/>
              </p:cNvSpPr>
              <p:nvPr/>
            </p:nvSpPr>
            <p:spPr bwMode="auto">
              <a:xfrm>
                <a:off x="1568" y="3572"/>
                <a:ext cx="0" cy="28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46" name="Rectangle 79"/>
              <p:cNvSpPr>
                <a:spLocks noChangeArrowheads="1"/>
              </p:cNvSpPr>
              <p:nvPr/>
            </p:nvSpPr>
            <p:spPr bwMode="auto">
              <a:xfrm>
                <a:off x="848" y="3461"/>
                <a:ext cx="629" cy="417"/>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OSC</a:t>
                </a:r>
              </a:p>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50MHz</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56347" name="Text Box 81"/>
              <p:cNvSpPr txBox="1">
                <a:spLocks noChangeArrowheads="1"/>
              </p:cNvSpPr>
              <p:nvPr/>
            </p:nvSpPr>
            <p:spPr bwMode="auto">
              <a:xfrm>
                <a:off x="4235" y="3636"/>
                <a:ext cx="3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XT1</a:t>
                </a:r>
              </a:p>
            </p:txBody>
          </p:sp>
          <p:sp>
            <p:nvSpPr>
              <p:cNvPr id="56348" name="Line 82"/>
              <p:cNvSpPr>
                <a:spLocks noChangeShapeType="1"/>
              </p:cNvSpPr>
              <p:nvPr/>
            </p:nvSpPr>
            <p:spPr bwMode="auto">
              <a:xfrm flipV="1">
                <a:off x="1568" y="3860"/>
                <a:ext cx="29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9" name="Text Box 83"/>
              <p:cNvSpPr txBox="1">
                <a:spLocks noChangeArrowheads="1"/>
              </p:cNvSpPr>
              <p:nvPr/>
            </p:nvSpPr>
            <p:spPr bwMode="auto">
              <a:xfrm>
                <a:off x="3550" y="3724"/>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PHY_CLK</a:t>
                </a:r>
              </a:p>
            </p:txBody>
          </p:sp>
          <p:sp>
            <p:nvSpPr>
              <p:cNvPr id="56350" name="Rectangle 85"/>
              <p:cNvSpPr>
                <a:spLocks noChangeArrowheads="1"/>
              </p:cNvSpPr>
              <p:nvPr/>
            </p:nvSpPr>
            <p:spPr bwMode="auto">
              <a:xfrm>
                <a:off x="4922" y="3723"/>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51" name="Line 86"/>
              <p:cNvSpPr>
                <a:spLocks noChangeShapeType="1"/>
              </p:cNvSpPr>
              <p:nvPr/>
            </p:nvSpPr>
            <p:spPr bwMode="auto">
              <a:xfrm flipV="1">
                <a:off x="4063" y="3539"/>
                <a:ext cx="2" cy="321"/>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52" name="Line 87"/>
              <p:cNvSpPr>
                <a:spLocks noChangeShapeType="1"/>
              </p:cNvSpPr>
              <p:nvPr/>
            </p:nvSpPr>
            <p:spPr bwMode="auto">
              <a:xfrm flipH="1">
                <a:off x="3388" y="3539"/>
                <a:ext cx="67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53" name="Rectangle 188"/>
              <p:cNvSpPr>
                <a:spLocks noChangeArrowheads="1"/>
              </p:cNvSpPr>
              <p:nvPr/>
            </p:nvSpPr>
            <p:spPr bwMode="auto">
              <a:xfrm>
                <a:off x="2856" y="3394"/>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54" name="Rectangle 190"/>
              <p:cNvSpPr>
                <a:spLocks noChangeArrowheads="1"/>
              </p:cNvSpPr>
              <p:nvPr/>
            </p:nvSpPr>
            <p:spPr bwMode="auto">
              <a:xfrm>
                <a:off x="122" y="3321"/>
                <a:ext cx="5419" cy="70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55" name="Text Box 197"/>
              <p:cNvSpPr txBox="1">
                <a:spLocks noChangeArrowheads="1"/>
              </p:cNvSpPr>
              <p:nvPr/>
            </p:nvSpPr>
            <p:spPr bwMode="auto">
              <a:xfrm>
                <a:off x="4928" y="3424"/>
                <a:ext cx="4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PHY</a:t>
                </a:r>
              </a:p>
            </p:txBody>
          </p:sp>
        </p:grpSp>
        <p:grpSp>
          <p:nvGrpSpPr>
            <p:cNvPr id="56334" name="Group 191"/>
            <p:cNvGrpSpPr>
              <a:grpSpLocks/>
            </p:cNvGrpSpPr>
            <p:nvPr/>
          </p:nvGrpSpPr>
          <p:grpSpPr bwMode="auto">
            <a:xfrm>
              <a:off x="122" y="3321"/>
              <a:ext cx="5468" cy="24"/>
              <a:chOff x="122" y="1991"/>
              <a:chExt cx="5516" cy="0"/>
            </a:xfrm>
          </p:grpSpPr>
          <p:sp>
            <p:nvSpPr>
              <p:cNvPr id="56335" name="Line 192"/>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336" name="Line 193"/>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grpSp>
      <p:sp>
        <p:nvSpPr>
          <p:cNvPr id="840907" name="Rectangle 203"/>
          <p:cNvSpPr>
            <a:spLocks noChangeArrowheads="1"/>
          </p:cNvSpPr>
          <p:nvPr/>
        </p:nvSpPr>
        <p:spPr bwMode="auto">
          <a:xfrm>
            <a:off x="0" y="2274888"/>
            <a:ext cx="8950325" cy="4187825"/>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40908" name="Text Box 204"/>
          <p:cNvSpPr txBox="1">
            <a:spLocks noChangeArrowheads="1"/>
          </p:cNvSpPr>
          <p:nvPr/>
        </p:nvSpPr>
        <p:spPr bwMode="auto">
          <a:xfrm rot="-615228">
            <a:off x="5772150" y="1930400"/>
            <a:ext cx="3484563" cy="1320800"/>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Hardware Examples </a:t>
            </a:r>
          </a:p>
          <a:p>
            <a:pPr algn="ctr" eaLnBrk="1" hangingPunct="1">
              <a:spcBef>
                <a:spcPct val="0"/>
              </a:spcBef>
              <a:spcAft>
                <a:spcPct val="0"/>
              </a:spcAft>
              <a:buClrTx/>
              <a:buFontTx/>
              <a:buNone/>
            </a:pPr>
            <a:endParaRPr lang="en-US" altLang="zh-CN" b="1" i="0">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Other configurations</a:t>
            </a:r>
          </a:p>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 can be used as well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07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4073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08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40732">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07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409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09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0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732" grpId="0" build="p"/>
      <p:bldP spid="840767" grpId="0" animBg="1"/>
      <p:bldP spid="840840" grpId="0" animBg="1"/>
      <p:bldP spid="840898" grpId="0" animBg="1"/>
      <p:bldP spid="840907" grpId="0" animBg="1"/>
      <p:bldP spid="84090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80"/>
          <p:cNvSpPr>
            <a:spLocks noGrp="1" noChangeArrowheads="1"/>
          </p:cNvSpPr>
          <p:nvPr>
            <p:ph type="title"/>
          </p:nvPr>
        </p:nvSpPr>
        <p:spPr>
          <a:noFill/>
        </p:spPr>
        <p:txBody>
          <a:bodyPr/>
          <a:lstStyle/>
          <a:p>
            <a:pPr eaLnBrk="1" hangingPunct="1"/>
            <a:r>
              <a:rPr lang="en-US" altLang="zh-CN" smtClean="0">
                <a:ea typeface="SimSun" panose="02010600030101010101" pitchFamily="2" charset="-122"/>
              </a:rPr>
              <a:t>Example 2 : Firmware upgrade</a:t>
            </a:r>
          </a:p>
        </p:txBody>
      </p:sp>
      <p:sp>
        <p:nvSpPr>
          <p:cNvPr id="5837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FDB04E1-A318-4950-A6F1-167785CAD4D1}" type="slidenum">
              <a:rPr lang="zh-CN" altLang="fr-FR" sz="1200" i="0">
                <a:solidFill>
                  <a:schemeClr val="tx1"/>
                </a:solidFill>
                <a:cs typeface="华文新魏"/>
              </a:rPr>
              <a:pPr>
                <a:spcBef>
                  <a:spcPct val="0"/>
                </a:spcBef>
                <a:spcAft>
                  <a:spcPct val="0"/>
                </a:spcAft>
                <a:buClrTx/>
                <a:buFontTx/>
                <a:buNone/>
              </a:pPr>
              <a:t>23</a:t>
            </a:fld>
            <a:endParaRPr lang="fr-FR" altLang="zh-CN" sz="1200" i="0">
              <a:solidFill>
                <a:schemeClr val="tx1"/>
              </a:solidFill>
              <a:cs typeface="华文新魏"/>
            </a:endParaRPr>
          </a:p>
        </p:txBody>
      </p:sp>
      <p:grpSp>
        <p:nvGrpSpPr>
          <p:cNvPr id="2" name="Group 220"/>
          <p:cNvGrpSpPr>
            <a:grpSpLocks/>
          </p:cNvGrpSpPr>
          <p:nvPr/>
        </p:nvGrpSpPr>
        <p:grpSpPr bwMode="auto">
          <a:xfrm>
            <a:off x="354013" y="1277938"/>
            <a:ext cx="8477250" cy="4948237"/>
            <a:chOff x="223" y="805"/>
            <a:chExt cx="5340" cy="3117"/>
          </a:xfrm>
        </p:grpSpPr>
        <p:grpSp>
          <p:nvGrpSpPr>
            <p:cNvPr id="58400" name="Group 214"/>
            <p:cNvGrpSpPr>
              <a:grpSpLocks/>
            </p:cNvGrpSpPr>
            <p:nvPr/>
          </p:nvGrpSpPr>
          <p:grpSpPr bwMode="auto">
            <a:xfrm>
              <a:off x="223" y="805"/>
              <a:ext cx="5340" cy="3117"/>
              <a:chOff x="223" y="805"/>
              <a:chExt cx="5340" cy="3117"/>
            </a:xfrm>
          </p:grpSpPr>
          <p:grpSp>
            <p:nvGrpSpPr>
              <p:cNvPr id="58402" name="Group 213"/>
              <p:cNvGrpSpPr>
                <a:grpSpLocks/>
              </p:cNvGrpSpPr>
              <p:nvPr/>
            </p:nvGrpSpPr>
            <p:grpSpPr bwMode="auto">
              <a:xfrm>
                <a:off x="223" y="805"/>
                <a:ext cx="5340" cy="3117"/>
                <a:chOff x="223" y="805"/>
                <a:chExt cx="5340" cy="3117"/>
              </a:xfrm>
            </p:grpSpPr>
            <p:sp>
              <p:nvSpPr>
                <p:cNvPr id="58409" name="Rectangle 45"/>
                <p:cNvSpPr>
                  <a:spLocks noChangeArrowheads="1"/>
                </p:cNvSpPr>
                <p:nvPr/>
              </p:nvSpPr>
              <p:spPr bwMode="auto">
                <a:xfrm>
                  <a:off x="223" y="2508"/>
                  <a:ext cx="5339" cy="610"/>
                </a:xfrm>
                <a:prstGeom prst="rect">
                  <a:avLst/>
                </a:prstGeom>
                <a:solidFill>
                  <a:srgbClr val="CC66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58410" name="Rectangle 46"/>
                <p:cNvSpPr>
                  <a:spLocks noChangeArrowheads="1"/>
                </p:cNvSpPr>
                <p:nvPr/>
              </p:nvSpPr>
              <p:spPr bwMode="auto">
                <a:xfrm>
                  <a:off x="223" y="1842"/>
                  <a:ext cx="5339" cy="599"/>
                </a:xfrm>
                <a:prstGeom prst="rect">
                  <a:avLst/>
                </a:prstGeom>
                <a:solidFill>
                  <a:srgbClr val="CC00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8411" name="Rectangle 47"/>
                <p:cNvSpPr>
                  <a:spLocks noChangeArrowheads="1"/>
                </p:cNvSpPr>
                <p:nvPr/>
              </p:nvSpPr>
              <p:spPr bwMode="auto">
                <a:xfrm>
                  <a:off x="223" y="805"/>
                  <a:ext cx="5339" cy="964"/>
                </a:xfrm>
                <a:prstGeom prst="rect">
                  <a:avLst/>
                </a:prstGeom>
                <a:solidFill>
                  <a:srgbClr val="9900CC">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8412" name="Rectangle 49"/>
                <p:cNvSpPr>
                  <a:spLocks noChangeArrowheads="1"/>
                </p:cNvSpPr>
                <p:nvPr/>
              </p:nvSpPr>
              <p:spPr bwMode="auto">
                <a:xfrm>
                  <a:off x="2021" y="1924"/>
                  <a:ext cx="3463" cy="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8413" name="Line 50"/>
                <p:cNvSpPr>
                  <a:spLocks noChangeShapeType="1"/>
                </p:cNvSpPr>
                <p:nvPr/>
              </p:nvSpPr>
              <p:spPr bwMode="auto">
                <a:xfrm>
                  <a:off x="223" y="805"/>
                  <a:ext cx="1" cy="310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8414" name="Text Box 53"/>
                <p:cNvSpPr txBox="1">
                  <a:spLocks noChangeArrowheads="1"/>
                </p:cNvSpPr>
                <p:nvPr/>
              </p:nvSpPr>
              <p:spPr bwMode="auto">
                <a:xfrm>
                  <a:off x="3546" y="2641"/>
                  <a:ext cx="557" cy="336"/>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58415" name="AutoShape 54"/>
                <p:cNvCxnSpPr>
                  <a:cxnSpLocks noChangeShapeType="1"/>
                  <a:stCxn id="58414" idx="1"/>
                  <a:endCxn id="58431" idx="3"/>
                </p:cNvCxnSpPr>
                <p:nvPr/>
              </p:nvCxnSpPr>
              <p:spPr bwMode="auto">
                <a:xfrm flipH="1">
                  <a:off x="2560" y="2809"/>
                  <a:ext cx="986" cy="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8416" name="AutoShape 55"/>
                <p:cNvCxnSpPr>
                  <a:cxnSpLocks noChangeShapeType="1"/>
                  <a:stCxn id="58421" idx="2"/>
                  <a:endCxn id="58431" idx="0"/>
                </p:cNvCxnSpPr>
                <p:nvPr/>
              </p:nvCxnSpPr>
              <p:spPr bwMode="auto">
                <a:xfrm flipH="1">
                  <a:off x="1723" y="2305"/>
                  <a:ext cx="2101" cy="337"/>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8417" name="Group 58"/>
                <p:cNvGrpSpPr>
                  <a:grpSpLocks/>
                </p:cNvGrpSpPr>
                <p:nvPr/>
              </p:nvGrpSpPr>
              <p:grpSpPr bwMode="auto">
                <a:xfrm>
                  <a:off x="3392" y="988"/>
                  <a:ext cx="866" cy="605"/>
                  <a:chOff x="4017" y="2207"/>
                  <a:chExt cx="745" cy="407"/>
                </a:xfrm>
              </p:grpSpPr>
              <p:sp>
                <p:nvSpPr>
                  <p:cNvPr id="58436" name="Text Box 59"/>
                  <p:cNvSpPr txBox="1">
                    <a:spLocks noChangeArrowheads="1"/>
                  </p:cNvSpPr>
                  <p:nvPr/>
                </p:nvSpPr>
                <p:spPr bwMode="auto">
                  <a:xfrm>
                    <a:off x="4017" y="2207"/>
                    <a:ext cx="745" cy="40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58437" name="Text Box 60"/>
                  <p:cNvSpPr txBox="1">
                    <a:spLocks noChangeArrowheads="1"/>
                  </p:cNvSpPr>
                  <p:nvPr/>
                </p:nvSpPr>
                <p:spPr bwMode="auto">
                  <a:xfrm>
                    <a:off x="4090" y="2378"/>
                    <a:ext cx="557" cy="18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grpSp>
            <p:cxnSp>
              <p:nvCxnSpPr>
                <p:cNvPr id="58418" name="AutoShape 61"/>
                <p:cNvCxnSpPr>
                  <a:cxnSpLocks noChangeShapeType="1"/>
                  <a:stCxn id="58435" idx="2"/>
                  <a:endCxn id="58421" idx="0"/>
                </p:cNvCxnSpPr>
                <p:nvPr/>
              </p:nvCxnSpPr>
              <p:spPr bwMode="auto">
                <a:xfrm flipH="1">
                  <a:off x="3824" y="1503"/>
                  <a:ext cx="1130" cy="465"/>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8419" name="Group 62"/>
                <p:cNvGrpSpPr>
                  <a:grpSpLocks/>
                </p:cNvGrpSpPr>
                <p:nvPr/>
              </p:nvGrpSpPr>
              <p:grpSpPr bwMode="auto">
                <a:xfrm>
                  <a:off x="4550" y="985"/>
                  <a:ext cx="836" cy="613"/>
                  <a:chOff x="4864" y="2208"/>
                  <a:chExt cx="720" cy="412"/>
                </a:xfrm>
              </p:grpSpPr>
              <p:sp>
                <p:nvSpPr>
                  <p:cNvPr id="58434" name="Text Box 63"/>
                  <p:cNvSpPr txBox="1">
                    <a:spLocks noChangeArrowheads="1"/>
                  </p:cNvSpPr>
                  <p:nvPr/>
                </p:nvSpPr>
                <p:spPr bwMode="auto">
                  <a:xfrm>
                    <a:off x="4864" y="2208"/>
                    <a:ext cx="720" cy="41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58435" name="Text Box 64"/>
                  <p:cNvSpPr txBox="1">
                    <a:spLocks noChangeArrowheads="1"/>
                  </p:cNvSpPr>
                  <p:nvPr/>
                </p:nvSpPr>
                <p:spPr bwMode="auto">
                  <a:xfrm>
                    <a:off x="4912" y="2378"/>
                    <a:ext cx="600" cy="17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grpSp>
            <p:cxnSp>
              <p:nvCxnSpPr>
                <p:cNvPr id="58420" name="AutoShape 65"/>
                <p:cNvCxnSpPr>
                  <a:cxnSpLocks noChangeShapeType="1"/>
                  <a:stCxn id="58437" idx="2"/>
                  <a:endCxn id="58421" idx="0"/>
                </p:cNvCxnSpPr>
                <p:nvPr/>
              </p:nvCxnSpPr>
              <p:spPr bwMode="auto">
                <a:xfrm>
                  <a:off x="3801" y="1510"/>
                  <a:ext cx="23" cy="45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421" name="Text Box 66"/>
                <p:cNvSpPr txBox="1">
                  <a:spLocks noChangeArrowheads="1"/>
                </p:cNvSpPr>
                <p:nvPr/>
              </p:nvSpPr>
              <p:spPr bwMode="auto">
                <a:xfrm>
                  <a:off x="3546" y="1968"/>
                  <a:ext cx="557" cy="33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58422" name="Line 74"/>
                <p:cNvSpPr>
                  <a:spLocks noChangeShapeType="1"/>
                </p:cNvSpPr>
                <p:nvPr/>
              </p:nvSpPr>
              <p:spPr bwMode="auto">
                <a:xfrm>
                  <a:off x="5562" y="805"/>
                  <a:ext cx="1" cy="311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8423" name="Rectangle 78"/>
                <p:cNvSpPr>
                  <a:spLocks noChangeArrowheads="1"/>
                </p:cNvSpPr>
                <p:nvPr/>
              </p:nvSpPr>
              <p:spPr bwMode="auto">
                <a:xfrm>
                  <a:off x="3089" y="3329"/>
                  <a:ext cx="375" cy="175"/>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8424" name="Group 128"/>
                <p:cNvGrpSpPr>
                  <a:grpSpLocks/>
                </p:cNvGrpSpPr>
                <p:nvPr/>
              </p:nvGrpSpPr>
              <p:grpSpPr bwMode="auto">
                <a:xfrm>
                  <a:off x="2313" y="1003"/>
                  <a:ext cx="787" cy="576"/>
                  <a:chOff x="2832" y="2257"/>
                  <a:chExt cx="677" cy="387"/>
                </a:xfrm>
              </p:grpSpPr>
              <p:sp>
                <p:nvSpPr>
                  <p:cNvPr id="58432" name="Text Box 123"/>
                  <p:cNvSpPr txBox="1">
                    <a:spLocks noChangeArrowheads="1"/>
                  </p:cNvSpPr>
                  <p:nvPr/>
                </p:nvSpPr>
                <p:spPr bwMode="auto">
                  <a:xfrm>
                    <a:off x="2832" y="2257"/>
                    <a:ext cx="677" cy="38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58433" name="Text Box 124"/>
                  <p:cNvSpPr txBox="1">
                    <a:spLocks noChangeArrowheads="1"/>
                  </p:cNvSpPr>
                  <p:nvPr/>
                </p:nvSpPr>
                <p:spPr bwMode="auto">
                  <a:xfrm>
                    <a:off x="2929" y="2438"/>
                    <a:ext cx="457" cy="17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grpSp>
            <p:sp>
              <p:nvSpPr>
                <p:cNvPr id="58425" name="Text Box 125"/>
                <p:cNvSpPr txBox="1">
                  <a:spLocks noChangeArrowheads="1"/>
                </p:cNvSpPr>
                <p:nvPr/>
              </p:nvSpPr>
              <p:spPr bwMode="auto">
                <a:xfrm>
                  <a:off x="1010" y="1968"/>
                  <a:ext cx="558" cy="33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58426" name="AutoShape 126"/>
                <p:cNvCxnSpPr>
                  <a:cxnSpLocks noChangeShapeType="1"/>
                  <a:stCxn id="58425" idx="2"/>
                  <a:endCxn id="58431" idx="0"/>
                </p:cNvCxnSpPr>
                <p:nvPr/>
              </p:nvCxnSpPr>
              <p:spPr bwMode="auto">
                <a:xfrm>
                  <a:off x="1289" y="2305"/>
                  <a:ext cx="434" cy="33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427" name="AutoShape 127"/>
                <p:cNvCxnSpPr>
                  <a:cxnSpLocks noChangeShapeType="1"/>
                  <a:stCxn id="58433" idx="2"/>
                  <a:endCxn id="58421" idx="0"/>
                </p:cNvCxnSpPr>
                <p:nvPr/>
              </p:nvCxnSpPr>
              <p:spPr bwMode="auto">
                <a:xfrm>
                  <a:off x="2692" y="1532"/>
                  <a:ext cx="1132" cy="43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428" name="Line 133"/>
                <p:cNvSpPr>
                  <a:spLocks noChangeShapeType="1"/>
                </p:cNvSpPr>
                <p:nvPr/>
              </p:nvSpPr>
              <p:spPr bwMode="auto">
                <a:xfrm>
                  <a:off x="1235" y="2964"/>
                  <a:ext cx="0" cy="4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8429" name="Line 134"/>
                <p:cNvSpPr>
                  <a:spLocks noChangeShapeType="1"/>
                </p:cNvSpPr>
                <p:nvPr/>
              </p:nvSpPr>
              <p:spPr bwMode="auto">
                <a:xfrm>
                  <a:off x="1235" y="3216"/>
                  <a:ext cx="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8430" name="Text Box 68"/>
                <p:cNvSpPr txBox="1">
                  <a:spLocks noChangeArrowheads="1"/>
                </p:cNvSpPr>
                <p:nvPr/>
              </p:nvSpPr>
              <p:spPr bwMode="auto">
                <a:xfrm>
                  <a:off x="1389" y="3045"/>
                  <a:ext cx="669" cy="25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58431" name="Text Box 56"/>
                <p:cNvSpPr txBox="1">
                  <a:spLocks noChangeArrowheads="1"/>
                </p:cNvSpPr>
                <p:nvPr/>
              </p:nvSpPr>
              <p:spPr bwMode="auto">
                <a:xfrm>
                  <a:off x="887" y="2642"/>
                  <a:ext cx="1673" cy="336"/>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grpSp>
          <p:grpSp>
            <p:nvGrpSpPr>
              <p:cNvPr id="58403" name="Group 209"/>
              <p:cNvGrpSpPr>
                <a:grpSpLocks/>
              </p:cNvGrpSpPr>
              <p:nvPr/>
            </p:nvGrpSpPr>
            <p:grpSpPr bwMode="auto">
              <a:xfrm>
                <a:off x="448" y="3370"/>
                <a:ext cx="1464" cy="510"/>
                <a:chOff x="303" y="3466"/>
                <a:chExt cx="1464" cy="510"/>
              </a:xfrm>
            </p:grpSpPr>
            <p:sp>
              <p:nvSpPr>
                <p:cNvPr id="766162" name="Rectangle 210"/>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8407" name="Rectangle 211"/>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8408" name="Rectangle 212"/>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grpSp>
        <p:sp>
          <p:nvSpPr>
            <p:cNvPr id="58401" name="Text Box 76"/>
            <p:cNvSpPr txBox="1">
              <a:spLocks noChangeArrowheads="1"/>
            </p:cNvSpPr>
            <p:nvPr/>
          </p:nvSpPr>
          <p:spPr bwMode="auto">
            <a:xfrm>
              <a:off x="3524" y="3252"/>
              <a:ext cx="7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grpSp>
      <p:sp>
        <p:nvSpPr>
          <p:cNvPr id="766152" name="Rectangle 200"/>
          <p:cNvSpPr>
            <a:spLocks noChangeArrowheads="1"/>
          </p:cNvSpPr>
          <p:nvPr/>
        </p:nvSpPr>
        <p:spPr bwMode="auto">
          <a:xfrm>
            <a:off x="309563" y="1201738"/>
            <a:ext cx="8564562" cy="5157787"/>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29" name="Rectangle 77"/>
          <p:cNvSpPr>
            <a:spLocks noChangeArrowheads="1"/>
          </p:cNvSpPr>
          <p:nvPr/>
        </p:nvSpPr>
        <p:spPr bwMode="auto">
          <a:xfrm>
            <a:off x="4903788" y="5734050"/>
            <a:ext cx="596900" cy="276225"/>
          </a:xfrm>
          <a:prstGeom prst="rect">
            <a:avLst/>
          </a:prstGeom>
          <a:solidFill>
            <a:srgbClr val="969696"/>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90" name="Rectangle 138"/>
          <p:cNvSpPr>
            <a:spLocks noChangeArrowheads="1"/>
          </p:cNvSpPr>
          <p:nvPr/>
        </p:nvSpPr>
        <p:spPr bwMode="auto">
          <a:xfrm>
            <a:off x="5570538" y="5694363"/>
            <a:ext cx="3173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Demo under development</a:t>
            </a:r>
            <a:endParaRPr lang="zh-CN" altLang="en-US" sz="1800" i="0">
              <a:solidFill>
                <a:schemeClr val="tx1"/>
              </a:solidFill>
              <a:latin typeface="Verdana" panose="020B0604030504040204" pitchFamily="34" charset="0"/>
              <a:ea typeface="SimSun" panose="02010600030101010101" pitchFamily="2" charset="-122"/>
            </a:endParaRPr>
          </a:p>
        </p:txBody>
      </p:sp>
      <p:sp>
        <p:nvSpPr>
          <p:cNvPr id="766154" name="Rectangle 202"/>
          <p:cNvSpPr>
            <a:spLocks noChangeArrowheads="1"/>
          </p:cNvSpPr>
          <p:nvPr/>
        </p:nvSpPr>
        <p:spPr bwMode="auto">
          <a:xfrm>
            <a:off x="4895850" y="5281613"/>
            <a:ext cx="596900" cy="298450"/>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55" name="Text Box 203"/>
          <p:cNvSpPr txBox="1">
            <a:spLocks noChangeArrowheads="1"/>
          </p:cNvSpPr>
          <p:nvPr/>
        </p:nvSpPr>
        <p:spPr bwMode="auto">
          <a:xfrm>
            <a:off x="5586413" y="5157788"/>
            <a:ext cx="117475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766106" name="Text Box 154"/>
          <p:cNvSpPr txBox="1">
            <a:spLocks noChangeArrowheads="1"/>
          </p:cNvSpPr>
          <p:nvPr/>
        </p:nvSpPr>
        <p:spPr bwMode="auto">
          <a:xfrm>
            <a:off x="2190750" y="4833938"/>
            <a:ext cx="1062038" cy="40005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766159" name="Oval 207"/>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9" name="Group 215"/>
          <p:cNvGrpSpPr>
            <a:grpSpLocks/>
          </p:cNvGrpSpPr>
          <p:nvPr/>
        </p:nvGrpSpPr>
        <p:grpSpPr bwMode="auto">
          <a:xfrm>
            <a:off x="711200" y="5349875"/>
            <a:ext cx="2324100" cy="809625"/>
            <a:chOff x="303" y="3466"/>
            <a:chExt cx="1464" cy="510"/>
          </a:xfrm>
        </p:grpSpPr>
        <p:sp>
          <p:nvSpPr>
            <p:cNvPr id="766168" name="Rectangle 216"/>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8398" name="Rectangle 217"/>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8399" name="Rectangle 218"/>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sp>
        <p:nvSpPr>
          <p:cNvPr id="766171" name="AutoShape 219"/>
          <p:cNvSpPr>
            <a:spLocks noChangeArrowheads="1"/>
          </p:cNvSpPr>
          <p:nvPr/>
        </p:nvSpPr>
        <p:spPr bwMode="auto">
          <a:xfrm rot="5400000">
            <a:off x="1520032" y="4606131"/>
            <a:ext cx="1068388" cy="8032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rgbClr val="000000"/>
            </a:solidFill>
            <a:miter lim="800000"/>
            <a:headEnd/>
            <a:tailEnd/>
          </a:ln>
        </p:spPr>
        <p:txBody>
          <a:bodyPr wrap="none" anchor="ctr"/>
          <a:lstStyle/>
          <a:p>
            <a:endParaRPr lang="pt-BR"/>
          </a:p>
        </p:txBody>
      </p:sp>
      <p:sp>
        <p:nvSpPr>
          <p:cNvPr id="766107" name="Text Box 155"/>
          <p:cNvSpPr txBox="1">
            <a:spLocks noChangeArrowheads="1"/>
          </p:cNvSpPr>
          <p:nvPr/>
        </p:nvSpPr>
        <p:spPr bwMode="auto">
          <a:xfrm>
            <a:off x="1408113" y="4194175"/>
            <a:ext cx="2655887" cy="53340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766098" name="AutoShape 146"/>
          <p:cNvSpPr>
            <a:spLocks noChangeArrowheads="1"/>
          </p:cNvSpPr>
          <p:nvPr/>
        </p:nvSpPr>
        <p:spPr bwMode="auto">
          <a:xfrm rot="9448871">
            <a:off x="3765550" y="3697288"/>
            <a:ext cx="2273300" cy="515937"/>
          </a:xfrm>
          <a:prstGeom prst="rightArrow">
            <a:avLst>
              <a:gd name="adj1" fmla="val 45111"/>
              <a:gd name="adj2" fmla="val 11906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2" name="Text Box 150"/>
          <p:cNvSpPr txBox="1">
            <a:spLocks noChangeArrowheads="1"/>
          </p:cNvSpPr>
          <p:nvPr/>
        </p:nvSpPr>
        <p:spPr bwMode="auto">
          <a:xfrm>
            <a:off x="5629275" y="3124200"/>
            <a:ext cx="884238" cy="53498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766096" name="AutoShape 144"/>
          <p:cNvSpPr>
            <a:spLocks noChangeArrowheads="1"/>
          </p:cNvSpPr>
          <p:nvPr/>
        </p:nvSpPr>
        <p:spPr bwMode="auto">
          <a:xfrm rot="1897618">
            <a:off x="4149725" y="2506663"/>
            <a:ext cx="1882775" cy="514350"/>
          </a:xfrm>
          <a:prstGeom prst="rightArrow">
            <a:avLst>
              <a:gd name="adj1" fmla="val 45111"/>
              <a:gd name="adj2" fmla="val 9891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0" name="Group 151"/>
          <p:cNvGrpSpPr>
            <a:grpSpLocks/>
          </p:cNvGrpSpPr>
          <p:nvPr/>
        </p:nvGrpSpPr>
        <p:grpSpPr bwMode="auto">
          <a:xfrm>
            <a:off x="3673475" y="1592263"/>
            <a:ext cx="1247775" cy="914400"/>
            <a:chOff x="2832" y="2257"/>
            <a:chExt cx="677" cy="387"/>
          </a:xfrm>
        </p:grpSpPr>
        <p:sp>
          <p:nvSpPr>
            <p:cNvPr id="58393" name="Text Box 152"/>
            <p:cNvSpPr txBox="1">
              <a:spLocks noChangeArrowheads="1"/>
            </p:cNvSpPr>
            <p:nvPr/>
          </p:nvSpPr>
          <p:spPr bwMode="auto">
            <a:xfrm>
              <a:off x="2832" y="2257"/>
              <a:ext cx="677" cy="38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58394" name="Text Box 153"/>
            <p:cNvSpPr txBox="1">
              <a:spLocks noChangeArrowheads="1"/>
            </p:cNvSpPr>
            <p:nvPr/>
          </p:nvSpPr>
          <p:spPr bwMode="auto">
            <a:xfrm>
              <a:off x="2929" y="2438"/>
              <a:ext cx="457" cy="17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grpSp>
      <p:sp>
        <p:nvSpPr>
          <p:cNvPr id="766095" name="AutoShape 143"/>
          <p:cNvSpPr>
            <a:spLocks noChangeArrowheads="1"/>
          </p:cNvSpPr>
          <p:nvPr/>
        </p:nvSpPr>
        <p:spPr bwMode="auto">
          <a:xfrm rot="759417">
            <a:off x="3113088" y="1892300"/>
            <a:ext cx="757237" cy="514350"/>
          </a:xfrm>
          <a:prstGeom prst="rightArrow">
            <a:avLst>
              <a:gd name="adj1" fmla="val 50000"/>
              <a:gd name="adj2" fmla="val 3680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24" name="Text Box 72"/>
          <p:cNvSpPr txBox="1">
            <a:spLocks noChangeArrowheads="1"/>
          </p:cNvSpPr>
          <p:nvPr/>
        </p:nvSpPr>
        <p:spPr bwMode="auto">
          <a:xfrm>
            <a:off x="890588" y="1563688"/>
            <a:ext cx="2274887" cy="914400"/>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 Upgrade Application</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66094" name="AutoShape 142"/>
          <p:cNvSpPr>
            <a:spLocks noChangeArrowheads="1"/>
          </p:cNvSpPr>
          <p:nvPr/>
        </p:nvSpPr>
        <p:spPr bwMode="auto">
          <a:xfrm rot="1827237">
            <a:off x="4225925" y="2468563"/>
            <a:ext cx="1804988" cy="687387"/>
          </a:xfrm>
          <a:prstGeom prst="leftRightArrow">
            <a:avLst>
              <a:gd name="adj1" fmla="val 39176"/>
              <a:gd name="adj2" fmla="val 6834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8" name="AutoShape 156"/>
          <p:cNvSpPr>
            <a:spLocks noChangeArrowheads="1"/>
          </p:cNvSpPr>
          <p:nvPr/>
        </p:nvSpPr>
        <p:spPr bwMode="auto">
          <a:xfrm rot="747031">
            <a:off x="2805113" y="1854200"/>
            <a:ext cx="1258887" cy="573088"/>
          </a:xfrm>
          <a:prstGeom prst="leftRightArrow">
            <a:avLst>
              <a:gd name="adj1" fmla="val 41324"/>
              <a:gd name="adj2" fmla="val 6143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9" name="AutoShape 157"/>
          <p:cNvSpPr>
            <a:spLocks noChangeArrowheads="1"/>
          </p:cNvSpPr>
          <p:nvPr/>
        </p:nvSpPr>
        <p:spPr bwMode="auto">
          <a:xfrm rot="-1439626">
            <a:off x="3735388" y="3659188"/>
            <a:ext cx="2265362" cy="615950"/>
          </a:xfrm>
          <a:prstGeom prst="leftRightArrow">
            <a:avLst>
              <a:gd name="adj1" fmla="val 40815"/>
              <a:gd name="adj2" fmla="val 87519"/>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84" name="AutoShape 132"/>
          <p:cNvSpPr>
            <a:spLocks noChangeArrowheads="1"/>
          </p:cNvSpPr>
          <p:nvPr/>
        </p:nvSpPr>
        <p:spPr bwMode="auto">
          <a:xfrm rot="5400000">
            <a:off x="1520032" y="4598194"/>
            <a:ext cx="1068387" cy="8032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rgbClr val="000000"/>
            </a:solidFill>
            <a:miter lim="800000"/>
            <a:headEnd/>
            <a:tailEnd/>
          </a:ln>
        </p:spPr>
        <p:txBody>
          <a:bodyPr wrap="none" anchor="ct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61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60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60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60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60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60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61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61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615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60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610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661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610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6609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6609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76609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6617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661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60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610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660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6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152" grpId="0" animBg="1"/>
      <p:bldP spid="766029" grpId="0" animBg="1"/>
      <p:bldP spid="766090" grpId="0"/>
      <p:bldP spid="766154" grpId="0" animBg="1"/>
      <p:bldP spid="766155" grpId="0" animBg="1"/>
      <p:bldP spid="766106" grpId="0" animBg="1"/>
      <p:bldP spid="766159" grpId="0" animBg="1"/>
      <p:bldP spid="766171" grpId="0" animBg="1"/>
      <p:bldP spid="766171" grpId="1" animBg="1"/>
      <p:bldP spid="766107" grpId="0" animBg="1"/>
      <p:bldP spid="766098" grpId="0" animBg="1"/>
      <p:bldP spid="766098" grpId="1" animBg="1"/>
      <p:bldP spid="766102" grpId="0" animBg="1"/>
      <p:bldP spid="766096" grpId="0" animBg="1"/>
      <p:bldP spid="766096" grpId="1" animBg="1"/>
      <p:bldP spid="766095" grpId="0" animBg="1"/>
      <p:bldP spid="766095" grpId="1" animBg="1"/>
      <p:bldP spid="766024" grpId="0" animBg="1"/>
      <p:bldP spid="766094" grpId="0" animBg="1"/>
      <p:bldP spid="766108" grpId="0" animBg="1"/>
      <p:bldP spid="766109" grpId="0" animBg="1"/>
      <p:bldP spid="7660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Summary</a:t>
            </a:r>
          </a:p>
        </p:txBody>
      </p:sp>
      <p:sp>
        <p:nvSpPr>
          <p:cNvPr id="643075" name="Rectangle 3"/>
          <p:cNvSpPr>
            <a:spLocks noGrp="1" noChangeArrowheads="1"/>
          </p:cNvSpPr>
          <p:nvPr>
            <p:ph idx="1"/>
          </p:nvPr>
        </p:nvSpPr>
        <p:spPr>
          <a:xfrm>
            <a:off x="457200" y="1277938"/>
            <a:ext cx="8229600" cy="4256550"/>
          </a:xfrm>
        </p:spPr>
        <p:txBody>
          <a:bodyPr/>
          <a:lstStyle/>
          <a:p>
            <a:pPr eaLnBrk="1" hangingPunct="1">
              <a:lnSpc>
                <a:spcPct val="80000"/>
              </a:lnSpc>
              <a:buFontTx/>
              <a:buNone/>
            </a:pPr>
            <a:r>
              <a:rPr lang="en-US" altLang="zh-CN" sz="2400" dirty="0" smtClean="0">
                <a:ea typeface="SimSun" panose="02010600030101010101" pitchFamily="2" charset="-122"/>
              </a:rPr>
              <a:t>The STM32Fx07 is a product with advanced features</a:t>
            </a:r>
          </a:p>
          <a:p>
            <a:pPr lvl="1" eaLnBrk="1" hangingPunct="1">
              <a:lnSpc>
                <a:spcPct val="80000"/>
              </a:lnSpc>
            </a:pPr>
            <a:r>
              <a:rPr lang="en-US" altLang="zh-CN" dirty="0" smtClean="0">
                <a:ea typeface="SimSun" panose="02010600030101010101" pitchFamily="2" charset="-122"/>
              </a:rPr>
              <a:t>IEEE1588 support   </a:t>
            </a:r>
          </a:p>
          <a:p>
            <a:pPr lvl="1" eaLnBrk="1" hangingPunct="1">
              <a:lnSpc>
                <a:spcPct val="80000"/>
              </a:lnSpc>
            </a:pPr>
            <a:r>
              <a:rPr lang="en-US" altLang="zh-CN" dirty="0" smtClean="0">
                <a:ea typeface="SimSun" panose="02010600030101010101" pitchFamily="2" charset="-122"/>
              </a:rPr>
              <a:t>MAC IP designed for performances</a:t>
            </a:r>
          </a:p>
          <a:p>
            <a:pPr eaLnBrk="1" hangingPunct="1">
              <a:lnSpc>
                <a:spcPct val="80000"/>
              </a:lnSpc>
              <a:buFontTx/>
              <a:buNone/>
            </a:pPr>
            <a:r>
              <a:rPr lang="en-US" altLang="zh-CN" sz="2400" dirty="0" smtClean="0">
                <a:ea typeface="SimSun" panose="02010600030101010101" pitchFamily="2" charset="-122"/>
              </a:rPr>
              <a:t>The STM32Fx07 is a flexible product :</a:t>
            </a:r>
          </a:p>
          <a:p>
            <a:pPr lvl="1" eaLnBrk="1" hangingPunct="1">
              <a:lnSpc>
                <a:spcPct val="80000"/>
              </a:lnSpc>
            </a:pPr>
            <a:r>
              <a:rPr lang="en-US" altLang="zh-CN" dirty="0" smtClean="0">
                <a:ea typeface="SimSun" panose="02010600030101010101" pitchFamily="2" charset="-122"/>
              </a:rPr>
              <a:t>RMII and MII connection available on all the packages</a:t>
            </a:r>
          </a:p>
          <a:p>
            <a:pPr lvl="1" eaLnBrk="1" hangingPunct="1">
              <a:lnSpc>
                <a:spcPct val="80000"/>
              </a:lnSpc>
            </a:pPr>
            <a:r>
              <a:rPr lang="en-US" altLang="zh-CN" dirty="0" smtClean="0">
                <a:ea typeface="SimSun" panose="02010600030101010101" pitchFamily="2" charset="-122"/>
              </a:rPr>
              <a:t>The customer can use his </a:t>
            </a:r>
            <a:r>
              <a:rPr lang="en-US" altLang="zh-CN" dirty="0" err="1" smtClean="0">
                <a:ea typeface="SimSun" panose="02010600030101010101" pitchFamily="2" charset="-122"/>
              </a:rPr>
              <a:t>prefered</a:t>
            </a:r>
            <a:r>
              <a:rPr lang="en-US" altLang="zh-CN" dirty="0" smtClean="0">
                <a:ea typeface="SimSun" panose="02010600030101010101" pitchFamily="2" charset="-122"/>
              </a:rPr>
              <a:t> PHY</a:t>
            </a:r>
          </a:p>
          <a:p>
            <a:pPr lvl="1" eaLnBrk="1" hangingPunct="1">
              <a:lnSpc>
                <a:spcPct val="80000"/>
              </a:lnSpc>
            </a:pPr>
            <a:r>
              <a:rPr lang="en-US" altLang="zh-CN" dirty="0" smtClean="0">
                <a:ea typeface="SimSun" panose="02010600030101010101" pitchFamily="2" charset="-122"/>
              </a:rPr>
              <a:t> Minimum external HW required</a:t>
            </a:r>
          </a:p>
          <a:p>
            <a:pPr eaLnBrk="1" hangingPunct="1">
              <a:lnSpc>
                <a:spcPct val="80000"/>
              </a:lnSpc>
              <a:buFontTx/>
              <a:buNone/>
            </a:pPr>
            <a:r>
              <a:rPr lang="en-US" altLang="zh-CN" sz="2400" dirty="0" smtClean="0">
                <a:ea typeface="SimSun" panose="02010600030101010101" pitchFamily="2" charset="-122"/>
              </a:rPr>
              <a:t>ST offers a effective Hardware &amp; Software solution</a:t>
            </a:r>
          </a:p>
          <a:p>
            <a:pPr lvl="1" eaLnBrk="1" hangingPunct="1">
              <a:lnSpc>
                <a:spcPct val="80000"/>
              </a:lnSpc>
            </a:pPr>
            <a:r>
              <a:rPr lang="en-US" altLang="zh-CN" dirty="0" err="1" smtClean="0">
                <a:ea typeface="SimSun" panose="02010600030101010101" pitchFamily="2" charset="-122"/>
              </a:rPr>
              <a:t>NicheLite</a:t>
            </a:r>
            <a:r>
              <a:rPr lang="en-US" altLang="zh-CN" dirty="0" smtClean="0">
                <a:ea typeface="SimSun" panose="02010600030101010101" pitchFamily="2" charset="-122"/>
              </a:rPr>
              <a:t> stack available for download with the Key Protocols and demo to start quickly</a:t>
            </a:r>
          </a:p>
          <a:p>
            <a:pPr lvl="1" eaLnBrk="1" hangingPunct="1">
              <a:lnSpc>
                <a:spcPct val="80000"/>
              </a:lnSpc>
            </a:pPr>
            <a:r>
              <a:rPr lang="en-US" altLang="zh-CN" dirty="0" smtClean="0">
                <a:ea typeface="SimSun" panose="02010600030101010101" pitchFamily="2" charset="-122"/>
              </a:rPr>
              <a:t>Source code of the stack provided</a:t>
            </a:r>
          </a:p>
          <a:p>
            <a:pPr lvl="1" eaLnBrk="1" hangingPunct="1">
              <a:lnSpc>
                <a:spcPct val="80000"/>
              </a:lnSpc>
            </a:pPr>
            <a:r>
              <a:rPr lang="en-US" altLang="zh-CN" dirty="0" smtClean="0">
                <a:ea typeface="SimSun" panose="02010600030101010101" pitchFamily="2" charset="-122"/>
                <a:hlinkClick r:id="rId3"/>
              </a:rPr>
              <a:t>www.st.com/stm32</a:t>
            </a:r>
            <a:endParaRPr lang="en-US" altLang="zh-CN" dirty="0" smtClean="0">
              <a:ea typeface="SimSun" panose="02010600030101010101" pitchFamily="2" charset="-122"/>
            </a:endParaRPr>
          </a:p>
          <a:p>
            <a:pPr lvl="1" eaLnBrk="1" hangingPunct="1">
              <a:lnSpc>
                <a:spcPct val="80000"/>
              </a:lnSpc>
            </a:pPr>
            <a:endParaRPr lang="en-US" altLang="zh-CN" dirty="0" smtClean="0">
              <a:ea typeface="SimSun" panose="02010600030101010101" pitchFamily="2" charset="-122"/>
            </a:endParaRPr>
          </a:p>
        </p:txBody>
      </p:sp>
      <p:sp>
        <p:nvSpPr>
          <p:cNvPr id="6042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8C68837-7995-42CD-92F0-EEC9A7E25787}" type="slidenum">
              <a:rPr lang="zh-CN" altLang="fr-FR" sz="1200" i="0">
                <a:solidFill>
                  <a:schemeClr val="tx1"/>
                </a:solidFill>
                <a:cs typeface="华文新魏"/>
              </a:rPr>
              <a:pPr>
                <a:spcBef>
                  <a:spcPct val="0"/>
                </a:spcBef>
                <a:spcAft>
                  <a:spcPct val="0"/>
                </a:spcAft>
                <a:buClrTx/>
                <a:buFontTx/>
                <a:buNone/>
              </a:pPr>
              <a:t>24</a:t>
            </a:fld>
            <a:endParaRPr lang="fr-FR" altLang="zh-CN" sz="1200" i="0">
              <a:solidFill>
                <a:schemeClr val="tx1"/>
              </a:solidFill>
              <a:cs typeface="华文新魏"/>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30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30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30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30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30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307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7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307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307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30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168685" y="3882656"/>
            <a:ext cx="7772400" cy="1362075"/>
          </a:xfrm>
        </p:spPr>
        <p:txBody>
          <a:bodyPr/>
          <a:lstStyle/>
          <a:p>
            <a:r>
              <a:rPr lang="en-US" dirty="0" smtClean="0"/>
              <a:t>Hands On</a:t>
            </a:r>
          </a:p>
        </p:txBody>
      </p:sp>
      <p:sp>
        <p:nvSpPr>
          <p:cNvPr id="3" name="Rectangle 2"/>
          <p:cNvSpPr/>
          <p:nvPr/>
        </p:nvSpPr>
        <p:spPr>
          <a:xfrm>
            <a:off x="1253447" y="4649979"/>
            <a:ext cx="7600980" cy="1421928"/>
          </a:xfrm>
          <a:prstGeom prst="rect">
            <a:avLst/>
          </a:prstGeom>
        </p:spPr>
        <p:txBody>
          <a:bodyPr wrap="square">
            <a:spAutoFit/>
          </a:bodyPr>
          <a:lstStyle/>
          <a:p>
            <a:pPr marL="177800" lvl="0" indent="-177800">
              <a:spcBef>
                <a:spcPts val="1800"/>
              </a:spcBef>
              <a:spcAft>
                <a:spcPts val="600"/>
              </a:spcAft>
              <a:buClr>
                <a:schemeClr val="accent1"/>
              </a:buClr>
              <a:buFont typeface="Arial" pitchFamily="34" charset="0"/>
              <a:buChar char="•"/>
              <a:defRPr/>
            </a:pPr>
            <a:r>
              <a:rPr lang="en-US" sz="1600" dirty="0" smtClean="0">
                <a:solidFill>
                  <a:schemeClr val="accent4"/>
                </a:solidFill>
                <a:latin typeface="Arial" pitchFamily="34" charset="0"/>
                <a:cs typeface="Arial" pitchFamily="34" charset="0"/>
              </a:rPr>
              <a:t>Ensure you have:</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All examples in the </a:t>
            </a:r>
            <a:r>
              <a:rPr lang="en-US" sz="1400" dirty="0" err="1" smtClean="0">
                <a:solidFill>
                  <a:schemeClr val="accent1"/>
                </a:solidFill>
                <a:latin typeface="Arial" pitchFamily="34" charset="0"/>
                <a:cs typeface="Arial" pitchFamily="34" charset="0"/>
              </a:rPr>
              <a:t>github</a:t>
            </a:r>
            <a:r>
              <a:rPr lang="en-US" sz="1400" dirty="0" smtClean="0">
                <a:solidFill>
                  <a:schemeClr val="accent1"/>
                </a:solidFill>
                <a:latin typeface="Arial" pitchFamily="34" charset="0"/>
                <a:cs typeface="Arial" pitchFamily="34" charset="0"/>
              </a:rPr>
              <a:t> repository&gt; www.github.com/Montanari9</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USB Cable</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STM32F429 NUCLEO KIT</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Ethernet cable crossed</a:t>
            </a:r>
          </a:p>
        </p:txBody>
      </p:sp>
    </p:spTree>
    <p:extLst>
      <p:ext uri="{BB962C8B-B14F-4D97-AF65-F5344CB8AC3E}">
        <p14:creationId xmlns:p14="http://schemas.microsoft.com/office/powerpoint/2010/main" val="244611921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smtClean="0"/>
              <a:t>Getting to know our Hardware</a:t>
            </a:r>
            <a:endParaRPr lang="pt-BR" dirty="0"/>
          </a:p>
        </p:txBody>
      </p:sp>
      <p:sp>
        <p:nvSpPr>
          <p:cNvPr id="4" name="Content Placeholder 3"/>
          <p:cNvSpPr>
            <a:spLocks noGrp="1"/>
          </p:cNvSpPr>
          <p:nvPr>
            <p:ph idx="1"/>
          </p:nvPr>
        </p:nvSpPr>
        <p:spPr>
          <a:xfrm>
            <a:off x="457200" y="1277496"/>
            <a:ext cx="8229600" cy="1046440"/>
          </a:xfrm>
        </p:spPr>
        <p:txBody>
          <a:bodyPr/>
          <a:lstStyle/>
          <a:p>
            <a:r>
              <a:rPr lang="pt-BR" dirty="0" smtClean="0"/>
              <a:t>The kit that will use in the hands-on examples is the</a:t>
            </a:r>
          </a:p>
          <a:p>
            <a:pPr lvl="1"/>
            <a:r>
              <a:rPr lang="pt-BR" b="1" dirty="0"/>
              <a:t>NUCLEO-F429ZI</a:t>
            </a:r>
          </a:p>
          <a:p>
            <a:pPr lvl="1"/>
            <a:endParaRPr lang="pt-B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030" y="2084825"/>
            <a:ext cx="5585425" cy="3947034"/>
          </a:xfrm>
          <a:prstGeom prst="rect">
            <a:avLst/>
          </a:prstGeom>
        </p:spPr>
      </p:pic>
    </p:spTree>
    <p:extLst>
      <p:ext uri="{BB962C8B-B14F-4D97-AF65-F5344CB8AC3E}">
        <p14:creationId xmlns:p14="http://schemas.microsoft.com/office/powerpoint/2010/main" val="103285681"/>
      </p:ext>
    </p:extLst>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Getting to know our Hardware</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This is the major block diagram for the eval kit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27</a:t>
            </a:fld>
            <a:endParaRPr lang="fr-FR" altLang="zh-CN"/>
          </a:p>
        </p:txBody>
      </p:sp>
      <p:pic>
        <p:nvPicPr>
          <p:cNvPr id="5" name="Picture 4"/>
          <p:cNvPicPr>
            <a:picLocks noChangeAspect="1"/>
          </p:cNvPicPr>
          <p:nvPr/>
        </p:nvPicPr>
        <p:blipFill>
          <a:blip r:embed="rId2"/>
          <a:stretch>
            <a:fillRect/>
          </a:stretch>
        </p:blipFill>
        <p:spPr>
          <a:xfrm>
            <a:off x="2229295" y="1696214"/>
            <a:ext cx="4425207" cy="4803545"/>
          </a:xfrm>
          <a:prstGeom prst="rect">
            <a:avLst/>
          </a:prstGeom>
        </p:spPr>
      </p:pic>
    </p:spTree>
    <p:extLst>
      <p:ext uri="{BB962C8B-B14F-4D97-AF65-F5344CB8AC3E}">
        <p14:creationId xmlns:p14="http://schemas.microsoft.com/office/powerpoint/2010/main" val="2761988539"/>
      </p:ext>
    </p:extLst>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Getting to know your hardware</a:t>
            </a:r>
            <a:endParaRPr lang="pt-BR" dirty="0"/>
          </a:p>
        </p:txBody>
      </p:sp>
      <p:pic>
        <p:nvPicPr>
          <p:cNvPr id="5" name="Content Placeholder 4"/>
          <p:cNvPicPr>
            <a:picLocks noGrp="1" noChangeAspect="1"/>
          </p:cNvPicPr>
          <p:nvPr>
            <p:ph idx="1"/>
          </p:nvPr>
        </p:nvPicPr>
        <p:blipFill>
          <a:blip r:embed="rId2"/>
          <a:stretch>
            <a:fillRect/>
          </a:stretch>
        </p:blipFill>
        <p:spPr>
          <a:xfrm>
            <a:off x="2459725" y="966050"/>
            <a:ext cx="4877435" cy="588849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28</a:t>
            </a:fld>
            <a:endParaRPr lang="fr-FR" altLang="zh-CN"/>
          </a:p>
        </p:txBody>
      </p:sp>
    </p:spTree>
    <p:extLst>
      <p:ext uri="{BB962C8B-B14F-4D97-AF65-F5344CB8AC3E}">
        <p14:creationId xmlns:p14="http://schemas.microsoft.com/office/powerpoint/2010/main" val="3656598805"/>
      </p:ext>
    </p:extLst>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sp>
        <p:nvSpPr>
          <p:cNvPr id="3" name="Content Placeholder 2"/>
          <p:cNvSpPr>
            <a:spLocks noGrp="1"/>
          </p:cNvSpPr>
          <p:nvPr>
            <p:ph idx="1"/>
          </p:nvPr>
        </p:nvSpPr>
        <p:spPr>
          <a:xfrm>
            <a:off x="457200" y="1277496"/>
            <a:ext cx="8229600" cy="2862322"/>
          </a:xfrm>
        </p:spPr>
        <p:txBody>
          <a:bodyPr/>
          <a:lstStyle/>
          <a:p>
            <a:r>
              <a:rPr lang="en-US" dirty="0"/>
              <a:t>The STM32 Nucleo-144 board supports 10 M/100 M </a:t>
            </a:r>
            <a:r>
              <a:rPr lang="en-US" dirty="0" smtClean="0"/>
              <a:t>Ethernet communication </a:t>
            </a:r>
            <a:r>
              <a:rPr lang="en-US" dirty="0"/>
              <a:t>by a PHY LAN8742A-CZ-TR (U9) and RJ45 connector (CN14). </a:t>
            </a:r>
            <a:endParaRPr lang="en-US" dirty="0" smtClean="0"/>
          </a:p>
          <a:p>
            <a:r>
              <a:rPr lang="en-US" dirty="0" smtClean="0"/>
              <a:t>Ethernet </a:t>
            </a:r>
            <a:r>
              <a:rPr lang="en-US" dirty="0"/>
              <a:t>PHY is connected to the STM32 microcontroller via the RMII interface. 50 MHz clock for the STM32 microcontroller is generated by the PHY RMII_REF_CLK. </a:t>
            </a:r>
            <a:endParaRPr lang="en-US" dirty="0" smtClean="0"/>
          </a:p>
          <a:p>
            <a:r>
              <a:rPr lang="en-US" dirty="0" smtClean="0"/>
              <a:t>JP6 </a:t>
            </a:r>
            <a:r>
              <a:rPr lang="en-US" dirty="0"/>
              <a:t>and JP7 must be closed when using Ethernet.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29</a:t>
            </a:fld>
            <a:endParaRPr lang="fr-FR" altLang="zh-CN"/>
          </a:p>
        </p:txBody>
      </p:sp>
    </p:spTree>
    <p:extLst>
      <p:ext uri="{BB962C8B-B14F-4D97-AF65-F5344CB8AC3E}">
        <p14:creationId xmlns:p14="http://schemas.microsoft.com/office/powerpoint/2010/main" val="2802029974"/>
      </p:ext>
    </p:extLst>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19075"/>
            <a:ext cx="8075613" cy="1143000"/>
          </a:xfrm>
        </p:spPr>
        <p:txBody>
          <a:bodyPr/>
          <a:lstStyle/>
          <a:p>
            <a:pPr eaLnBrk="1" hangingPunct="1"/>
            <a:r>
              <a:rPr lang="en-US" altLang="zh-CN" dirty="0" smtClean="0">
                <a:ea typeface="SimSun" panose="02010600030101010101" pitchFamily="2" charset="-122"/>
              </a:rPr>
              <a:t>The STM32Fx07 MAC block diagram</a:t>
            </a:r>
          </a:p>
        </p:txBody>
      </p:sp>
      <p:sp>
        <p:nvSpPr>
          <p:cNvPr id="779267" name="Rectangle 3"/>
          <p:cNvSpPr>
            <a:spLocks noGrp="1" noChangeArrowheads="1"/>
          </p:cNvSpPr>
          <p:nvPr>
            <p:ph idx="1"/>
          </p:nvPr>
        </p:nvSpPr>
        <p:spPr>
          <a:xfrm>
            <a:off x="309563" y="817563"/>
            <a:ext cx="8666162" cy="2632075"/>
          </a:xfrm>
        </p:spPr>
        <p:txBody>
          <a:bodyPr/>
          <a:lstStyle/>
          <a:p>
            <a:pPr eaLnBrk="1" hangingPunct="1">
              <a:lnSpc>
                <a:spcPts val="1000"/>
              </a:lnSpc>
            </a:pPr>
            <a:r>
              <a:rPr lang="en-US" altLang="zh-CN" sz="1800" dirty="0" smtClean="0">
                <a:ea typeface="SimSun" panose="02010600030101010101" pitchFamily="2" charset="-122"/>
              </a:rPr>
              <a:t>Configurable and flexible MAC 802.3</a:t>
            </a:r>
          </a:p>
          <a:p>
            <a:pPr eaLnBrk="1" hangingPunct="1">
              <a:lnSpc>
                <a:spcPts val="1000"/>
              </a:lnSpc>
            </a:pPr>
            <a:r>
              <a:rPr lang="en-US" altLang="zh-CN" sz="1800" dirty="0" smtClean="0">
                <a:ea typeface="SimSun" panose="02010600030101010101" pitchFamily="2" charset="-122"/>
              </a:rPr>
              <a:t>Support two industry standard interfaces for the PHY</a:t>
            </a:r>
          </a:p>
          <a:p>
            <a:pPr lvl="1" eaLnBrk="1" hangingPunct="1">
              <a:lnSpc>
                <a:spcPts val="2000"/>
              </a:lnSpc>
            </a:pPr>
            <a:r>
              <a:rPr lang="en-US" altLang="zh-CN" sz="1800" dirty="0" smtClean="0">
                <a:ea typeface="SimSun" panose="02010600030101010101" pitchFamily="2" charset="-122"/>
              </a:rPr>
              <a:t>Media Independent Interface (MII)</a:t>
            </a:r>
          </a:p>
          <a:p>
            <a:pPr lvl="1" eaLnBrk="1" hangingPunct="1">
              <a:lnSpc>
                <a:spcPts val="2000"/>
              </a:lnSpc>
            </a:pPr>
            <a:r>
              <a:rPr lang="en-US" altLang="zh-CN" sz="1800" dirty="0" smtClean="0">
                <a:ea typeface="SimSun" panose="02010600030101010101" pitchFamily="2" charset="-122"/>
              </a:rPr>
              <a:t>Reduced Media Independent Interface (RMII)</a:t>
            </a:r>
          </a:p>
          <a:p>
            <a:pPr eaLnBrk="1" hangingPunct="1">
              <a:lnSpc>
                <a:spcPts val="1000"/>
              </a:lnSpc>
            </a:pPr>
            <a:r>
              <a:rPr lang="en-US" altLang="zh-CN" sz="1800" dirty="0" smtClean="0">
                <a:ea typeface="SimSun" panose="02010600030101010101" pitchFamily="2" charset="-122"/>
              </a:rPr>
              <a:t>Integrated DMA controller</a:t>
            </a:r>
          </a:p>
          <a:p>
            <a:pPr eaLnBrk="1" hangingPunct="1">
              <a:lnSpc>
                <a:spcPts val="1000"/>
              </a:lnSpc>
            </a:pPr>
            <a:r>
              <a:rPr lang="en-US" altLang="zh-CN" sz="1800" dirty="0" smtClean="0">
                <a:ea typeface="SimSun" panose="02010600030101010101" pitchFamily="2" charset="-122"/>
              </a:rPr>
              <a:t>Hardware support of IEEE 1588</a:t>
            </a:r>
          </a:p>
          <a:p>
            <a:pPr eaLnBrk="1" hangingPunct="1">
              <a:lnSpc>
                <a:spcPts val="1000"/>
              </a:lnSpc>
            </a:pPr>
            <a:r>
              <a:rPr lang="en-US" altLang="zh-CN" sz="1800" dirty="0" smtClean="0">
                <a:ea typeface="SimSun" panose="02010600030101010101" pitchFamily="2" charset="-122"/>
              </a:rPr>
              <a:t>Ethernet wakeup event</a:t>
            </a:r>
          </a:p>
        </p:txBody>
      </p:sp>
      <p:sp>
        <p:nvSpPr>
          <p:cNvPr id="17412"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C299132-7A99-484F-A832-E2CF340C100D}" type="slidenum">
              <a:rPr lang="zh-CN" altLang="fr-FR" sz="1200" i="0">
                <a:solidFill>
                  <a:schemeClr val="tx1"/>
                </a:solidFill>
                <a:cs typeface="华文新魏"/>
              </a:rPr>
              <a:pPr>
                <a:spcBef>
                  <a:spcPct val="0"/>
                </a:spcBef>
                <a:spcAft>
                  <a:spcPct val="0"/>
                </a:spcAft>
                <a:buClrTx/>
                <a:buFontTx/>
                <a:buNone/>
              </a:pPr>
              <a:t>3</a:t>
            </a:fld>
            <a:endParaRPr lang="fr-FR" altLang="zh-CN" sz="1200" i="0" dirty="0">
              <a:solidFill>
                <a:schemeClr val="tx1"/>
              </a:solidFill>
              <a:cs typeface="华文新魏"/>
            </a:endParaRPr>
          </a:p>
        </p:txBody>
      </p:sp>
      <p:sp>
        <p:nvSpPr>
          <p:cNvPr id="779268" name="Rectangle 4"/>
          <p:cNvSpPr>
            <a:spLocks noChangeArrowheads="1"/>
          </p:cNvSpPr>
          <p:nvPr/>
        </p:nvSpPr>
        <p:spPr bwMode="auto">
          <a:xfrm>
            <a:off x="193675" y="3429000"/>
            <a:ext cx="7720013" cy="2957513"/>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b"/>
          <a:lstStyle/>
          <a:p>
            <a:pPr eaLnBrk="1" hangingPunct="1">
              <a:defRPr/>
            </a:pPr>
            <a:r>
              <a:rPr lang="en-US" altLang="zh-CN" b="1" dirty="0" smtClean="0">
                <a:ea typeface="宋体" pitchFamily="2" charset="-122"/>
              </a:rPr>
              <a:t>STM32Fx07</a:t>
            </a:r>
            <a:endParaRPr lang="en-US" altLang="zh-CN" b="1" dirty="0">
              <a:ea typeface="宋体" pitchFamily="2" charset="-122"/>
            </a:endParaRPr>
          </a:p>
        </p:txBody>
      </p:sp>
      <p:sp>
        <p:nvSpPr>
          <p:cNvPr id="779333" name="Rectangle 69"/>
          <p:cNvSpPr>
            <a:spLocks noChangeArrowheads="1"/>
          </p:cNvSpPr>
          <p:nvPr/>
        </p:nvSpPr>
        <p:spPr bwMode="auto">
          <a:xfrm>
            <a:off x="1498600" y="3582988"/>
            <a:ext cx="6337300" cy="2457450"/>
          </a:xfrm>
          <a:prstGeom prst="rect">
            <a:avLst/>
          </a:prstGeom>
          <a:solidFill>
            <a:schemeClr val="bg1">
              <a:alpha val="50195"/>
            </a:schemeClr>
          </a:solidFill>
          <a:ln w="9525">
            <a:solidFill>
              <a:schemeClr val="tx1"/>
            </a:solidFill>
            <a:prstDash val="dash"/>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Ethernet</a:t>
            </a:r>
          </a:p>
        </p:txBody>
      </p:sp>
      <p:sp>
        <p:nvSpPr>
          <p:cNvPr id="779277" name="Rectangle 13"/>
          <p:cNvSpPr>
            <a:spLocks noChangeArrowheads="1"/>
          </p:cNvSpPr>
          <p:nvPr/>
        </p:nvSpPr>
        <p:spPr bwMode="auto">
          <a:xfrm>
            <a:off x="4545013" y="3759200"/>
            <a:ext cx="1681162" cy="2166938"/>
          </a:xfrm>
          <a:prstGeom prst="rect">
            <a:avLst/>
          </a:prstGeom>
          <a:solidFill>
            <a:srgbClr val="3366FF">
              <a:alpha val="50195"/>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endParaRPr lang="en-US" altLang="zh-CN" b="1" i="0">
              <a:solidFill>
                <a:schemeClr val="tx1"/>
              </a:solidFill>
              <a:latin typeface="Verdana" panose="020B0604030504040204" pitchFamily="34" charset="0"/>
              <a:ea typeface="SimSun" panose="02010600030101010101" pitchFamily="2" charset="-122"/>
            </a:endParaRPr>
          </a:p>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MAC</a:t>
            </a:r>
          </a:p>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802.3</a:t>
            </a:r>
          </a:p>
        </p:txBody>
      </p:sp>
      <p:sp>
        <p:nvSpPr>
          <p:cNvPr id="779308" name="Text Box 44"/>
          <p:cNvSpPr txBox="1">
            <a:spLocks noChangeArrowheads="1"/>
          </p:cNvSpPr>
          <p:nvPr/>
        </p:nvSpPr>
        <p:spPr bwMode="auto">
          <a:xfrm>
            <a:off x="4625975" y="3890963"/>
            <a:ext cx="1517650" cy="406400"/>
          </a:xfrm>
          <a:prstGeom prst="rect">
            <a:avLst/>
          </a:prstGeom>
          <a:solidFill>
            <a:schemeClr val="bg1">
              <a:alpha val="74901"/>
            </a:schemeClr>
          </a:solidFill>
          <a:ln w="9525">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IEEE 1588</a:t>
            </a:r>
          </a:p>
        </p:txBody>
      </p:sp>
      <p:grpSp>
        <p:nvGrpSpPr>
          <p:cNvPr id="2" name="Group 68"/>
          <p:cNvGrpSpPr>
            <a:grpSpLocks/>
          </p:cNvGrpSpPr>
          <p:nvPr/>
        </p:nvGrpSpPr>
        <p:grpSpPr bwMode="auto">
          <a:xfrm>
            <a:off x="382588" y="3660775"/>
            <a:ext cx="4295775" cy="1917700"/>
            <a:chOff x="241" y="2475"/>
            <a:chExt cx="2706" cy="1208"/>
          </a:xfrm>
        </p:grpSpPr>
        <p:sp>
          <p:nvSpPr>
            <p:cNvPr id="17429" name="AutoShape 5"/>
            <p:cNvSpPr>
              <a:spLocks noChangeArrowheads="1"/>
            </p:cNvSpPr>
            <p:nvPr/>
          </p:nvSpPr>
          <p:spPr bwMode="auto">
            <a:xfrm>
              <a:off x="241" y="2475"/>
              <a:ext cx="607" cy="1208"/>
            </a:xfrm>
            <a:prstGeom prst="upDownArrow">
              <a:avLst>
                <a:gd name="adj1" fmla="val 59139"/>
                <a:gd name="adj2" fmla="val 36458"/>
              </a:avLst>
            </a:prstGeom>
            <a:solidFill>
              <a:schemeClr val="bg1"/>
            </a:solidFill>
            <a:ln w="9525" algn="ctr">
              <a:solidFill>
                <a:schemeClr val="tx1"/>
              </a:solidFill>
              <a:miter lim="800000"/>
              <a:headEnd/>
              <a:tailEnd/>
            </a:ln>
          </p:spPr>
          <p:txBody>
            <a:bodyPr vert="eaVert"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AHB Bus</a:t>
              </a:r>
            </a:p>
          </p:txBody>
        </p:sp>
        <p:grpSp>
          <p:nvGrpSpPr>
            <p:cNvPr id="17430" name="Group 62"/>
            <p:cNvGrpSpPr>
              <a:grpSpLocks/>
            </p:cNvGrpSpPr>
            <p:nvPr/>
          </p:nvGrpSpPr>
          <p:grpSpPr bwMode="auto">
            <a:xfrm>
              <a:off x="1724" y="2715"/>
              <a:ext cx="847" cy="701"/>
              <a:chOff x="1743" y="2572"/>
              <a:chExt cx="847" cy="701"/>
            </a:xfrm>
          </p:grpSpPr>
          <p:sp>
            <p:nvSpPr>
              <p:cNvPr id="17435" name="Rectangle 8"/>
              <p:cNvSpPr>
                <a:spLocks noChangeArrowheads="1"/>
              </p:cNvSpPr>
              <p:nvPr/>
            </p:nvSpPr>
            <p:spPr bwMode="auto">
              <a:xfrm>
                <a:off x="2167" y="2572"/>
                <a:ext cx="423"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FIFO</a:t>
                </a:r>
              </a:p>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RX</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sp>
            <p:nvSpPr>
              <p:cNvPr id="17436" name="Rectangle 9"/>
              <p:cNvSpPr>
                <a:spLocks noChangeArrowheads="1"/>
              </p:cNvSpPr>
              <p:nvPr/>
            </p:nvSpPr>
            <p:spPr bwMode="auto">
              <a:xfrm>
                <a:off x="1743" y="2572"/>
                <a:ext cx="424"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FIFO</a:t>
                </a:r>
              </a:p>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TX</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grpSp>
        <p:sp>
          <p:nvSpPr>
            <p:cNvPr id="17431" name="Rectangle 10"/>
            <p:cNvSpPr>
              <a:spLocks noChangeArrowheads="1"/>
            </p:cNvSpPr>
            <p:nvPr/>
          </p:nvSpPr>
          <p:spPr bwMode="auto">
            <a:xfrm>
              <a:off x="1069" y="2715"/>
              <a:ext cx="363"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DMA</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sp>
          <p:nvSpPr>
            <p:cNvPr id="17432" name="AutoShape 58"/>
            <p:cNvSpPr>
              <a:spLocks noChangeArrowheads="1"/>
            </p:cNvSpPr>
            <p:nvPr/>
          </p:nvSpPr>
          <p:spPr bwMode="auto">
            <a:xfrm>
              <a:off x="2488"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33" name="AutoShape 59"/>
            <p:cNvSpPr>
              <a:spLocks noChangeArrowheads="1"/>
            </p:cNvSpPr>
            <p:nvPr/>
          </p:nvSpPr>
          <p:spPr bwMode="auto">
            <a:xfrm>
              <a:off x="1349"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34" name="AutoShape 60"/>
            <p:cNvSpPr>
              <a:spLocks noChangeArrowheads="1"/>
            </p:cNvSpPr>
            <p:nvPr/>
          </p:nvSpPr>
          <p:spPr bwMode="auto">
            <a:xfrm>
              <a:off x="694"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grpSp>
        <p:nvGrpSpPr>
          <p:cNvPr id="4" name="Group 70"/>
          <p:cNvGrpSpPr>
            <a:grpSpLocks/>
          </p:cNvGrpSpPr>
          <p:nvPr/>
        </p:nvGrpSpPr>
        <p:grpSpPr bwMode="auto">
          <a:xfrm>
            <a:off x="6070600" y="4024313"/>
            <a:ext cx="2774950" cy="1920875"/>
            <a:chOff x="3824" y="2704"/>
            <a:chExt cx="1748" cy="1210"/>
          </a:xfrm>
        </p:grpSpPr>
        <p:sp>
          <p:nvSpPr>
            <p:cNvPr id="17424" name="Rectangle 22"/>
            <p:cNvSpPr>
              <a:spLocks noChangeArrowheads="1"/>
            </p:cNvSpPr>
            <p:nvPr/>
          </p:nvSpPr>
          <p:spPr bwMode="auto">
            <a:xfrm>
              <a:off x="4214" y="2725"/>
              <a:ext cx="624" cy="660"/>
            </a:xfrm>
            <a:prstGeom prst="rect">
              <a:avLst/>
            </a:prstGeom>
            <a:solidFill>
              <a:srgbClr val="3366FF">
                <a:alpha val="65097"/>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800" b="1" i="0">
                  <a:solidFill>
                    <a:schemeClr val="tx1"/>
                  </a:solidFill>
                  <a:latin typeface="Verdana" panose="020B0604030504040204" pitchFamily="34" charset="0"/>
                  <a:ea typeface="SimSun" panose="02010600030101010101" pitchFamily="2" charset="-122"/>
                </a:rPr>
                <a:t>MII / </a:t>
              </a:r>
            </a:p>
            <a:p>
              <a:pPr algn="ctr" eaLnBrk="1" hangingPunct="1">
                <a:lnSpc>
                  <a:spcPct val="80000"/>
                </a:lnSpc>
                <a:spcBef>
                  <a:spcPct val="20000"/>
                </a:spcBef>
                <a:spcAft>
                  <a:spcPct val="20000"/>
                </a:spcAft>
                <a:buClrTx/>
                <a:buFontTx/>
                <a:buNone/>
              </a:pPr>
              <a:r>
                <a:rPr lang="en-US" altLang="zh-CN" sz="1800" b="1" i="0">
                  <a:solidFill>
                    <a:schemeClr val="tx1"/>
                  </a:solidFill>
                  <a:latin typeface="Verdana" panose="020B0604030504040204" pitchFamily="34" charset="0"/>
                  <a:ea typeface="SimSun" panose="02010600030101010101" pitchFamily="2" charset="-122"/>
                </a:rPr>
                <a:t>RMII</a:t>
              </a:r>
            </a:p>
          </p:txBody>
        </p:sp>
        <p:sp>
          <p:nvSpPr>
            <p:cNvPr id="17425" name="Rectangle 41">
              <a:hlinkClick r:id="rId3" action="ppaction://hlinksldjump"/>
            </p:cNvPr>
            <p:cNvSpPr>
              <a:spLocks noChangeArrowheads="1"/>
            </p:cNvSpPr>
            <p:nvPr/>
          </p:nvSpPr>
          <p:spPr bwMode="auto">
            <a:xfrm>
              <a:off x="5130" y="2704"/>
              <a:ext cx="442" cy="121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PHY</a:t>
              </a:r>
            </a:p>
          </p:txBody>
        </p:sp>
        <p:sp>
          <p:nvSpPr>
            <p:cNvPr id="17426" name="AutoShape 52"/>
            <p:cNvSpPr>
              <a:spLocks noChangeArrowheads="1"/>
            </p:cNvSpPr>
            <p:nvPr/>
          </p:nvSpPr>
          <p:spPr bwMode="auto">
            <a:xfrm>
              <a:off x="4755" y="2873"/>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27" name="AutoShape 57"/>
            <p:cNvSpPr>
              <a:spLocks noChangeArrowheads="1"/>
            </p:cNvSpPr>
            <p:nvPr/>
          </p:nvSpPr>
          <p:spPr bwMode="auto">
            <a:xfrm>
              <a:off x="3839" y="2873"/>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28" name="AutoShape 61"/>
            <p:cNvSpPr>
              <a:spLocks noChangeArrowheads="1"/>
            </p:cNvSpPr>
            <p:nvPr/>
          </p:nvSpPr>
          <p:spPr bwMode="auto">
            <a:xfrm>
              <a:off x="3824" y="3454"/>
              <a:ext cx="1378" cy="436"/>
            </a:xfrm>
            <a:prstGeom prst="leftRightArrow">
              <a:avLst>
                <a:gd name="adj1" fmla="val 50463"/>
                <a:gd name="adj2" fmla="val 35439"/>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MDC / MDIO</a:t>
              </a:r>
            </a:p>
          </p:txBody>
        </p:sp>
      </p:grpSp>
      <p:sp>
        <p:nvSpPr>
          <p:cNvPr id="779329" name="Line 65"/>
          <p:cNvSpPr>
            <a:spLocks noChangeShapeType="1"/>
          </p:cNvSpPr>
          <p:nvPr/>
        </p:nvSpPr>
        <p:spPr bwMode="auto">
          <a:xfrm flipH="1">
            <a:off x="461963" y="5773738"/>
            <a:ext cx="4071937"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79331" name="Text Box 67"/>
          <p:cNvSpPr txBox="1">
            <a:spLocks noChangeArrowheads="1"/>
          </p:cNvSpPr>
          <p:nvPr/>
        </p:nvSpPr>
        <p:spPr bwMode="auto">
          <a:xfrm>
            <a:off x="2424113" y="5405438"/>
            <a:ext cx="2100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Wake up event</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92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92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933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9267">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926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926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9267">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7926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930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79267">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93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9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p:bldP spid="779333" grpId="0" animBg="1"/>
      <p:bldP spid="779277" grpId="0" animBg="1"/>
      <p:bldP spid="779308" grpId="0" animBg="1"/>
      <p:bldP spid="779329" grpId="0" animBg="1"/>
      <p:bldP spid="7793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sp>
        <p:nvSpPr>
          <p:cNvPr id="3" name="Content Placeholder 2"/>
          <p:cNvSpPr>
            <a:spLocks noGrp="1"/>
          </p:cNvSpPr>
          <p:nvPr>
            <p:ph idx="1"/>
          </p:nvPr>
        </p:nvSpPr>
        <p:spPr>
          <a:xfrm>
            <a:off x="457200" y="1277496"/>
            <a:ext cx="8229600" cy="400110"/>
          </a:xfrm>
        </p:spPr>
        <p:txBody>
          <a:bodyPr/>
          <a:lstStyle/>
          <a:p>
            <a:r>
              <a:rPr lang="en-US" dirty="0"/>
              <a:t>The </a:t>
            </a:r>
            <a:r>
              <a:rPr lang="en-US" dirty="0" smtClean="0"/>
              <a:t>PINS used are described in the table below:</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30</a:t>
            </a:fld>
            <a:endParaRPr lang="fr-FR" altLang="zh-CN"/>
          </a:p>
        </p:txBody>
      </p:sp>
      <p:pic>
        <p:nvPicPr>
          <p:cNvPr id="6" name="Picture 5"/>
          <p:cNvPicPr>
            <a:picLocks noChangeAspect="1"/>
          </p:cNvPicPr>
          <p:nvPr/>
        </p:nvPicPr>
        <p:blipFill>
          <a:blip r:embed="rId2"/>
          <a:stretch>
            <a:fillRect/>
          </a:stretch>
        </p:blipFill>
        <p:spPr>
          <a:xfrm>
            <a:off x="9525" y="2077231"/>
            <a:ext cx="9153525" cy="3990975"/>
          </a:xfrm>
          <a:prstGeom prst="rect">
            <a:avLst/>
          </a:prstGeom>
        </p:spPr>
      </p:pic>
    </p:spTree>
    <p:extLst>
      <p:ext uri="{BB962C8B-B14F-4D97-AF65-F5344CB8AC3E}">
        <p14:creationId xmlns:p14="http://schemas.microsoft.com/office/powerpoint/2010/main" val="1533839396"/>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pic>
        <p:nvPicPr>
          <p:cNvPr id="5" name="Content Placeholder 4"/>
          <p:cNvPicPr>
            <a:picLocks noGrp="1" noChangeAspect="1"/>
          </p:cNvPicPr>
          <p:nvPr>
            <p:ph idx="1"/>
          </p:nvPr>
        </p:nvPicPr>
        <p:blipFill>
          <a:blip r:embed="rId2"/>
          <a:stretch>
            <a:fillRect/>
          </a:stretch>
        </p:blipFill>
        <p:spPr>
          <a:xfrm>
            <a:off x="457200" y="1455899"/>
            <a:ext cx="8229600" cy="432402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31</a:t>
            </a:fld>
            <a:endParaRPr lang="fr-FR" altLang="zh-CN"/>
          </a:p>
        </p:txBody>
      </p:sp>
    </p:spTree>
    <p:extLst>
      <p:ext uri="{BB962C8B-B14F-4D97-AF65-F5344CB8AC3E}">
        <p14:creationId xmlns:p14="http://schemas.microsoft.com/office/powerpoint/2010/main" val="1808380685"/>
      </p:ext>
    </p:extLst>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Software Packages</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These are the major building blocks for the Ethernet Application to run:</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32</a:t>
            </a:fld>
            <a:endParaRPr lang="fr-FR" altLang="zh-CN"/>
          </a:p>
        </p:txBody>
      </p:sp>
      <p:graphicFrame>
        <p:nvGraphicFramePr>
          <p:cNvPr id="8" name="Diagram 7"/>
          <p:cNvGraphicFramePr/>
          <p:nvPr>
            <p:extLst>
              <p:ext uri="{D42A27DB-BD31-4B8C-83A1-F6EECF244321}">
                <p14:modId xmlns:p14="http://schemas.microsoft.com/office/powerpoint/2010/main" val="3656978084"/>
              </p:ext>
            </p:extLst>
          </p:nvPr>
        </p:nvGraphicFramePr>
        <p:xfrm>
          <a:off x="1307575" y="1696214"/>
          <a:ext cx="6644065" cy="488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2843775" y="2200040"/>
            <a:ext cx="958766" cy="870603"/>
          </a:xfrm>
          <a:prstGeom prst="rect">
            <a:avLst/>
          </a:prstGeom>
        </p:spPr>
      </p:pic>
      <p:pic>
        <p:nvPicPr>
          <p:cNvPr id="5" name="Picture 4"/>
          <p:cNvPicPr>
            <a:picLocks noChangeAspect="1"/>
          </p:cNvPicPr>
          <p:nvPr/>
        </p:nvPicPr>
        <p:blipFill>
          <a:blip r:embed="rId8"/>
          <a:stretch>
            <a:fillRect/>
          </a:stretch>
        </p:blipFill>
        <p:spPr>
          <a:xfrm>
            <a:off x="5378505" y="3702750"/>
            <a:ext cx="972795" cy="878400"/>
          </a:xfrm>
          <a:prstGeom prst="rect">
            <a:avLst/>
          </a:prstGeom>
        </p:spPr>
      </p:pic>
      <p:pic>
        <p:nvPicPr>
          <p:cNvPr id="7" name="Picture 6"/>
          <p:cNvPicPr>
            <a:picLocks noChangeAspect="1"/>
          </p:cNvPicPr>
          <p:nvPr/>
        </p:nvPicPr>
        <p:blipFill>
          <a:blip r:embed="rId9"/>
          <a:stretch>
            <a:fillRect/>
          </a:stretch>
        </p:blipFill>
        <p:spPr>
          <a:xfrm>
            <a:off x="2706902" y="5387655"/>
            <a:ext cx="1232511" cy="582570"/>
          </a:xfrm>
          <a:prstGeom prst="rect">
            <a:avLst/>
          </a:prstGeom>
        </p:spPr>
      </p:pic>
    </p:spTree>
    <p:extLst>
      <p:ext uri="{BB962C8B-B14F-4D97-AF65-F5344CB8AC3E}">
        <p14:creationId xmlns:p14="http://schemas.microsoft.com/office/powerpoint/2010/main" val="4094814515"/>
      </p:ext>
    </p:extLst>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CubeMX Overview</a:t>
            </a:r>
            <a:endParaRPr lang="pt-BR"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33149803"/>
              </p:ext>
            </p:extLst>
          </p:nvPr>
        </p:nvGraphicFramePr>
        <p:xfrm>
          <a:off x="457200" y="1277938"/>
          <a:ext cx="82296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33</a:t>
            </a:fld>
            <a:endParaRPr lang="fr-FR" altLang="zh-CN"/>
          </a:p>
        </p:txBody>
      </p:sp>
    </p:spTree>
    <p:extLst>
      <p:ext uri="{BB962C8B-B14F-4D97-AF65-F5344CB8AC3E}">
        <p14:creationId xmlns:p14="http://schemas.microsoft.com/office/powerpoint/2010/main" val="2598545392"/>
      </p:ext>
    </p:extLst>
  </p:cSld>
  <p:clrMapOvr>
    <a:masterClrMapping/>
  </p:clrMapOvr>
  <p:transition spd="slow">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3631763"/>
          </a:xfrm>
        </p:spPr>
        <p:txBody>
          <a:bodyPr/>
          <a:lstStyle/>
          <a:p>
            <a:r>
              <a:rPr lang="pt-BR" dirty="0"/>
              <a:t>TCP/IP stack </a:t>
            </a:r>
            <a:r>
              <a:rPr lang="pt-BR" dirty="0" smtClean="0"/>
              <a:t>description:</a:t>
            </a:r>
          </a:p>
          <a:p>
            <a:pPr lvl="1"/>
            <a:r>
              <a:rPr lang="pt-BR" dirty="0"/>
              <a:t>IPv4 and IPv6 (Internet Protocol v4 and v6</a:t>
            </a:r>
            <a:r>
              <a:rPr lang="pt-BR" dirty="0" smtClean="0"/>
              <a:t>)</a:t>
            </a:r>
          </a:p>
          <a:p>
            <a:pPr lvl="1"/>
            <a:r>
              <a:rPr lang="pt-BR" dirty="0" smtClean="0"/>
              <a:t>ICMP </a:t>
            </a:r>
            <a:r>
              <a:rPr lang="pt-BR" dirty="0"/>
              <a:t>(Internet Control Message Protocol) for network maintenance and debugging </a:t>
            </a:r>
            <a:endParaRPr lang="pt-BR" dirty="0" smtClean="0"/>
          </a:p>
          <a:p>
            <a:pPr lvl="1"/>
            <a:r>
              <a:rPr lang="pt-BR" dirty="0" smtClean="0"/>
              <a:t>IGMP </a:t>
            </a:r>
            <a:r>
              <a:rPr lang="pt-BR" dirty="0"/>
              <a:t>(Internet Group Management Protocol) for multicast traffic management </a:t>
            </a:r>
            <a:r>
              <a:rPr lang="pt-BR" dirty="0" smtClean="0"/>
              <a:t> </a:t>
            </a:r>
          </a:p>
          <a:p>
            <a:pPr lvl="1"/>
            <a:r>
              <a:rPr lang="pt-BR" dirty="0" smtClean="0"/>
              <a:t>UDP </a:t>
            </a:r>
            <a:r>
              <a:rPr lang="pt-BR" dirty="0"/>
              <a:t>(User Datagram Protocol) </a:t>
            </a:r>
          </a:p>
          <a:p>
            <a:pPr lvl="1"/>
            <a:r>
              <a:rPr lang="pt-BR" dirty="0" smtClean="0"/>
              <a:t>TCP </a:t>
            </a:r>
            <a:r>
              <a:rPr lang="pt-BR" dirty="0"/>
              <a:t>(Transmission Control Protocol) </a:t>
            </a:r>
          </a:p>
          <a:p>
            <a:pPr lvl="1"/>
            <a:r>
              <a:rPr lang="pt-BR" dirty="0" smtClean="0"/>
              <a:t>DNS </a:t>
            </a:r>
            <a:r>
              <a:rPr lang="pt-BR" dirty="0"/>
              <a:t>(Domain Name Server) </a:t>
            </a:r>
            <a:endParaRPr lang="pt-BR" dirty="0" smtClean="0"/>
          </a:p>
          <a:p>
            <a:pPr lvl="1"/>
            <a:r>
              <a:rPr lang="pt-BR" dirty="0" smtClean="0"/>
              <a:t>SNMP </a:t>
            </a:r>
            <a:r>
              <a:rPr lang="pt-BR" dirty="0"/>
              <a:t>(Simple Network Management Protocol) </a:t>
            </a:r>
          </a:p>
          <a:p>
            <a:pPr lvl="1"/>
            <a:r>
              <a:rPr lang="pt-BR" dirty="0" smtClean="0"/>
              <a:t>DHCP </a:t>
            </a:r>
            <a:r>
              <a:rPr lang="pt-BR" dirty="0"/>
              <a:t>(Dynamic Host Configuration Protocol) </a:t>
            </a:r>
            <a:endParaRPr lang="pt-BR" dirty="0" smtClean="0"/>
          </a:p>
          <a:p>
            <a:pPr lvl="1"/>
            <a:r>
              <a:rPr lang="pt-BR" dirty="0" smtClean="0"/>
              <a:t>PPP </a:t>
            </a:r>
            <a:r>
              <a:rPr lang="pt-BR" dirty="0"/>
              <a:t>(Point to Point Protocol) </a:t>
            </a:r>
          </a:p>
          <a:p>
            <a:pPr lvl="1"/>
            <a:r>
              <a:rPr lang="pt-BR" dirty="0" smtClean="0"/>
              <a:t>ARP </a:t>
            </a:r>
            <a:r>
              <a:rPr lang="pt-BR" dirty="0"/>
              <a:t>(Address Resolution Protocol) </a:t>
            </a:r>
            <a:r>
              <a:rPr lang="pt-BR" dirty="0" smtClean="0"/>
              <a:t>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34</a:t>
            </a:fld>
            <a:endParaRPr lang="fr-FR" altLang="zh-CN"/>
          </a:p>
        </p:txBody>
      </p:sp>
    </p:spTree>
    <p:extLst>
      <p:ext uri="{BB962C8B-B14F-4D97-AF65-F5344CB8AC3E}">
        <p14:creationId xmlns:p14="http://schemas.microsoft.com/office/powerpoint/2010/main" val="584214189"/>
      </p:ext>
    </p:extLst>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400110"/>
          </a:xfrm>
        </p:spPr>
        <p:txBody>
          <a:bodyPr/>
          <a:lstStyle/>
          <a:p>
            <a:r>
              <a:rPr lang="en-US" dirty="0" err="1" smtClean="0"/>
              <a:t>LwIP</a:t>
            </a:r>
            <a:r>
              <a:rPr lang="en-US" dirty="0" smtClean="0"/>
              <a:t> </a:t>
            </a:r>
            <a:r>
              <a:rPr lang="en-US" dirty="0"/>
              <a:t>has three application programming interfaces (APIs): </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35</a:t>
            </a:fld>
            <a:endParaRPr lang="fr-FR" altLang="zh-CN"/>
          </a:p>
        </p:txBody>
      </p:sp>
      <p:graphicFrame>
        <p:nvGraphicFramePr>
          <p:cNvPr id="5" name="Diagram 4"/>
          <p:cNvGraphicFramePr/>
          <p:nvPr>
            <p:extLst>
              <p:ext uri="{D42A27DB-BD31-4B8C-83A1-F6EECF244321}">
                <p14:modId xmlns:p14="http://schemas.microsoft.com/office/powerpoint/2010/main" val="520491744"/>
              </p:ext>
            </p:extLst>
          </p:nvPr>
        </p:nvGraphicFramePr>
        <p:xfrm>
          <a:off x="1447006" y="181599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5707984" y="2068737"/>
            <a:ext cx="3436015" cy="1384995"/>
          </a:xfrm>
          <a:prstGeom prst="rect">
            <a:avLst/>
          </a:prstGeom>
          <a:noFill/>
        </p:spPr>
        <p:txBody>
          <a:bodyPr wrap="square" rtlCol="0">
            <a:spAutoFit/>
          </a:bodyPr>
          <a:lstStyle/>
          <a:p>
            <a:r>
              <a:rPr lang="en-US" sz="1400" i="0" dirty="0">
                <a:solidFill>
                  <a:srgbClr val="00B0F0"/>
                </a:solidFill>
                <a:latin typeface="+mj-lt"/>
              </a:rPr>
              <a:t>is the native </a:t>
            </a:r>
            <a:r>
              <a:rPr lang="en-US" sz="1400" i="0" dirty="0" err="1">
                <a:solidFill>
                  <a:srgbClr val="00B0F0"/>
                </a:solidFill>
                <a:latin typeface="+mj-lt"/>
              </a:rPr>
              <a:t>LwIP</a:t>
            </a:r>
            <a:r>
              <a:rPr lang="en-US" sz="1400" i="0" dirty="0">
                <a:solidFill>
                  <a:srgbClr val="00B0F0"/>
                </a:solidFill>
                <a:latin typeface="+mj-lt"/>
              </a:rPr>
              <a:t> API. It enables the </a:t>
            </a:r>
            <a:r>
              <a:rPr lang="en-US" sz="1400" i="0" dirty="0">
                <a:solidFill>
                  <a:srgbClr val="00B0F0"/>
                </a:solidFill>
                <a:latin typeface="+mj-lt"/>
                <a:cs typeface="Arial" pitchFamily="34" charset="0"/>
              </a:rPr>
              <a:t>development</a:t>
            </a:r>
            <a:r>
              <a:rPr lang="en-US" sz="1400" i="0" dirty="0">
                <a:solidFill>
                  <a:srgbClr val="00B0F0"/>
                </a:solidFill>
                <a:latin typeface="+mj-lt"/>
              </a:rPr>
              <a:t> of applications using event callbacks. This API provides the best performance and optimized code size, but adds some complexity to application development </a:t>
            </a:r>
            <a:endParaRPr lang="pt-BR" sz="1400" dirty="0">
              <a:solidFill>
                <a:srgbClr val="00B0F0"/>
              </a:solidFill>
              <a:latin typeface="+mj-lt"/>
            </a:endParaRPr>
          </a:p>
        </p:txBody>
      </p:sp>
      <p:sp>
        <p:nvSpPr>
          <p:cNvPr id="7" name="TextBox 6"/>
          <p:cNvSpPr txBox="1"/>
          <p:nvPr/>
        </p:nvSpPr>
        <p:spPr>
          <a:xfrm>
            <a:off x="141480" y="3370936"/>
            <a:ext cx="3436015" cy="954107"/>
          </a:xfrm>
          <a:prstGeom prst="rect">
            <a:avLst/>
          </a:prstGeom>
          <a:noFill/>
        </p:spPr>
        <p:txBody>
          <a:bodyPr wrap="square" rtlCol="0">
            <a:spAutoFit/>
          </a:bodyPr>
          <a:lstStyle/>
          <a:p>
            <a:r>
              <a:rPr lang="en-US" sz="1400" i="0" dirty="0">
                <a:solidFill>
                  <a:srgbClr val="00B0F0"/>
                </a:solidFill>
                <a:latin typeface="+mj-lt"/>
              </a:rPr>
              <a:t>is a high-level sequential API that requires a real-time operating system (RTOS). The </a:t>
            </a:r>
            <a:r>
              <a:rPr lang="en-US" sz="1400" i="0" dirty="0" err="1">
                <a:solidFill>
                  <a:srgbClr val="00B0F0"/>
                </a:solidFill>
                <a:latin typeface="+mj-lt"/>
              </a:rPr>
              <a:t>Netconn</a:t>
            </a:r>
            <a:r>
              <a:rPr lang="en-US" sz="1400" i="0" dirty="0">
                <a:solidFill>
                  <a:srgbClr val="00B0F0"/>
                </a:solidFill>
                <a:latin typeface="+mj-lt"/>
              </a:rPr>
              <a:t> API enables multithreaded operations. </a:t>
            </a:r>
            <a:endParaRPr lang="pt-BR" sz="1400" i="0" dirty="0">
              <a:solidFill>
                <a:srgbClr val="00B0F0"/>
              </a:solidFill>
              <a:latin typeface="+mj-lt"/>
            </a:endParaRPr>
          </a:p>
        </p:txBody>
      </p:sp>
      <p:sp>
        <p:nvSpPr>
          <p:cNvPr id="8" name="TextBox 7"/>
          <p:cNvSpPr txBox="1"/>
          <p:nvPr/>
        </p:nvSpPr>
        <p:spPr>
          <a:xfrm>
            <a:off x="5707983" y="4849985"/>
            <a:ext cx="3436015" cy="523220"/>
          </a:xfrm>
          <a:prstGeom prst="rect">
            <a:avLst/>
          </a:prstGeom>
          <a:noFill/>
        </p:spPr>
        <p:txBody>
          <a:bodyPr wrap="square" rtlCol="0">
            <a:spAutoFit/>
          </a:bodyPr>
          <a:lstStyle/>
          <a:p>
            <a:r>
              <a:rPr lang="en-US" sz="1400" i="0" dirty="0">
                <a:solidFill>
                  <a:srgbClr val="00B0F0"/>
                </a:solidFill>
                <a:latin typeface="+mj-lt"/>
              </a:rPr>
              <a:t>is </a:t>
            </a:r>
            <a:r>
              <a:rPr lang="en-US" sz="1400" i="0" dirty="0" smtClean="0">
                <a:solidFill>
                  <a:srgbClr val="00B0F0"/>
                </a:solidFill>
                <a:latin typeface="+mj-lt"/>
              </a:rPr>
              <a:t>the Berkeley-like </a:t>
            </a:r>
            <a:r>
              <a:rPr lang="en-US" sz="1400" i="0" dirty="0">
                <a:solidFill>
                  <a:srgbClr val="00B0F0"/>
                </a:solidFill>
                <a:latin typeface="+mj-lt"/>
              </a:rPr>
              <a:t>Socket API (developed on top of the </a:t>
            </a:r>
            <a:r>
              <a:rPr lang="en-US" sz="1400" i="0" dirty="0" err="1">
                <a:solidFill>
                  <a:srgbClr val="00B0F0"/>
                </a:solidFill>
                <a:latin typeface="+mj-lt"/>
              </a:rPr>
              <a:t>Netconn</a:t>
            </a:r>
            <a:r>
              <a:rPr lang="en-US" sz="1400" i="0" dirty="0">
                <a:solidFill>
                  <a:srgbClr val="00B0F0"/>
                </a:solidFill>
                <a:latin typeface="+mj-lt"/>
              </a:rPr>
              <a:t> API) </a:t>
            </a:r>
            <a:endParaRPr lang="pt-BR" sz="1400" i="0" dirty="0">
              <a:solidFill>
                <a:srgbClr val="00B0F0"/>
              </a:solidFill>
              <a:latin typeface="+mj-lt"/>
            </a:endParaRPr>
          </a:p>
        </p:txBody>
      </p:sp>
    </p:spTree>
    <p:extLst>
      <p:ext uri="{BB962C8B-B14F-4D97-AF65-F5344CB8AC3E}">
        <p14:creationId xmlns:p14="http://schemas.microsoft.com/office/powerpoint/2010/main" val="4157529283"/>
      </p:ext>
    </p:extLst>
  </p:cSld>
  <p:clrMapOvr>
    <a:masterClrMapping/>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2031325"/>
          </a:xfrm>
        </p:spPr>
        <p:txBody>
          <a:bodyPr/>
          <a:lstStyle/>
          <a:p>
            <a:r>
              <a:rPr lang="pt-BR" b="1" dirty="0"/>
              <a:t>LwIP architecture </a:t>
            </a:r>
            <a:endParaRPr lang="pt-BR" dirty="0"/>
          </a:p>
          <a:p>
            <a:pPr lvl="1"/>
            <a:r>
              <a:rPr lang="en-US" dirty="0" err="1"/>
              <a:t>LwIP</a:t>
            </a:r>
            <a:r>
              <a:rPr lang="en-US" dirty="0"/>
              <a:t> complies with the TCP/IP model architecture which specifies how data should be formatted, transmitted, routed and received to provide end-to-end communications. </a:t>
            </a:r>
          </a:p>
          <a:p>
            <a:pPr lvl="1"/>
            <a:r>
              <a:rPr lang="en-US" dirty="0"/>
              <a:t>This model includes four abstraction layers which are used to sort all related protocols according to the scope of networking </a:t>
            </a:r>
            <a:r>
              <a:rPr lang="en-US" dirty="0" smtClean="0"/>
              <a:t>involved. From </a:t>
            </a:r>
            <a:r>
              <a:rPr lang="en-US" dirty="0"/>
              <a:t>lowest to highest, the layers are: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36</a:t>
            </a:fld>
            <a:endParaRPr lang="fr-FR" altLang="zh-CN"/>
          </a:p>
        </p:txBody>
      </p:sp>
      <p:pic>
        <p:nvPicPr>
          <p:cNvPr id="5" name="Picture 4"/>
          <p:cNvPicPr>
            <a:picLocks noChangeAspect="1"/>
          </p:cNvPicPr>
          <p:nvPr/>
        </p:nvPicPr>
        <p:blipFill>
          <a:blip r:embed="rId2"/>
          <a:stretch>
            <a:fillRect/>
          </a:stretch>
        </p:blipFill>
        <p:spPr>
          <a:xfrm>
            <a:off x="1691625" y="3307406"/>
            <a:ext cx="6037235" cy="2757790"/>
          </a:xfrm>
          <a:prstGeom prst="rect">
            <a:avLst/>
          </a:prstGeom>
        </p:spPr>
      </p:pic>
    </p:spTree>
    <p:extLst>
      <p:ext uri="{BB962C8B-B14F-4D97-AF65-F5344CB8AC3E}">
        <p14:creationId xmlns:p14="http://schemas.microsoft.com/office/powerpoint/2010/main" val="1075522136"/>
      </p:ext>
    </p:extLst>
  </p:cSld>
  <p:clrMapOvr>
    <a:masterClrMapping/>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015663"/>
          </a:xfrm>
        </p:spPr>
        <p:txBody>
          <a:bodyPr/>
          <a:lstStyle/>
          <a:p>
            <a:r>
              <a:rPr lang="en-US" b="1" dirty="0" err="1"/>
              <a:t>LwIP</a:t>
            </a:r>
            <a:r>
              <a:rPr lang="en-US" b="1" dirty="0"/>
              <a:t> stack folder </a:t>
            </a:r>
            <a:r>
              <a:rPr lang="en-US" b="1" dirty="0" smtClean="0"/>
              <a:t>organization</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37</a:t>
            </a:fld>
            <a:endParaRPr lang="fr-FR" altLang="zh-CN"/>
          </a:p>
        </p:txBody>
      </p:sp>
      <p:pic>
        <p:nvPicPr>
          <p:cNvPr id="5" name="Picture 4"/>
          <p:cNvPicPr>
            <a:picLocks noChangeAspect="1"/>
          </p:cNvPicPr>
          <p:nvPr/>
        </p:nvPicPr>
        <p:blipFill>
          <a:blip r:embed="rId2"/>
          <a:stretch>
            <a:fillRect/>
          </a:stretch>
        </p:blipFill>
        <p:spPr>
          <a:xfrm>
            <a:off x="457200" y="1815990"/>
            <a:ext cx="3908521" cy="3218161"/>
          </a:xfrm>
          <a:prstGeom prst="rect">
            <a:avLst/>
          </a:prstGeom>
        </p:spPr>
      </p:pic>
      <p:sp>
        <p:nvSpPr>
          <p:cNvPr id="6" name="TextBox 5"/>
          <p:cNvSpPr txBox="1"/>
          <p:nvPr/>
        </p:nvSpPr>
        <p:spPr>
          <a:xfrm>
            <a:off x="3192447" y="1470345"/>
            <a:ext cx="5107865" cy="4801314"/>
          </a:xfrm>
          <a:prstGeom prst="rect">
            <a:avLst/>
          </a:prstGeom>
          <a:noFill/>
        </p:spPr>
        <p:txBody>
          <a:bodyPr wrap="square" rtlCol="0">
            <a:spAutoFit/>
          </a:bodyPr>
          <a:lstStyle/>
          <a:p>
            <a:endParaRPr lang="pt-BR" dirty="0">
              <a:solidFill>
                <a:srgbClr val="002152"/>
              </a:solidFill>
              <a:latin typeface="Arial" pitchFamily="34" charset="0"/>
              <a:cs typeface="Arial" pitchFamily="34" charset="0"/>
            </a:endParaRPr>
          </a:p>
          <a:p>
            <a:r>
              <a:rPr lang="pt-BR" dirty="0" smtClean="0">
                <a:solidFill>
                  <a:srgbClr val="002152"/>
                </a:solidFill>
                <a:latin typeface="Arial" pitchFamily="34" charset="0"/>
                <a:cs typeface="Arial" pitchFamily="34" charset="0"/>
              </a:rPr>
              <a:t>Where: </a:t>
            </a:r>
            <a:endParaRPr lang="pt-BR" dirty="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doc </a:t>
            </a:r>
            <a:r>
              <a:rPr lang="pt-BR" dirty="0">
                <a:solidFill>
                  <a:srgbClr val="002152"/>
                </a:solidFill>
                <a:latin typeface="Arial" pitchFamily="34" charset="0"/>
                <a:cs typeface="Arial" pitchFamily="34" charset="0"/>
              </a:rPr>
              <a:t>contains documentation text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src </a:t>
            </a:r>
            <a:r>
              <a:rPr lang="pt-BR" dirty="0">
                <a:solidFill>
                  <a:srgbClr val="002152"/>
                </a:solidFill>
                <a:latin typeface="Arial" pitchFamily="34" charset="0"/>
                <a:cs typeface="Arial" pitchFamily="34" charset="0"/>
              </a:rPr>
              <a:t>contains source files of the LwIP stack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api </a:t>
            </a:r>
            <a:r>
              <a:rPr lang="pt-BR" dirty="0">
                <a:solidFill>
                  <a:srgbClr val="002152"/>
                </a:solidFill>
                <a:latin typeface="Arial" pitchFamily="34" charset="0"/>
                <a:cs typeface="Arial" pitchFamily="34" charset="0"/>
              </a:rPr>
              <a:t>contains Netconn and Socket API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core </a:t>
            </a:r>
            <a:r>
              <a:rPr lang="pt-BR" dirty="0">
                <a:solidFill>
                  <a:srgbClr val="002152"/>
                </a:solidFill>
                <a:latin typeface="Arial" pitchFamily="34" charset="0"/>
                <a:cs typeface="Arial" pitchFamily="34" charset="0"/>
              </a:rPr>
              <a:t>contains LwIP core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include </a:t>
            </a:r>
            <a:r>
              <a:rPr lang="pt-BR" dirty="0">
                <a:solidFill>
                  <a:srgbClr val="002152"/>
                </a:solidFill>
                <a:latin typeface="Arial" pitchFamily="34" charset="0"/>
                <a:cs typeface="Arial" pitchFamily="34" charset="0"/>
              </a:rPr>
              <a:t>contains LwIP include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netif </a:t>
            </a:r>
            <a:r>
              <a:rPr lang="pt-BR" dirty="0">
                <a:solidFill>
                  <a:srgbClr val="002152"/>
                </a:solidFill>
                <a:latin typeface="Arial" pitchFamily="34" charset="0"/>
                <a:cs typeface="Arial" pitchFamily="34" charset="0"/>
              </a:rPr>
              <a:t>contains Network interface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system </a:t>
            </a:r>
            <a:r>
              <a:rPr lang="pt-BR" dirty="0">
                <a:solidFill>
                  <a:srgbClr val="002152"/>
                </a:solidFill>
                <a:latin typeface="Arial" pitchFamily="34" charset="0"/>
                <a:cs typeface="Arial" pitchFamily="34" charset="0"/>
              </a:rPr>
              <a:t>contains LwIP port hardware implementation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arch </a:t>
            </a:r>
            <a:r>
              <a:rPr lang="pt-BR" dirty="0">
                <a:solidFill>
                  <a:srgbClr val="002152"/>
                </a:solidFill>
                <a:latin typeface="Arial" pitchFamily="34" charset="0"/>
                <a:cs typeface="Arial" pitchFamily="34" charset="0"/>
              </a:rPr>
              <a:t>contains STM32 architecture port files (used data types,...)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OS </a:t>
            </a:r>
            <a:r>
              <a:rPr lang="pt-BR" dirty="0">
                <a:solidFill>
                  <a:srgbClr val="002152"/>
                </a:solidFill>
                <a:latin typeface="Arial" pitchFamily="34" charset="0"/>
                <a:cs typeface="Arial" pitchFamily="34" charset="0"/>
              </a:rPr>
              <a:t>contains LwIP port hardware implementation files using an operating system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noOS </a:t>
            </a:r>
            <a:r>
              <a:rPr lang="pt-BR" dirty="0">
                <a:solidFill>
                  <a:srgbClr val="002152"/>
                </a:solidFill>
                <a:latin typeface="Arial" pitchFamily="34" charset="0"/>
                <a:cs typeface="Arial" pitchFamily="34" charset="0"/>
              </a:rPr>
              <a:t>contains LwIP port hardware implementation files in Standalone mode</a:t>
            </a:r>
          </a:p>
        </p:txBody>
      </p:sp>
    </p:spTree>
    <p:extLst>
      <p:ext uri="{BB962C8B-B14F-4D97-AF65-F5344CB8AC3E}">
        <p14:creationId xmlns:p14="http://schemas.microsoft.com/office/powerpoint/2010/main" val="792264155"/>
      </p:ext>
    </p:extLst>
  </p:cSld>
  <p:clrMapOvr>
    <a:masterClrMapping/>
  </p:clrMapOvr>
  <p:transition spd="slow">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2246769"/>
          </a:xfrm>
        </p:spPr>
        <p:txBody>
          <a:bodyPr/>
          <a:lstStyle/>
          <a:p>
            <a:r>
              <a:rPr lang="en-US" dirty="0" smtClean="0"/>
              <a:t>The </a:t>
            </a:r>
            <a:r>
              <a:rPr lang="en-US" dirty="0"/>
              <a:t>Raw API is based on the native </a:t>
            </a:r>
            <a:r>
              <a:rPr lang="en-US" dirty="0" err="1"/>
              <a:t>LwIP</a:t>
            </a:r>
            <a:r>
              <a:rPr lang="en-US" dirty="0"/>
              <a:t> API. It is used to develop callback-based applications.</a:t>
            </a:r>
          </a:p>
          <a:p>
            <a:r>
              <a:rPr lang="en-US" dirty="0"/>
              <a:t>When initializing the application, the user needs to register callback functions to different core events (such as </a:t>
            </a:r>
            <a:r>
              <a:rPr lang="en-US" dirty="0" err="1"/>
              <a:t>TCP_Sent</a:t>
            </a:r>
            <a:r>
              <a:rPr lang="en-US" dirty="0"/>
              <a:t>, </a:t>
            </a:r>
            <a:r>
              <a:rPr lang="en-US" dirty="0" err="1"/>
              <a:t>TCP_error</a:t>
            </a:r>
            <a:r>
              <a:rPr lang="en-US" dirty="0"/>
              <a:t>,...). The callback functions are called from the </a:t>
            </a:r>
            <a:r>
              <a:rPr lang="en-US" dirty="0" err="1"/>
              <a:t>LwIP</a:t>
            </a:r>
            <a:r>
              <a:rPr lang="en-US" dirty="0"/>
              <a:t> core layer when the corresponding event occurs.</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38</a:t>
            </a:fld>
            <a:endParaRPr lang="fr-FR" altLang="zh-CN"/>
          </a:p>
        </p:txBody>
      </p:sp>
      <p:grpSp>
        <p:nvGrpSpPr>
          <p:cNvPr id="9" name="Group 8"/>
          <p:cNvGrpSpPr/>
          <p:nvPr/>
        </p:nvGrpSpPr>
        <p:grpSpPr>
          <a:xfrm>
            <a:off x="449465" y="3659430"/>
            <a:ext cx="1956111" cy="1956409"/>
            <a:chOff x="3788601" y="1815990"/>
            <a:chExt cx="1956111" cy="1956409"/>
          </a:xfrm>
        </p:grpSpPr>
        <p:sp>
          <p:nvSpPr>
            <p:cNvPr id="10" name="Circular Arrow 9"/>
            <p:cNvSpPr/>
            <p:nvPr/>
          </p:nvSpPr>
          <p:spPr>
            <a:xfrm>
              <a:off x="3788601" y="1815990"/>
              <a:ext cx="1956111" cy="1956409"/>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Freeform 10"/>
            <p:cNvSpPr/>
            <p:nvPr/>
          </p:nvSpPr>
          <p:spPr>
            <a:xfrm>
              <a:off x="4220966" y="252231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Raw API</a:t>
              </a:r>
              <a:endParaRPr lang="pt-BR" sz="1900" kern="1200" dirty="0"/>
            </a:p>
          </p:txBody>
        </p:sp>
      </p:grpSp>
    </p:spTree>
    <p:extLst>
      <p:ext uri="{BB962C8B-B14F-4D97-AF65-F5344CB8AC3E}">
        <p14:creationId xmlns:p14="http://schemas.microsoft.com/office/powerpoint/2010/main" val="2459641985"/>
      </p:ext>
    </p:extLst>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pic>
        <p:nvPicPr>
          <p:cNvPr id="5" name="Content Placeholder 4"/>
          <p:cNvPicPr>
            <a:picLocks noGrp="1" noChangeAspect="1"/>
          </p:cNvPicPr>
          <p:nvPr>
            <p:ph idx="1"/>
          </p:nvPr>
        </p:nvPicPr>
        <p:blipFill>
          <a:blip r:embed="rId2"/>
          <a:stretch>
            <a:fillRect/>
          </a:stretch>
        </p:blipFill>
        <p:spPr>
          <a:xfrm>
            <a:off x="2659116" y="1047890"/>
            <a:ext cx="5025878" cy="434649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39</a:t>
            </a:fld>
            <a:endParaRPr lang="fr-FR" altLang="zh-CN"/>
          </a:p>
        </p:txBody>
      </p:sp>
      <p:grpSp>
        <p:nvGrpSpPr>
          <p:cNvPr id="9" name="Group 8"/>
          <p:cNvGrpSpPr/>
          <p:nvPr/>
        </p:nvGrpSpPr>
        <p:grpSpPr>
          <a:xfrm>
            <a:off x="270640" y="876300"/>
            <a:ext cx="1956111" cy="1956409"/>
            <a:chOff x="3788601" y="1815990"/>
            <a:chExt cx="1956111" cy="1956409"/>
          </a:xfrm>
        </p:grpSpPr>
        <p:sp>
          <p:nvSpPr>
            <p:cNvPr id="10" name="Circular Arrow 9"/>
            <p:cNvSpPr/>
            <p:nvPr/>
          </p:nvSpPr>
          <p:spPr>
            <a:xfrm>
              <a:off x="3788601" y="1815990"/>
              <a:ext cx="1956111" cy="1956409"/>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Freeform 10"/>
            <p:cNvSpPr/>
            <p:nvPr/>
          </p:nvSpPr>
          <p:spPr>
            <a:xfrm>
              <a:off x="4220966" y="252231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Raw API</a:t>
              </a:r>
            </a:p>
            <a:p>
              <a:pPr lvl="0" algn="ctr" defTabSz="844550">
                <a:lnSpc>
                  <a:spcPct val="90000"/>
                </a:lnSpc>
                <a:spcBef>
                  <a:spcPct val="0"/>
                </a:spcBef>
                <a:spcAft>
                  <a:spcPct val="35000"/>
                </a:spcAft>
              </a:pPr>
              <a:r>
                <a:rPr lang="pt-BR" sz="1900" dirty="0" smtClean="0"/>
                <a:t>functions</a:t>
              </a:r>
              <a:endParaRPr lang="pt-BR" sz="1900" kern="1200" dirty="0"/>
            </a:p>
          </p:txBody>
        </p:sp>
      </p:grpSp>
      <p:pic>
        <p:nvPicPr>
          <p:cNvPr id="7" name="Picture 6"/>
          <p:cNvPicPr>
            <a:picLocks noChangeAspect="1"/>
          </p:cNvPicPr>
          <p:nvPr/>
        </p:nvPicPr>
        <p:blipFill>
          <a:blip r:embed="rId3"/>
          <a:stretch>
            <a:fillRect/>
          </a:stretch>
        </p:blipFill>
        <p:spPr>
          <a:xfrm>
            <a:off x="2728560" y="5280738"/>
            <a:ext cx="4877435" cy="997131"/>
          </a:xfrm>
          <a:prstGeom prst="rect">
            <a:avLst/>
          </a:prstGeom>
        </p:spPr>
      </p:pic>
    </p:spTree>
    <p:extLst>
      <p:ext uri="{BB962C8B-B14F-4D97-AF65-F5344CB8AC3E}">
        <p14:creationId xmlns:p14="http://schemas.microsoft.com/office/powerpoint/2010/main" val="2608094456"/>
      </p:ext>
    </p:extLst>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2"/>
          <p:cNvSpPr>
            <a:spLocks noGrp="1" noChangeArrowheads="1"/>
          </p:cNvSpPr>
          <p:nvPr>
            <p:ph type="title"/>
          </p:nvPr>
        </p:nvSpPr>
        <p:spPr>
          <a:xfrm>
            <a:off x="179388" y="0"/>
            <a:ext cx="8040687" cy="765175"/>
          </a:xfrm>
          <a:noFill/>
        </p:spPr>
        <p:txBody>
          <a:bodyPr/>
          <a:lstStyle/>
          <a:p>
            <a:pPr eaLnBrk="1" hangingPunct="1"/>
            <a:r>
              <a:rPr lang="en-US" altLang="zh-CN" sz="2400" smtClean="0">
                <a:ea typeface="SimSun" panose="02010600030101010101" pitchFamily="2" charset="-122"/>
              </a:rPr>
              <a:t>Precision Time Protocol (IEEE1588) : What is it </a:t>
            </a:r>
            <a:endParaRPr lang="zh-CN" altLang="en-US" sz="2400" smtClean="0">
              <a:ea typeface="SimSun" panose="02010600030101010101" pitchFamily="2" charset="-122"/>
            </a:endParaRPr>
          </a:p>
        </p:txBody>
      </p:sp>
      <p:sp>
        <p:nvSpPr>
          <p:cNvPr id="825346" name="Rectangle 2"/>
          <p:cNvSpPr>
            <a:spLocks noGrp="1" noChangeArrowheads="1"/>
          </p:cNvSpPr>
          <p:nvPr>
            <p:ph idx="1"/>
          </p:nvPr>
        </p:nvSpPr>
        <p:spPr>
          <a:xfrm>
            <a:off x="457200" y="1277938"/>
            <a:ext cx="8229600" cy="3247043"/>
          </a:xfrm>
        </p:spPr>
        <p:txBody>
          <a:bodyPr/>
          <a:lstStyle/>
          <a:p>
            <a:pPr eaLnBrk="1" hangingPunct="1"/>
            <a:r>
              <a:rPr lang="en-US" altLang="zh-CN" sz="2400" dirty="0" smtClean="0">
                <a:ea typeface="SimSun" panose="02010600030101010101" pitchFamily="2" charset="-122"/>
              </a:rPr>
              <a:t>It is a protocol designed to synchronize real-time clocks of the devices of a network</a:t>
            </a:r>
          </a:p>
          <a:p>
            <a:pPr eaLnBrk="1" hangingPunct="1"/>
            <a:r>
              <a:rPr lang="en-US" altLang="zh-CN" sz="2400" dirty="0" smtClean="0">
                <a:ea typeface="SimSun" panose="02010600030101010101" pitchFamily="2" charset="-122"/>
              </a:rPr>
              <a:t>Synchronization is done with the most accurate clock found in a packet-based network: called the </a:t>
            </a:r>
            <a:r>
              <a:rPr lang="en-US" altLang="zh-CN" sz="2400" b="1" dirty="0" smtClean="0">
                <a:solidFill>
                  <a:srgbClr val="FF0D0D"/>
                </a:solidFill>
                <a:ea typeface="SimSun" panose="02010600030101010101" pitchFamily="2" charset="-122"/>
              </a:rPr>
              <a:t>Grand Master Clock</a:t>
            </a:r>
            <a:r>
              <a:rPr lang="en-US" altLang="zh-CN" sz="2400" dirty="0" smtClean="0">
                <a:ea typeface="SimSun" panose="02010600030101010101" pitchFamily="2" charset="-122"/>
              </a:rPr>
              <a:t>.</a:t>
            </a:r>
          </a:p>
          <a:p>
            <a:pPr lvl="1" eaLnBrk="1" hangingPunct="1"/>
            <a:r>
              <a:rPr lang="en-US" altLang="zh-CN" b="1" dirty="0" smtClean="0">
                <a:solidFill>
                  <a:srgbClr val="FF0D0D"/>
                </a:solidFill>
                <a:ea typeface="SimSun" panose="02010600030101010101" pitchFamily="2" charset="-122"/>
              </a:rPr>
              <a:t>                               Sub-µsecond</a:t>
            </a:r>
          </a:p>
          <a:p>
            <a:pPr eaLnBrk="1" hangingPunct="1">
              <a:buFontTx/>
              <a:buNone/>
            </a:pPr>
            <a:endParaRPr lang="en-US" altLang="zh-CN" sz="2400" b="1" dirty="0" smtClean="0">
              <a:solidFill>
                <a:srgbClr val="FF0D0D"/>
              </a:solidFill>
              <a:ea typeface="SimSun" panose="02010600030101010101" pitchFamily="2" charset="-122"/>
            </a:endParaRPr>
          </a:p>
        </p:txBody>
      </p:sp>
      <p:sp>
        <p:nvSpPr>
          <p:cNvPr id="19460"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4B4A97D-EBD2-4422-B024-AC4C749CDA78}" type="slidenum">
              <a:rPr lang="zh-CN" altLang="fr-FR" sz="1200" i="0">
                <a:solidFill>
                  <a:schemeClr val="tx1"/>
                </a:solidFill>
                <a:cs typeface="华文新魏"/>
              </a:rPr>
              <a:pPr>
                <a:spcBef>
                  <a:spcPct val="0"/>
                </a:spcBef>
                <a:spcAft>
                  <a:spcPct val="0"/>
                </a:spcAft>
                <a:buClrTx/>
                <a:buFontTx/>
                <a:buNone/>
              </a:pPr>
              <a:t>4</a:t>
            </a:fld>
            <a:endParaRPr lang="fr-FR" altLang="zh-CN" sz="1200" i="0">
              <a:solidFill>
                <a:schemeClr val="tx1"/>
              </a:solidFill>
              <a:cs typeface="华文新魏"/>
            </a:endParaRPr>
          </a:p>
        </p:txBody>
      </p:sp>
      <p:pic>
        <p:nvPicPr>
          <p:cNvPr id="825347" name="Picture 3"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6013"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48" name="Picture 4"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875" y="3467100"/>
            <a:ext cx="25146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49" name="Picture 5"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9638"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0" name="Picture 6"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13263"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1" name="Picture 7"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5300" y="3987800"/>
            <a:ext cx="167798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5352" name="AutoShape 8"/>
          <p:cNvCxnSpPr>
            <a:cxnSpLocks noChangeShapeType="1"/>
          </p:cNvCxnSpPr>
          <p:nvPr/>
        </p:nvCxnSpPr>
        <p:spPr bwMode="auto">
          <a:xfrm rot="5400000" flipH="1" flipV="1">
            <a:off x="2539207" y="4671218"/>
            <a:ext cx="323850" cy="2347913"/>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3" name="AutoShape 9"/>
          <p:cNvCxnSpPr>
            <a:cxnSpLocks noChangeShapeType="1"/>
          </p:cNvCxnSpPr>
          <p:nvPr/>
        </p:nvCxnSpPr>
        <p:spPr bwMode="auto">
          <a:xfrm rot="5400000" flipH="1" flipV="1">
            <a:off x="3278188" y="3932237"/>
            <a:ext cx="323850" cy="3825875"/>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4" name="AutoShape 10"/>
          <p:cNvCxnSpPr>
            <a:cxnSpLocks noChangeShapeType="1"/>
          </p:cNvCxnSpPr>
          <p:nvPr/>
        </p:nvCxnSpPr>
        <p:spPr bwMode="auto">
          <a:xfrm rot="5400000" flipH="1" flipV="1">
            <a:off x="4016375" y="3194050"/>
            <a:ext cx="323850" cy="5302250"/>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5" name="AutoShape 11"/>
          <p:cNvCxnSpPr>
            <a:cxnSpLocks noChangeShapeType="1"/>
          </p:cNvCxnSpPr>
          <p:nvPr/>
        </p:nvCxnSpPr>
        <p:spPr bwMode="auto">
          <a:xfrm rot="5400000" flipH="1" flipV="1">
            <a:off x="4754563" y="2455862"/>
            <a:ext cx="323850" cy="6778625"/>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825356" name="AutoShape 12"/>
          <p:cNvSpPr>
            <a:spLocks noChangeArrowheads="1"/>
          </p:cNvSpPr>
          <p:nvPr/>
        </p:nvSpPr>
        <p:spPr bwMode="auto">
          <a:xfrm flipH="1" flipV="1">
            <a:off x="461963" y="4471988"/>
            <a:ext cx="1612900" cy="652462"/>
          </a:xfrm>
          <a:prstGeom prst="wedgeRoundRectCallout">
            <a:avLst>
              <a:gd name="adj1" fmla="val -33370"/>
              <a:gd name="adj2" fmla="val 80167"/>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09:00</a:t>
            </a:r>
          </a:p>
        </p:txBody>
      </p:sp>
      <p:sp>
        <p:nvSpPr>
          <p:cNvPr id="825357" name="AutoShape 13"/>
          <p:cNvSpPr>
            <a:spLocks noChangeArrowheads="1"/>
          </p:cNvSpPr>
          <p:nvPr/>
        </p:nvSpPr>
        <p:spPr bwMode="auto">
          <a:xfrm flipH="1" flipV="1">
            <a:off x="2882900"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09:05</a:t>
            </a:r>
            <a:endParaRPr lang="zh-CN" altLang="en-US" b="1">
              <a:solidFill>
                <a:srgbClr val="FF0D0D"/>
              </a:solidFill>
              <a:latin typeface="Verdana" panose="020B0604030504040204" pitchFamily="34" charset="0"/>
              <a:ea typeface="SimSun" panose="02010600030101010101" pitchFamily="2" charset="-122"/>
            </a:endParaRPr>
          </a:p>
        </p:txBody>
      </p:sp>
      <p:sp>
        <p:nvSpPr>
          <p:cNvPr id="825358" name="AutoShape 14"/>
          <p:cNvSpPr>
            <a:spLocks noChangeArrowheads="1"/>
          </p:cNvSpPr>
          <p:nvPr/>
        </p:nvSpPr>
        <p:spPr bwMode="auto">
          <a:xfrm flipH="1" flipV="1">
            <a:off x="5851525"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09:30</a:t>
            </a:r>
            <a:endParaRPr lang="zh-CN" altLang="en-US" b="1">
              <a:solidFill>
                <a:srgbClr val="FF0D0D"/>
              </a:solidFill>
              <a:latin typeface="Verdana" panose="020B0604030504040204" pitchFamily="34" charset="0"/>
              <a:ea typeface="SimSun" panose="02010600030101010101" pitchFamily="2" charset="-122"/>
            </a:endParaRPr>
          </a:p>
        </p:txBody>
      </p:sp>
      <p:sp>
        <p:nvSpPr>
          <p:cNvPr id="825359" name="AutoShape 15"/>
          <p:cNvSpPr>
            <a:spLocks noChangeArrowheads="1"/>
          </p:cNvSpPr>
          <p:nvPr/>
        </p:nvSpPr>
        <p:spPr bwMode="auto">
          <a:xfrm rot="10800000" flipV="1">
            <a:off x="4367213"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09:10</a:t>
            </a:r>
            <a:endParaRPr lang="zh-CN" altLang="en-US" b="1">
              <a:solidFill>
                <a:srgbClr val="FF0D0D"/>
              </a:solidFill>
              <a:latin typeface="Verdana" panose="020B0604030504040204" pitchFamily="34" charset="0"/>
              <a:ea typeface="SimSun" panose="02010600030101010101" pitchFamily="2" charset="-122"/>
            </a:endParaRPr>
          </a:p>
        </p:txBody>
      </p:sp>
      <p:sp>
        <p:nvSpPr>
          <p:cNvPr id="825360" name="AutoShape 16"/>
          <p:cNvSpPr>
            <a:spLocks noChangeArrowheads="1"/>
          </p:cNvSpPr>
          <p:nvPr/>
        </p:nvSpPr>
        <p:spPr bwMode="auto">
          <a:xfrm rot="10800000" flipV="1">
            <a:off x="7337425"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09:01</a:t>
            </a:r>
            <a:endParaRPr lang="zh-CN" altLang="en-US" b="1">
              <a:solidFill>
                <a:srgbClr val="FF0D0D"/>
              </a:solidFill>
              <a:latin typeface="Verdana" panose="020B0604030504040204" pitchFamily="34" charset="0"/>
              <a:ea typeface="SimSun" panose="02010600030101010101" pitchFamily="2" charset="-122"/>
            </a:endParaRPr>
          </a:p>
        </p:txBody>
      </p:sp>
      <p:sp>
        <p:nvSpPr>
          <p:cNvPr id="825361" name="AutoShape 17"/>
          <p:cNvSpPr>
            <a:spLocks noChangeArrowheads="1"/>
          </p:cNvSpPr>
          <p:nvPr/>
        </p:nvSpPr>
        <p:spPr bwMode="auto">
          <a:xfrm flipH="1" flipV="1">
            <a:off x="461963" y="4471988"/>
            <a:ext cx="1612900" cy="1689100"/>
          </a:xfrm>
          <a:prstGeom prst="wedgeRoundRectCallout">
            <a:avLst>
              <a:gd name="adj1" fmla="val -33370"/>
              <a:gd name="adj2" fmla="val 61745"/>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a:solidFill>
                  <a:srgbClr val="FF0D0D"/>
                </a:solidFill>
                <a:latin typeface="Verdana" panose="020B0604030504040204" pitchFamily="34" charset="0"/>
                <a:ea typeface="SimSun" panose="02010600030101010101" pitchFamily="2" charset="-122"/>
              </a:rPr>
              <a:t>GrandMaster Clock</a:t>
            </a:r>
          </a:p>
          <a:p>
            <a:pPr algn="ct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09:00</a:t>
            </a:r>
          </a:p>
        </p:txBody>
      </p:sp>
      <p:sp>
        <p:nvSpPr>
          <p:cNvPr id="825362" name="AutoShape 18"/>
          <p:cNvSpPr>
            <a:spLocks noChangeArrowheads="1"/>
          </p:cNvSpPr>
          <p:nvPr/>
        </p:nvSpPr>
        <p:spPr bwMode="auto">
          <a:xfrm flipH="1" flipV="1">
            <a:off x="2882900"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3" name="AutoShape 19"/>
          <p:cNvSpPr>
            <a:spLocks noChangeArrowheads="1"/>
          </p:cNvSpPr>
          <p:nvPr/>
        </p:nvSpPr>
        <p:spPr bwMode="auto">
          <a:xfrm flipH="1" flipV="1">
            <a:off x="5851525"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4" name="AutoShape 20"/>
          <p:cNvSpPr>
            <a:spLocks noChangeArrowheads="1"/>
          </p:cNvSpPr>
          <p:nvPr/>
        </p:nvSpPr>
        <p:spPr bwMode="auto">
          <a:xfrm rot="10800000" flipV="1">
            <a:off x="4367213"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5" name="AutoShape 21"/>
          <p:cNvSpPr>
            <a:spLocks noChangeArrowheads="1"/>
          </p:cNvSpPr>
          <p:nvPr/>
        </p:nvSpPr>
        <p:spPr bwMode="auto">
          <a:xfrm rot="10800000" flipV="1">
            <a:off x="7337425"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7" name="Text Box 23">
            <a:hlinkClick r:id="rId4" action="ppaction://hlinksldjump"/>
          </p:cNvPr>
          <p:cNvSpPr txBox="1">
            <a:spLocks noChangeArrowheads="1"/>
          </p:cNvSpPr>
          <p:nvPr/>
        </p:nvSpPr>
        <p:spPr bwMode="auto">
          <a:xfrm>
            <a:off x="6877050" y="2776538"/>
            <a:ext cx="1958975" cy="652462"/>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dirty="0">
                <a:solidFill>
                  <a:schemeClr val="tx1"/>
                </a:solidFill>
                <a:latin typeface="Verdana" panose="020B0604030504040204" pitchFamily="34" charset="0"/>
                <a:ea typeface="SimSun" panose="02010600030101010101" pitchFamily="2" charset="-122"/>
              </a:rPr>
              <a:t>Detailed PTP description</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534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53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53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53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53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53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53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53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253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53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53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53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53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53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535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5346">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5346">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5361"/>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825356"/>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253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53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53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5365"/>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82535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8253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82535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825360"/>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25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6" grpId="0" build="p"/>
      <p:bldP spid="825356" grpId="0" animBg="1"/>
      <p:bldP spid="825356" grpId="1" animBg="1"/>
      <p:bldP spid="825357" grpId="0" animBg="1"/>
      <p:bldP spid="825357" grpId="1" animBg="1"/>
      <p:bldP spid="825358" grpId="0" animBg="1"/>
      <p:bldP spid="825358" grpId="1" animBg="1"/>
      <p:bldP spid="825359" grpId="0" animBg="1"/>
      <p:bldP spid="825359" grpId="1" animBg="1"/>
      <p:bldP spid="825360" grpId="0" animBg="1"/>
      <p:bldP spid="825360" grpId="1" animBg="1"/>
      <p:bldP spid="825361" grpId="0" animBg="1"/>
      <p:bldP spid="825362" grpId="0" animBg="1"/>
      <p:bldP spid="825363" grpId="0" animBg="1"/>
      <p:bldP spid="825364" grpId="0" animBg="1"/>
      <p:bldP spid="825365" grpId="0" animBg="1"/>
      <p:bldP spid="82536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938992"/>
          </a:xfrm>
        </p:spPr>
        <p:txBody>
          <a:bodyPr/>
          <a:lstStyle/>
          <a:p>
            <a:r>
              <a:rPr lang="en-US" dirty="0" smtClean="0"/>
              <a:t>The </a:t>
            </a:r>
            <a:r>
              <a:rPr lang="en-US" dirty="0" err="1"/>
              <a:t>Netconn</a:t>
            </a:r>
            <a:r>
              <a:rPr lang="en-US" dirty="0"/>
              <a:t> API is a high-level sequential API which model of execution is based on the blocking open-read-write-close paradigm.</a:t>
            </a:r>
          </a:p>
          <a:p>
            <a:r>
              <a:rPr lang="en-US" dirty="0"/>
              <a:t>To operate correctly, this API must run in a multithreaded operating mode implementing a dedicated thread for the </a:t>
            </a:r>
            <a:r>
              <a:rPr lang="en-US" dirty="0" err="1"/>
              <a:t>LwIP</a:t>
            </a:r>
            <a:r>
              <a:rPr lang="en-US" dirty="0"/>
              <a:t> TCP/IP stack and/or multiple threads for the application.</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40</a:t>
            </a:fld>
            <a:endParaRPr lang="fr-FR" altLang="zh-CN"/>
          </a:p>
        </p:txBody>
      </p:sp>
      <p:sp>
        <p:nvSpPr>
          <p:cNvPr id="8" name="Freeform 7"/>
          <p:cNvSpPr/>
          <p:nvPr/>
        </p:nvSpPr>
        <p:spPr>
          <a:xfrm>
            <a:off x="891770" y="451937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Netconn API</a:t>
            </a:r>
            <a:endParaRPr lang="pt-BR" sz="1900" kern="1200" dirty="0"/>
          </a:p>
        </p:txBody>
      </p:sp>
      <p:sp>
        <p:nvSpPr>
          <p:cNvPr id="12" name="Shape 11"/>
          <p:cNvSpPr/>
          <p:nvPr/>
        </p:nvSpPr>
        <p:spPr>
          <a:xfrm>
            <a:off x="457200" y="3813050"/>
            <a:ext cx="1956111" cy="1956409"/>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3758566102"/>
      </p:ext>
    </p:extLst>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41</a:t>
            </a:fld>
            <a:endParaRPr lang="fr-FR" altLang="zh-CN"/>
          </a:p>
        </p:txBody>
      </p:sp>
      <p:sp>
        <p:nvSpPr>
          <p:cNvPr id="11" name="Freeform 10"/>
          <p:cNvSpPr/>
          <p:nvPr/>
        </p:nvSpPr>
        <p:spPr>
          <a:xfrm>
            <a:off x="703005" y="158262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Netconn Functions</a:t>
            </a:r>
            <a:endParaRPr lang="pt-BR" sz="1900" kern="1200" dirty="0"/>
          </a:p>
        </p:txBody>
      </p:sp>
      <p:sp>
        <p:nvSpPr>
          <p:cNvPr id="12" name="Shape 11"/>
          <p:cNvSpPr/>
          <p:nvPr/>
        </p:nvSpPr>
        <p:spPr>
          <a:xfrm>
            <a:off x="268435" y="876300"/>
            <a:ext cx="1956111" cy="1956409"/>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pic>
        <p:nvPicPr>
          <p:cNvPr id="6" name="Content Placeholder 5"/>
          <p:cNvPicPr>
            <a:picLocks noGrp="1" noChangeAspect="1"/>
          </p:cNvPicPr>
          <p:nvPr>
            <p:ph idx="1"/>
          </p:nvPr>
        </p:nvPicPr>
        <p:blipFill>
          <a:blip r:embed="rId2"/>
          <a:stretch>
            <a:fillRect/>
          </a:stretch>
        </p:blipFill>
        <p:spPr>
          <a:xfrm>
            <a:off x="2659116" y="1258888"/>
            <a:ext cx="5953125" cy="3581400"/>
          </a:xfrm>
          <a:prstGeom prst="rect">
            <a:avLst/>
          </a:prstGeom>
        </p:spPr>
      </p:pic>
    </p:spTree>
    <p:extLst>
      <p:ext uri="{BB962C8B-B14F-4D97-AF65-F5344CB8AC3E}">
        <p14:creationId xmlns:p14="http://schemas.microsoft.com/office/powerpoint/2010/main" val="2883630616"/>
      </p:ext>
    </p:extLst>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707886"/>
          </a:xfrm>
        </p:spPr>
        <p:txBody>
          <a:bodyPr/>
          <a:lstStyle/>
          <a:p>
            <a:r>
              <a:rPr lang="en-US" dirty="0" err="1" smtClean="0"/>
              <a:t>LwIP</a:t>
            </a:r>
            <a:r>
              <a:rPr lang="en-US" dirty="0" smtClean="0"/>
              <a:t> </a:t>
            </a:r>
            <a:r>
              <a:rPr lang="en-US" dirty="0"/>
              <a:t>offers the standard BSD socket API. This is a sequential API which is internally built on top of the </a:t>
            </a:r>
            <a:r>
              <a:rPr lang="en-US" dirty="0" err="1"/>
              <a:t>Netconn</a:t>
            </a:r>
            <a:r>
              <a:rPr lang="en-US" dirty="0"/>
              <a:t> API</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42</a:t>
            </a:fld>
            <a:endParaRPr lang="fr-FR" altLang="zh-CN"/>
          </a:p>
        </p:txBody>
      </p:sp>
      <p:sp>
        <p:nvSpPr>
          <p:cNvPr id="8" name="Freeform 7"/>
          <p:cNvSpPr/>
          <p:nvPr/>
        </p:nvSpPr>
        <p:spPr>
          <a:xfrm>
            <a:off x="891770" y="451937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BSD Socket</a:t>
            </a:r>
            <a:endParaRPr lang="pt-BR" sz="1900" kern="1200" dirty="0"/>
          </a:p>
        </p:txBody>
      </p:sp>
      <p:sp>
        <p:nvSpPr>
          <p:cNvPr id="7" name="Block Arc 6"/>
          <p:cNvSpPr/>
          <p:nvPr/>
        </p:nvSpPr>
        <p:spPr>
          <a:xfrm>
            <a:off x="594954" y="3950413"/>
            <a:ext cx="1680603" cy="168127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Tree>
    <p:extLst>
      <p:ext uri="{BB962C8B-B14F-4D97-AF65-F5344CB8AC3E}">
        <p14:creationId xmlns:p14="http://schemas.microsoft.com/office/powerpoint/2010/main" val="3320953634"/>
      </p:ext>
    </p:extLst>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43</a:t>
            </a:fld>
            <a:endParaRPr lang="fr-FR" altLang="zh-CN"/>
          </a:p>
        </p:txBody>
      </p:sp>
      <p:sp>
        <p:nvSpPr>
          <p:cNvPr id="11" name="Freeform 10"/>
          <p:cNvSpPr/>
          <p:nvPr/>
        </p:nvSpPr>
        <p:spPr>
          <a:xfrm>
            <a:off x="703005" y="158262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BSD Functions</a:t>
            </a:r>
            <a:endParaRPr lang="pt-BR" sz="1900" kern="1200" dirty="0"/>
          </a:p>
        </p:txBody>
      </p:sp>
      <p:sp>
        <p:nvSpPr>
          <p:cNvPr id="8" name="Block Arc 7"/>
          <p:cNvSpPr/>
          <p:nvPr/>
        </p:nvSpPr>
        <p:spPr>
          <a:xfrm>
            <a:off x="457200" y="1013663"/>
            <a:ext cx="1680603" cy="168127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pic>
        <p:nvPicPr>
          <p:cNvPr id="5" name="Content Placeholder 4"/>
          <p:cNvPicPr>
            <a:picLocks noGrp="1" noChangeAspect="1"/>
          </p:cNvPicPr>
          <p:nvPr>
            <p:ph idx="1"/>
          </p:nvPr>
        </p:nvPicPr>
        <p:blipFill>
          <a:blip r:embed="rId2"/>
          <a:stretch>
            <a:fillRect/>
          </a:stretch>
        </p:blipFill>
        <p:spPr>
          <a:xfrm>
            <a:off x="2383608" y="1013663"/>
            <a:ext cx="5972175" cy="2847975"/>
          </a:xfrm>
          <a:prstGeom prst="rect">
            <a:avLst/>
          </a:prstGeom>
        </p:spPr>
      </p:pic>
    </p:spTree>
    <p:extLst>
      <p:ext uri="{BB962C8B-B14F-4D97-AF65-F5344CB8AC3E}">
        <p14:creationId xmlns:p14="http://schemas.microsoft.com/office/powerpoint/2010/main" val="2445131734"/>
      </p:ext>
    </p:extLst>
  </p:cSld>
  <p:clrMapOvr>
    <a:masterClrMapping/>
  </p:clrMapOvr>
  <p:transition spd="slow">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938992"/>
          </a:xfrm>
        </p:spPr>
        <p:txBody>
          <a:bodyPr/>
          <a:lstStyle/>
          <a:p>
            <a:r>
              <a:rPr lang="en-US" dirty="0" err="1" smtClean="0"/>
              <a:t>LwIP</a:t>
            </a:r>
            <a:r>
              <a:rPr lang="en-US" dirty="0" smtClean="0"/>
              <a:t> </a:t>
            </a:r>
            <a:r>
              <a:rPr lang="en-US" dirty="0"/>
              <a:t>manages packet buffers using a data structure called </a:t>
            </a:r>
            <a:r>
              <a:rPr lang="en-US" dirty="0" err="1"/>
              <a:t>pbuf</a:t>
            </a:r>
            <a:r>
              <a:rPr lang="en-US" dirty="0"/>
              <a:t>. The </a:t>
            </a:r>
            <a:r>
              <a:rPr lang="en-US" dirty="0" err="1"/>
              <a:t>pbuf</a:t>
            </a:r>
            <a:r>
              <a:rPr lang="en-US" dirty="0"/>
              <a:t> structure enables the allocation of a dynamic memory to hold a packet content and lets packets reside in the static memory.</a:t>
            </a:r>
          </a:p>
          <a:p>
            <a:r>
              <a:rPr lang="en-US" dirty="0" err="1"/>
              <a:t>Pbufs</a:t>
            </a:r>
            <a:r>
              <a:rPr lang="en-US" dirty="0"/>
              <a:t> can be linked together in a chain, thus enabling packets to span over several </a:t>
            </a:r>
            <a:r>
              <a:rPr lang="en-US" dirty="0" err="1"/>
              <a:t>pbufs</a:t>
            </a:r>
            <a:r>
              <a:rPr lang="en-US" dirty="0"/>
              <a:t>.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44</a:t>
            </a:fld>
            <a:endParaRPr lang="fr-FR" altLang="zh-CN"/>
          </a:p>
        </p:txBody>
      </p:sp>
      <p:pic>
        <p:nvPicPr>
          <p:cNvPr id="5" name="Picture 4"/>
          <p:cNvPicPr>
            <a:picLocks noChangeAspect="1"/>
          </p:cNvPicPr>
          <p:nvPr/>
        </p:nvPicPr>
        <p:blipFill>
          <a:blip r:embed="rId2"/>
          <a:stretch>
            <a:fillRect/>
          </a:stretch>
        </p:blipFill>
        <p:spPr>
          <a:xfrm>
            <a:off x="577880" y="3390595"/>
            <a:ext cx="4686300" cy="2495550"/>
          </a:xfrm>
          <a:prstGeom prst="rect">
            <a:avLst/>
          </a:prstGeom>
        </p:spPr>
      </p:pic>
      <p:sp>
        <p:nvSpPr>
          <p:cNvPr id="6" name="TextBox 5"/>
          <p:cNvSpPr txBox="1"/>
          <p:nvPr/>
        </p:nvSpPr>
        <p:spPr>
          <a:xfrm>
            <a:off x="5378505" y="3121760"/>
            <a:ext cx="3765495" cy="3539430"/>
          </a:xfrm>
          <a:prstGeom prst="rect">
            <a:avLst/>
          </a:prstGeom>
          <a:noFill/>
        </p:spPr>
        <p:txBody>
          <a:bodyPr wrap="square" rtlCol="0">
            <a:spAutoFit/>
          </a:bodyPr>
          <a:lstStyle/>
          <a:p>
            <a:endParaRPr lang="pt-BR" sz="1400" i="0" dirty="0">
              <a:latin typeface="+mj-lt"/>
            </a:endParaRPr>
          </a:p>
          <a:p>
            <a:r>
              <a:rPr lang="pt-BR" sz="1400" i="0" dirty="0">
                <a:latin typeface="+mj-lt"/>
              </a:rPr>
              <a:t>where </a:t>
            </a:r>
          </a:p>
          <a:p>
            <a:pPr marL="171450" indent="-171450">
              <a:buFont typeface="Arial" panose="020B0604020202020204" pitchFamily="34" charset="0"/>
              <a:buChar char="•"/>
            </a:pPr>
            <a:r>
              <a:rPr lang="en-US" sz="1400" b="1" i="0" dirty="0">
                <a:latin typeface="+mj-lt"/>
              </a:rPr>
              <a:t>next </a:t>
            </a:r>
            <a:r>
              <a:rPr lang="en-US" sz="1400" i="0" dirty="0">
                <a:latin typeface="+mj-lt"/>
              </a:rPr>
              <a:t>contains the pointer to the next </a:t>
            </a:r>
            <a:r>
              <a:rPr lang="en-US" sz="1400" i="0" dirty="0" err="1">
                <a:latin typeface="+mj-lt"/>
              </a:rPr>
              <a:t>pbuf</a:t>
            </a:r>
            <a:r>
              <a:rPr lang="en-US" sz="1400" i="0" dirty="0">
                <a:latin typeface="+mj-lt"/>
              </a:rPr>
              <a:t> in a </a:t>
            </a:r>
            <a:r>
              <a:rPr lang="en-US" sz="1400" i="0" dirty="0" err="1">
                <a:latin typeface="+mj-lt"/>
              </a:rPr>
              <a:t>pbuf</a:t>
            </a:r>
            <a:r>
              <a:rPr lang="en-US" sz="1400" i="0" dirty="0">
                <a:latin typeface="+mj-lt"/>
              </a:rPr>
              <a:t> chain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payload </a:t>
            </a:r>
            <a:r>
              <a:rPr lang="en-US" sz="1400" i="0" dirty="0">
                <a:latin typeface="+mj-lt"/>
              </a:rPr>
              <a:t>contains the pointer to the packet data payload </a:t>
            </a:r>
            <a:endParaRPr lang="en-US" sz="1400" i="0" dirty="0" smtClean="0">
              <a:latin typeface="+mj-lt"/>
            </a:endParaRPr>
          </a:p>
          <a:p>
            <a:pPr marL="171450" indent="-171450">
              <a:buFont typeface="Arial" panose="020B0604020202020204" pitchFamily="34" charset="0"/>
              <a:buChar char="•"/>
            </a:pPr>
            <a:r>
              <a:rPr lang="en-US" sz="1400" b="1" i="0" dirty="0" err="1" smtClean="0">
                <a:latin typeface="+mj-lt"/>
              </a:rPr>
              <a:t>len</a:t>
            </a:r>
            <a:r>
              <a:rPr lang="en-US" sz="1400" b="1" i="0" dirty="0" smtClean="0">
                <a:latin typeface="+mj-lt"/>
              </a:rPr>
              <a:t> </a:t>
            </a:r>
            <a:r>
              <a:rPr lang="en-US" sz="1400" i="0" dirty="0">
                <a:latin typeface="+mj-lt"/>
              </a:rPr>
              <a:t>is the length of the data content of the </a:t>
            </a:r>
            <a:r>
              <a:rPr lang="en-US" sz="1400" i="0" dirty="0" err="1">
                <a:latin typeface="+mj-lt"/>
              </a:rPr>
              <a:t>pbuf</a:t>
            </a:r>
            <a:r>
              <a:rPr lang="en-US" sz="1400" i="0" dirty="0">
                <a:latin typeface="+mj-lt"/>
              </a:rPr>
              <a:t> </a:t>
            </a:r>
            <a:endParaRPr lang="en-US" sz="1400" i="0" dirty="0" smtClean="0">
              <a:latin typeface="+mj-lt"/>
            </a:endParaRPr>
          </a:p>
          <a:p>
            <a:pPr marL="171450" indent="-171450">
              <a:buFont typeface="Arial" panose="020B0604020202020204" pitchFamily="34" charset="0"/>
              <a:buChar char="•"/>
            </a:pPr>
            <a:r>
              <a:rPr lang="en-US" sz="1400" b="1" i="0" dirty="0" err="1" smtClean="0">
                <a:latin typeface="+mj-lt"/>
              </a:rPr>
              <a:t>tot_len</a:t>
            </a:r>
            <a:r>
              <a:rPr lang="en-US" sz="1400" b="1" i="0" dirty="0" smtClean="0">
                <a:latin typeface="+mj-lt"/>
              </a:rPr>
              <a:t> </a:t>
            </a:r>
            <a:r>
              <a:rPr lang="en-US" sz="1400" i="0" dirty="0">
                <a:latin typeface="+mj-lt"/>
              </a:rPr>
              <a:t>is the sum of </a:t>
            </a:r>
            <a:r>
              <a:rPr lang="en-US" sz="1400" i="0" dirty="0" err="1">
                <a:latin typeface="+mj-lt"/>
              </a:rPr>
              <a:t>pbuf</a:t>
            </a:r>
            <a:r>
              <a:rPr lang="en-US" sz="1400" i="0" dirty="0">
                <a:latin typeface="+mj-lt"/>
              </a:rPr>
              <a:t> </a:t>
            </a:r>
            <a:r>
              <a:rPr lang="en-US" sz="1400" i="0" dirty="0" err="1">
                <a:latin typeface="+mj-lt"/>
              </a:rPr>
              <a:t>len</a:t>
            </a:r>
            <a:r>
              <a:rPr lang="en-US" sz="1400" i="0" dirty="0">
                <a:latin typeface="+mj-lt"/>
              </a:rPr>
              <a:t> plus all the </a:t>
            </a:r>
            <a:r>
              <a:rPr lang="en-US" sz="1400" i="0" dirty="0" err="1">
                <a:latin typeface="+mj-lt"/>
              </a:rPr>
              <a:t>len</a:t>
            </a:r>
            <a:r>
              <a:rPr lang="en-US" sz="1400" i="0" dirty="0">
                <a:latin typeface="+mj-lt"/>
              </a:rPr>
              <a:t> fields of the next </a:t>
            </a:r>
            <a:r>
              <a:rPr lang="en-US" sz="1400" i="0" dirty="0" err="1">
                <a:latin typeface="+mj-lt"/>
              </a:rPr>
              <a:t>pbufs</a:t>
            </a:r>
            <a:r>
              <a:rPr lang="en-US" sz="1400" i="0" dirty="0">
                <a:latin typeface="+mj-lt"/>
              </a:rPr>
              <a:t> in the chain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ref </a:t>
            </a:r>
            <a:r>
              <a:rPr lang="en-US" sz="1400" i="0" dirty="0">
                <a:latin typeface="+mj-lt"/>
              </a:rPr>
              <a:t>is the 4-bit reference count that indicates the number of pointers that point to the </a:t>
            </a:r>
            <a:r>
              <a:rPr lang="en-US" sz="1400" i="0" dirty="0" err="1">
                <a:latin typeface="+mj-lt"/>
              </a:rPr>
              <a:t>pbuf</a:t>
            </a:r>
            <a:r>
              <a:rPr lang="en-US" sz="1400" i="0" dirty="0">
                <a:latin typeface="+mj-lt"/>
              </a:rPr>
              <a:t>. A </a:t>
            </a:r>
            <a:r>
              <a:rPr lang="en-US" sz="1400" i="0" dirty="0" err="1">
                <a:latin typeface="+mj-lt"/>
              </a:rPr>
              <a:t>pbuf</a:t>
            </a:r>
            <a:r>
              <a:rPr lang="en-US" sz="1400" i="0" dirty="0">
                <a:latin typeface="+mj-lt"/>
              </a:rPr>
              <a:t> can be released from memory only when its reference count is zero.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flags </a:t>
            </a:r>
            <a:r>
              <a:rPr lang="en-US" sz="1400" i="0" dirty="0">
                <a:latin typeface="+mj-lt"/>
              </a:rPr>
              <a:t>(on 4 bits) indicate the type of </a:t>
            </a:r>
            <a:r>
              <a:rPr lang="en-US" sz="1400" i="0" dirty="0" err="1">
                <a:latin typeface="+mj-lt"/>
              </a:rPr>
              <a:t>pbuf</a:t>
            </a:r>
            <a:r>
              <a:rPr lang="en-US" sz="1400" i="0" dirty="0">
                <a:latin typeface="+mj-lt"/>
              </a:rPr>
              <a:t> </a:t>
            </a:r>
            <a:endParaRPr lang="pt-BR" sz="1400" dirty="0">
              <a:latin typeface="+mj-lt"/>
            </a:endParaRPr>
          </a:p>
        </p:txBody>
      </p:sp>
    </p:spTree>
    <p:extLst>
      <p:ext uri="{BB962C8B-B14F-4D97-AF65-F5344CB8AC3E}">
        <p14:creationId xmlns:p14="http://schemas.microsoft.com/office/powerpoint/2010/main" val="2579439969"/>
      </p:ext>
    </p:extLst>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4939814"/>
          </a:xfrm>
        </p:spPr>
        <p:txBody>
          <a:bodyPr/>
          <a:lstStyle/>
          <a:p>
            <a:r>
              <a:rPr lang="en-US" sz="1800" dirty="0" err="1" smtClean="0"/>
              <a:t>LwIP</a:t>
            </a:r>
            <a:r>
              <a:rPr lang="en-US" sz="1800" dirty="0" smtClean="0"/>
              <a:t> </a:t>
            </a:r>
            <a:r>
              <a:rPr lang="en-US" sz="1800" dirty="0"/>
              <a:t>defines three types of </a:t>
            </a:r>
            <a:r>
              <a:rPr lang="en-US" sz="1800" dirty="0" err="1"/>
              <a:t>pbufs</a:t>
            </a:r>
            <a:r>
              <a:rPr lang="en-US" sz="1800" dirty="0"/>
              <a:t>, depending on the allocation type: </a:t>
            </a:r>
            <a:endParaRPr lang="en-US" sz="1800" dirty="0" smtClean="0"/>
          </a:p>
          <a:p>
            <a:pPr lvl="1"/>
            <a:r>
              <a:rPr lang="en-US" sz="1400" dirty="0" smtClean="0"/>
              <a:t> </a:t>
            </a:r>
            <a:r>
              <a:rPr lang="en-US" sz="1400" b="1" dirty="0"/>
              <a:t>PBUF_POOL </a:t>
            </a:r>
            <a:r>
              <a:rPr lang="en-US" sz="1400" dirty="0" err="1"/>
              <a:t>pbuf</a:t>
            </a:r>
            <a:r>
              <a:rPr lang="en-US" sz="1400" dirty="0"/>
              <a:t> allocation is performed from a pool of statically </a:t>
            </a:r>
            <a:r>
              <a:rPr lang="en-US" sz="1400" dirty="0" err="1"/>
              <a:t>preallocated</a:t>
            </a:r>
            <a:r>
              <a:rPr lang="en-US" sz="1400" dirty="0"/>
              <a:t> </a:t>
            </a:r>
            <a:r>
              <a:rPr lang="en-US" sz="1400" dirty="0" err="1"/>
              <a:t>pbufs</a:t>
            </a:r>
            <a:r>
              <a:rPr lang="en-US" sz="1400" dirty="0"/>
              <a:t> of predefined size. Depending on the data size that needs to be allocated, one or multiple chained </a:t>
            </a:r>
            <a:r>
              <a:rPr lang="en-US" sz="1400" dirty="0" err="1"/>
              <a:t>pbufs</a:t>
            </a:r>
            <a:r>
              <a:rPr lang="en-US" sz="1400" dirty="0"/>
              <a:t> are required. </a:t>
            </a:r>
            <a:endParaRPr lang="en-US" sz="1400" dirty="0" smtClean="0"/>
          </a:p>
          <a:p>
            <a:pPr lvl="1"/>
            <a:r>
              <a:rPr lang="en-US" sz="1400" dirty="0" smtClean="0"/>
              <a:t> </a:t>
            </a:r>
            <a:r>
              <a:rPr lang="en-US" sz="1400" b="1" dirty="0"/>
              <a:t>PBUF_RAM </a:t>
            </a:r>
            <a:r>
              <a:rPr lang="en-US" sz="1400" dirty="0" err="1"/>
              <a:t>pbuf</a:t>
            </a:r>
            <a:r>
              <a:rPr lang="en-US" sz="1400" dirty="0"/>
              <a:t> is dynamically allocated in memory (one contiguous chunk of memory for the full </a:t>
            </a:r>
            <a:r>
              <a:rPr lang="en-US" sz="1400" dirty="0" err="1"/>
              <a:t>pbuf</a:t>
            </a:r>
            <a:r>
              <a:rPr lang="en-US" sz="1400" dirty="0"/>
              <a:t>) </a:t>
            </a:r>
          </a:p>
          <a:p>
            <a:pPr lvl="1"/>
            <a:r>
              <a:rPr lang="en-US" sz="1400" b="1" dirty="0" smtClean="0"/>
              <a:t>PBUF_ROM </a:t>
            </a:r>
            <a:r>
              <a:rPr lang="en-US" sz="1400" dirty="0"/>
              <a:t>No memory space allocation is required for user payload: the </a:t>
            </a:r>
            <a:r>
              <a:rPr lang="en-US" sz="1400" dirty="0" err="1"/>
              <a:t>pbuf</a:t>
            </a:r>
            <a:r>
              <a:rPr lang="en-US" sz="1400" dirty="0"/>
              <a:t> payload pointer points to data in ROM memory that can be used only for sending constant data.</a:t>
            </a:r>
          </a:p>
          <a:p>
            <a:r>
              <a:rPr lang="en-US" sz="1800" dirty="0"/>
              <a:t>For packet reception, the suitable </a:t>
            </a:r>
            <a:r>
              <a:rPr lang="en-US" sz="1800" dirty="0" err="1"/>
              <a:t>pbuf</a:t>
            </a:r>
            <a:r>
              <a:rPr lang="en-US" sz="1800" dirty="0"/>
              <a:t> type is PBUF_POOL. It allows to quickly allocate memory for the packet received from the pool of </a:t>
            </a:r>
            <a:r>
              <a:rPr lang="en-US" sz="1800" dirty="0" err="1"/>
              <a:t>pbufs</a:t>
            </a:r>
            <a:r>
              <a:rPr lang="en-US" sz="1800" dirty="0"/>
              <a:t>. Depending on the size of the received packet, one or multiple chained </a:t>
            </a:r>
            <a:r>
              <a:rPr lang="en-US" sz="1800" dirty="0" err="1"/>
              <a:t>pbufs</a:t>
            </a:r>
            <a:r>
              <a:rPr lang="en-US" sz="1800" dirty="0"/>
              <a:t> are allocated. The PBUF_RAM is not suitable for packet reception because dynamic allocation takes some delay. It may also lead to memory fragmentation.</a:t>
            </a:r>
          </a:p>
          <a:p>
            <a:r>
              <a:rPr lang="en-US" sz="1800" dirty="0"/>
              <a:t>For packet transmission, the user </a:t>
            </a:r>
            <a:r>
              <a:rPr lang="en-US" sz="1800" dirty="0" smtClean="0"/>
              <a:t>can choose the most suitable </a:t>
            </a:r>
            <a:r>
              <a:rPr lang="en-US" sz="1800" dirty="0" err="1" smtClean="0"/>
              <a:t>pbuf</a:t>
            </a:r>
            <a:r>
              <a:rPr lang="en-US" sz="1800" dirty="0" smtClean="0"/>
              <a:t> type according to the data to be transmitted,. </a:t>
            </a:r>
            <a:endParaRPr lang="pt-BR" sz="1800"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45</a:t>
            </a:fld>
            <a:endParaRPr lang="fr-FR" altLang="zh-CN"/>
          </a:p>
        </p:txBody>
      </p:sp>
    </p:spTree>
    <p:extLst>
      <p:ext uri="{BB962C8B-B14F-4D97-AF65-F5344CB8AC3E}">
        <p14:creationId xmlns:p14="http://schemas.microsoft.com/office/powerpoint/2010/main" val="2866531135"/>
      </p:ext>
    </p:extLst>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707886"/>
          </a:xfrm>
        </p:spPr>
        <p:txBody>
          <a:bodyPr/>
          <a:lstStyle/>
          <a:p>
            <a:r>
              <a:rPr lang="en-US" dirty="0" err="1" smtClean="0"/>
              <a:t>LwIP</a:t>
            </a:r>
            <a:r>
              <a:rPr lang="en-US" dirty="0" smtClean="0"/>
              <a:t> </a:t>
            </a:r>
            <a:r>
              <a:rPr lang="en-US" dirty="0"/>
              <a:t>has a specific API for working with </a:t>
            </a:r>
            <a:r>
              <a:rPr lang="en-US" dirty="0" err="1"/>
              <a:t>pbufs</a:t>
            </a:r>
            <a:r>
              <a:rPr lang="en-US" dirty="0"/>
              <a:t>. This API is implemented in the </a:t>
            </a:r>
            <a:r>
              <a:rPr lang="en-US" dirty="0" err="1"/>
              <a:t>pbuf.c</a:t>
            </a:r>
            <a:r>
              <a:rPr lang="en-US" dirty="0"/>
              <a:t> core file.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46</a:t>
            </a:fld>
            <a:endParaRPr lang="fr-FR" altLang="zh-CN"/>
          </a:p>
        </p:txBody>
      </p:sp>
      <p:pic>
        <p:nvPicPr>
          <p:cNvPr id="5" name="Picture 4"/>
          <p:cNvPicPr>
            <a:picLocks noChangeAspect="1"/>
          </p:cNvPicPr>
          <p:nvPr/>
        </p:nvPicPr>
        <p:blipFill>
          <a:blip r:embed="rId3"/>
          <a:stretch>
            <a:fillRect/>
          </a:stretch>
        </p:blipFill>
        <p:spPr>
          <a:xfrm>
            <a:off x="2306105" y="2003990"/>
            <a:ext cx="5125311" cy="4550356"/>
          </a:xfrm>
          <a:prstGeom prst="rect">
            <a:avLst/>
          </a:prstGeom>
        </p:spPr>
      </p:pic>
    </p:spTree>
    <p:extLst>
      <p:ext uri="{BB962C8B-B14F-4D97-AF65-F5344CB8AC3E}">
        <p14:creationId xmlns:p14="http://schemas.microsoft.com/office/powerpoint/2010/main" val="2000190830"/>
      </p:ext>
    </p:extLst>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Interfacing LwIP with STM32Cube </a:t>
            </a:r>
          </a:p>
        </p:txBody>
      </p:sp>
      <p:sp>
        <p:nvSpPr>
          <p:cNvPr id="3" name="Content Placeholder 2"/>
          <p:cNvSpPr>
            <a:spLocks noGrp="1"/>
          </p:cNvSpPr>
          <p:nvPr>
            <p:ph idx="1"/>
          </p:nvPr>
        </p:nvSpPr>
        <p:spPr>
          <a:xfrm>
            <a:off x="457200" y="1277496"/>
            <a:ext cx="8229600" cy="4431983"/>
          </a:xfrm>
        </p:spPr>
        <p:txBody>
          <a:bodyPr/>
          <a:lstStyle/>
          <a:p>
            <a:r>
              <a:rPr lang="en-US" dirty="0" smtClean="0"/>
              <a:t>This </a:t>
            </a:r>
            <a:r>
              <a:rPr lang="en-US" dirty="0"/>
              <a:t>package includes two implementations: </a:t>
            </a:r>
            <a:endParaRPr lang="en-US" dirty="0" smtClean="0"/>
          </a:p>
          <a:p>
            <a:pPr lvl="1"/>
            <a:r>
              <a:rPr lang="en-US" dirty="0" smtClean="0"/>
              <a:t>Implementation </a:t>
            </a:r>
            <a:r>
              <a:rPr lang="en-US" dirty="0"/>
              <a:t>without operating system (standalone) </a:t>
            </a:r>
            <a:endParaRPr lang="en-US" dirty="0" smtClean="0"/>
          </a:p>
          <a:p>
            <a:pPr lvl="1"/>
            <a:r>
              <a:rPr lang="en-US" dirty="0" smtClean="0"/>
              <a:t>Implementation </a:t>
            </a:r>
            <a:r>
              <a:rPr lang="en-US" dirty="0"/>
              <a:t>with an operating system using CMSIS-RTOS API </a:t>
            </a:r>
            <a:endParaRPr lang="pt-BR" dirty="0"/>
          </a:p>
          <a:p>
            <a:r>
              <a:rPr lang="en-US" dirty="0" smtClean="0"/>
              <a:t>For both implementations, the </a:t>
            </a:r>
            <a:r>
              <a:rPr lang="en-US" i="1" dirty="0" err="1" smtClean="0"/>
              <a:t>ethernetif.c</a:t>
            </a:r>
            <a:r>
              <a:rPr lang="en-US" i="1" dirty="0" smtClean="0"/>
              <a:t> </a:t>
            </a:r>
            <a:r>
              <a:rPr lang="en-US" dirty="0" smtClean="0"/>
              <a:t>file is used to link the </a:t>
            </a:r>
            <a:r>
              <a:rPr lang="en-US" dirty="0" err="1" smtClean="0"/>
              <a:t>LwIP</a:t>
            </a:r>
            <a:r>
              <a:rPr lang="en-US" dirty="0" smtClean="0"/>
              <a:t> stack to the STM32 Ethernet network interface.</a:t>
            </a:r>
          </a:p>
          <a:p>
            <a:r>
              <a:rPr lang="en-US" dirty="0" smtClean="0"/>
              <a:t>The </a:t>
            </a:r>
            <a:r>
              <a:rPr lang="en-US" dirty="0"/>
              <a:t>port of </a:t>
            </a:r>
            <a:r>
              <a:rPr lang="en-US" dirty="0" err="1"/>
              <a:t>LwIP</a:t>
            </a:r>
            <a:r>
              <a:rPr lang="en-US" dirty="0"/>
              <a:t> stack that must be connected to STM32F4xx/STM32F2x7xx is located in the “</a:t>
            </a:r>
            <a:r>
              <a:rPr lang="en-US" i="1" dirty="0" err="1"/>
              <a:t>lwip</a:t>
            </a:r>
            <a:r>
              <a:rPr lang="en-US" i="1" dirty="0"/>
              <a:t>/system” </a:t>
            </a:r>
            <a:r>
              <a:rPr lang="en-US" dirty="0"/>
              <a:t>folder.</a:t>
            </a:r>
          </a:p>
          <a:p>
            <a:r>
              <a:rPr lang="en-US" dirty="0"/>
              <a:t>The Ethernet handle of the HAL (</a:t>
            </a:r>
            <a:r>
              <a:rPr lang="en-US" dirty="0" err="1"/>
              <a:t>ETH_HandleTypeDef</a:t>
            </a:r>
            <a:r>
              <a:rPr lang="en-US" dirty="0"/>
              <a:t>) should be declared in the </a:t>
            </a:r>
            <a:r>
              <a:rPr lang="en-US" i="1" dirty="0" err="1"/>
              <a:t>ethernetif.c</a:t>
            </a:r>
            <a:r>
              <a:rPr lang="en-US" i="1" dirty="0"/>
              <a:t> </a:t>
            </a:r>
            <a:r>
              <a:rPr lang="en-US" dirty="0"/>
              <a:t>file, as well as the Ethernet DMA descriptors (</a:t>
            </a:r>
            <a:r>
              <a:rPr lang="en-US" dirty="0" err="1"/>
              <a:t>ETH_DMADescTypeDef</a:t>
            </a:r>
            <a:r>
              <a:rPr lang="en-US" dirty="0"/>
              <a:t>) and the Rx/</a:t>
            </a:r>
            <a:r>
              <a:rPr lang="en-US" dirty="0" err="1"/>
              <a:t>Tx</a:t>
            </a:r>
            <a:r>
              <a:rPr lang="en-US" dirty="0"/>
              <a:t> buffers of the Ethernet </a:t>
            </a:r>
            <a:r>
              <a:rPr lang="en-US" dirty="0" smtClean="0"/>
              <a:t>drive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47</a:t>
            </a:fld>
            <a:endParaRPr lang="fr-FR" altLang="zh-CN"/>
          </a:p>
        </p:txBody>
      </p:sp>
    </p:spTree>
    <p:extLst>
      <p:ext uri="{BB962C8B-B14F-4D97-AF65-F5344CB8AC3E}">
        <p14:creationId xmlns:p14="http://schemas.microsoft.com/office/powerpoint/2010/main" val="2395781214"/>
      </p:ext>
    </p:extLst>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Ethernet interface functions description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03324338"/>
              </p:ext>
            </p:extLst>
          </p:nvPr>
        </p:nvGraphicFramePr>
        <p:xfrm>
          <a:off x="457200" y="1277938"/>
          <a:ext cx="82296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48</a:t>
            </a:fld>
            <a:endParaRPr lang="fr-FR" altLang="zh-CN"/>
          </a:p>
        </p:txBody>
      </p:sp>
    </p:spTree>
    <p:extLst>
      <p:ext uri="{BB962C8B-B14F-4D97-AF65-F5344CB8AC3E}">
        <p14:creationId xmlns:p14="http://schemas.microsoft.com/office/powerpoint/2010/main" val="1469054155"/>
      </p:ext>
    </p:extLst>
  </p:cSld>
  <p:clrMapOvr>
    <a:masterClrMapping/>
  </p:clrMapOvr>
  <p:transition spd="slow">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how </a:t>
            </a:r>
            <a:r>
              <a:rPr lang="en-US" dirty="0"/>
              <a:t>to initialize the </a:t>
            </a:r>
            <a:r>
              <a:rPr lang="en-US" dirty="0" smtClean="0"/>
              <a:t>Ethernet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49</a:t>
            </a:fld>
            <a:endParaRPr lang="fr-FR" altLang="zh-CN"/>
          </a:p>
        </p:txBody>
      </p:sp>
      <p:sp>
        <p:nvSpPr>
          <p:cNvPr id="5" name="Content Placeholder 3"/>
          <p:cNvSpPr txBox="1">
            <a:spLocks noGrp="1"/>
          </p:cNvSpPr>
          <p:nvPr>
            <p:ph idx="1"/>
          </p:nvPr>
        </p:nvSpPr>
        <p:spPr>
          <a:xfrm>
            <a:off x="457200" y="1277496"/>
            <a:ext cx="8229600" cy="4339650"/>
          </a:xfrm>
          <a:prstGeom prst="rect">
            <a:avLst/>
          </a:prstGeom>
          <a:noFill/>
        </p:spPr>
        <p:txBody>
          <a:bodyPr wrap="square" rtlCol="0">
            <a:spAutoFit/>
          </a:bodyPr>
          <a:lstStyle/>
          <a:p>
            <a:pPr marL="0" indent="0">
              <a:spcBef>
                <a:spcPts val="0"/>
              </a:spcBef>
              <a:spcAft>
                <a:spcPts val="0"/>
              </a:spcAft>
              <a:buNone/>
            </a:pPr>
            <a:r>
              <a:rPr lang="en-US" sz="1200" dirty="0"/>
              <a:t>static void </a:t>
            </a:r>
            <a:r>
              <a:rPr lang="en-US" sz="1200" dirty="0" err="1">
                <a:solidFill>
                  <a:schemeClr val="tx1"/>
                </a:solidFill>
              </a:rPr>
              <a:t>low_level_init</a:t>
            </a:r>
            <a:r>
              <a:rPr lang="en-US" sz="1200" dirty="0">
                <a:solidFill>
                  <a:schemeClr val="tx1"/>
                </a:solidFill>
              </a:rPr>
              <a:t>(</a:t>
            </a:r>
            <a:r>
              <a:rPr lang="en-US" sz="1200" dirty="0" err="1">
                <a:solidFill>
                  <a:schemeClr val="tx1"/>
                </a:solidFill>
              </a:rPr>
              <a:t>struct</a:t>
            </a:r>
            <a:r>
              <a:rPr lang="en-US" sz="1200" dirty="0">
                <a:solidFill>
                  <a:schemeClr val="tx1"/>
                </a:solidFill>
              </a:rPr>
              <a:t> </a:t>
            </a:r>
            <a:r>
              <a:rPr lang="en-US" sz="1200" dirty="0" err="1">
                <a:solidFill>
                  <a:schemeClr val="tx1"/>
                </a:solidFill>
              </a:rPr>
              <a:t>netif</a:t>
            </a:r>
            <a:r>
              <a:rPr lang="en-US" sz="1200" dirty="0">
                <a:solidFill>
                  <a:schemeClr val="tx1"/>
                </a:solidFill>
              </a:rPr>
              <a:t> *</a:t>
            </a:r>
            <a:r>
              <a:rPr lang="en-US" sz="1200" dirty="0" err="1">
                <a:solidFill>
                  <a:schemeClr val="tx1"/>
                </a:solidFill>
              </a:rPr>
              <a:t>netif</a:t>
            </a:r>
            <a:r>
              <a:rPr lang="en-US" sz="1200" dirty="0">
                <a:solidFill>
                  <a:schemeClr val="tx1"/>
                </a:solidFill>
              </a:rPr>
              <a:t>) </a:t>
            </a:r>
            <a:endParaRPr lang="en-US" sz="1200" dirty="0" smtClean="0">
              <a:solidFill>
                <a:schemeClr val="tx1"/>
              </a:solidFill>
            </a:endParaRPr>
          </a:p>
          <a:p>
            <a:pPr marL="0" indent="0">
              <a:spcBef>
                <a:spcPts val="0"/>
              </a:spcBef>
              <a:spcAft>
                <a:spcPts val="0"/>
              </a:spcAft>
              <a:buNone/>
            </a:pPr>
            <a:r>
              <a:rPr lang="pt-BR" sz="1200" dirty="0" smtClean="0">
                <a:solidFill>
                  <a:schemeClr val="tx1"/>
                </a:solidFill>
              </a:rPr>
              <a:t>{</a:t>
            </a:r>
            <a:endParaRPr lang="pt-BR" sz="1200" dirty="0">
              <a:solidFill>
                <a:schemeClr val="tx1"/>
              </a:solidFill>
            </a:endParaRPr>
          </a:p>
          <a:p>
            <a:pPr marL="0" indent="0">
              <a:spcBef>
                <a:spcPts val="0"/>
              </a:spcBef>
              <a:spcAft>
                <a:spcPts val="0"/>
              </a:spcAft>
              <a:buNone/>
            </a:pPr>
            <a:r>
              <a:rPr lang="pt-BR" sz="1200" dirty="0" smtClean="0"/>
              <a:t>    	</a:t>
            </a:r>
            <a:r>
              <a:rPr lang="pt-BR" sz="1200" dirty="0">
                <a:solidFill>
                  <a:schemeClr val="tx1"/>
                </a:solidFill>
              </a:rPr>
              <a:t>uint8_t macaddress[</a:t>
            </a:r>
            <a:r>
              <a:rPr lang="pt-BR" sz="1200" dirty="0">
                <a:solidFill>
                  <a:srgbClr val="FF0000"/>
                </a:solidFill>
              </a:rPr>
              <a:t>6</a:t>
            </a:r>
            <a:r>
              <a:rPr lang="pt-BR" sz="1200" dirty="0">
                <a:solidFill>
                  <a:schemeClr val="tx1"/>
                </a:solidFill>
              </a:rPr>
              <a:t>]= {MAC_ADDR0, MAC_ADDR1, MAC_ADDR2, MAC_ADDR3, MAC_ADDR4, MAC_ADDR5}; </a:t>
            </a:r>
            <a:r>
              <a:rPr lang="pt-BR" sz="1200" dirty="0" smtClean="0">
                <a:solidFill>
                  <a:schemeClr val="tx1"/>
                </a:solidFill>
              </a:rPr>
              <a:t> 	</a:t>
            </a: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EthHandle.Instance </a:t>
            </a:r>
            <a:r>
              <a:rPr lang="pt-BR" sz="1200" dirty="0">
                <a:solidFill>
                  <a:schemeClr val="tx1"/>
                </a:solidFill>
              </a:rPr>
              <a:t>= ETH;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EthHandle.Init.MACAddr </a:t>
            </a:r>
            <a:r>
              <a:rPr lang="pt-BR" sz="1200" dirty="0">
                <a:solidFill>
                  <a:schemeClr val="tx1"/>
                </a:solidFill>
              </a:rPr>
              <a:t>= macaddress;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EthHandle.Init.AutoNegotiation </a:t>
            </a:r>
            <a:r>
              <a:rPr lang="pt-BR" sz="1200" dirty="0">
                <a:solidFill>
                  <a:schemeClr val="tx1"/>
                </a:solidFill>
              </a:rPr>
              <a:t>= ETH_AUTONEGOTIATION_ENABLE;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EthHandle.Init.Speed </a:t>
            </a:r>
            <a:r>
              <a:rPr lang="pt-BR" sz="1200" dirty="0">
                <a:solidFill>
                  <a:schemeClr val="tx1"/>
                </a:solidFill>
              </a:rPr>
              <a:t>= ETH_SPEED_100M;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EthHandle.Init.DuplexMode </a:t>
            </a:r>
            <a:r>
              <a:rPr lang="pt-BR" sz="1200" dirty="0">
                <a:solidFill>
                  <a:schemeClr val="tx1"/>
                </a:solidFill>
              </a:rPr>
              <a:t>= ETH_MODE_FULLDUPLEX;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EthHandle.Init.MediaInterface </a:t>
            </a:r>
            <a:r>
              <a:rPr lang="pt-BR" sz="1200" dirty="0">
                <a:solidFill>
                  <a:schemeClr val="tx1"/>
                </a:solidFill>
              </a:rPr>
              <a:t>= ETH_MEDIA_INTERFACE_MII;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EthHandle.Init.RxMode </a:t>
            </a:r>
            <a:r>
              <a:rPr lang="pt-BR" sz="1200" dirty="0">
                <a:solidFill>
                  <a:schemeClr val="tx1"/>
                </a:solidFill>
              </a:rPr>
              <a:t>= ETH_RXINTERRUPT_MODE;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EthHandle.Init.ChecksumMode </a:t>
            </a:r>
            <a:r>
              <a:rPr lang="pt-BR" sz="1200" dirty="0">
                <a:solidFill>
                  <a:schemeClr val="tx1"/>
                </a:solidFill>
              </a:rPr>
              <a:t>= ETH_CHECKSUM_BY_HARDWARE;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EthHandle.Init.PhyAddress </a:t>
            </a:r>
            <a:r>
              <a:rPr lang="pt-BR" sz="1200" dirty="0">
                <a:solidFill>
                  <a:schemeClr val="tx1"/>
                </a:solidFill>
              </a:rPr>
              <a:t>= DP83848_PHY_ADDRESS; </a:t>
            </a:r>
            <a:r>
              <a:rPr lang="pt-BR" sz="1200" dirty="0" smtClean="0">
                <a:solidFill>
                  <a:schemeClr val="tx1"/>
                </a:solidFill>
              </a:rPr>
              <a:t>	</a:t>
            </a:r>
          </a:p>
          <a:p>
            <a:pPr marL="0" indent="0">
              <a:spcBef>
                <a:spcPts val="0"/>
              </a:spcBef>
              <a:spcAft>
                <a:spcPts val="0"/>
              </a:spcAft>
              <a:buNone/>
            </a:pPr>
            <a:r>
              <a:rPr lang="pt-BR" sz="1200" dirty="0">
                <a:solidFill>
                  <a:schemeClr val="tx1"/>
                </a:solidFill>
              </a:rPr>
              <a:t>	</a:t>
            </a:r>
            <a:r>
              <a:rPr lang="en-US" sz="1200" dirty="0">
                <a:solidFill>
                  <a:srgbClr val="00B050"/>
                </a:solidFill>
              </a:rPr>
              <a:t>/* configure </a:t>
            </a:r>
            <a:r>
              <a:rPr lang="en-US" sz="1200" dirty="0" err="1">
                <a:solidFill>
                  <a:srgbClr val="00B050"/>
                </a:solidFill>
              </a:rPr>
              <a:t>ethernet</a:t>
            </a:r>
            <a:r>
              <a:rPr lang="en-US" sz="1200" dirty="0">
                <a:solidFill>
                  <a:srgbClr val="00B050"/>
                </a:solidFill>
              </a:rPr>
              <a:t> peripheral (GPIOs, clocks, MAC, DMA) */ </a:t>
            </a:r>
            <a:r>
              <a:rPr lang="pt-BR" sz="1200" dirty="0">
                <a:solidFill>
                  <a:srgbClr val="00B050"/>
                </a:solidFill>
              </a:rPr>
              <a:t>	</a:t>
            </a:r>
            <a:endParaRPr lang="pt-BR" sz="1200" dirty="0" smtClean="0">
              <a:solidFill>
                <a:srgbClr val="00B050"/>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HAL_ETH_Init</a:t>
            </a:r>
            <a:r>
              <a:rPr lang="pt-BR" sz="1200" dirty="0">
                <a:solidFill>
                  <a:schemeClr val="tx1"/>
                </a:solidFill>
              </a:rPr>
              <a:t>(&amp;EthHandle) ; 	</a:t>
            </a:r>
            <a:endParaRPr lang="pt-BR" sz="1200" dirty="0" smtClean="0">
              <a:solidFill>
                <a:schemeClr val="tx1"/>
              </a:solidFill>
            </a:endParaRPr>
          </a:p>
          <a:p>
            <a:pPr marL="0" indent="0">
              <a:spcBef>
                <a:spcPts val="0"/>
              </a:spcBef>
              <a:spcAft>
                <a:spcPts val="0"/>
              </a:spcAft>
              <a:buNone/>
            </a:pPr>
            <a:r>
              <a:rPr lang="fr-FR" sz="1200" dirty="0" smtClean="0">
                <a:solidFill>
                  <a:schemeClr val="tx1"/>
                </a:solidFill>
              </a:rPr>
              <a:t>	</a:t>
            </a:r>
            <a:r>
              <a:rPr lang="fr-FR" sz="1200" dirty="0" smtClean="0">
                <a:solidFill>
                  <a:srgbClr val="00B050"/>
                </a:solidFill>
              </a:rPr>
              <a:t>/* </a:t>
            </a:r>
            <a:r>
              <a:rPr lang="fr-FR" sz="1200" dirty="0" err="1">
                <a:solidFill>
                  <a:srgbClr val="00B050"/>
                </a:solidFill>
              </a:rPr>
              <a:t>Initialize</a:t>
            </a:r>
            <a:r>
              <a:rPr lang="fr-FR" sz="1200" dirty="0">
                <a:solidFill>
                  <a:srgbClr val="00B050"/>
                </a:solidFill>
              </a:rPr>
              <a:t> </a:t>
            </a:r>
            <a:r>
              <a:rPr lang="fr-FR" sz="1200" dirty="0" err="1">
                <a:solidFill>
                  <a:srgbClr val="00B050"/>
                </a:solidFill>
              </a:rPr>
              <a:t>Tx</a:t>
            </a:r>
            <a:r>
              <a:rPr lang="fr-FR" sz="1200" dirty="0">
                <a:solidFill>
                  <a:srgbClr val="00B050"/>
                </a:solidFill>
              </a:rPr>
              <a:t> </a:t>
            </a:r>
            <a:r>
              <a:rPr lang="fr-FR" sz="1200" dirty="0" err="1">
                <a:solidFill>
                  <a:srgbClr val="00B050"/>
                </a:solidFill>
              </a:rPr>
              <a:t>Descriptors</a:t>
            </a:r>
            <a:r>
              <a:rPr lang="fr-FR" sz="1200" dirty="0">
                <a:solidFill>
                  <a:srgbClr val="00B050"/>
                </a:solidFill>
              </a:rPr>
              <a:t> </a:t>
            </a:r>
            <a:r>
              <a:rPr lang="fr-FR" sz="1200" dirty="0" err="1">
                <a:solidFill>
                  <a:srgbClr val="00B050"/>
                </a:solidFill>
              </a:rPr>
              <a:t>list</a:t>
            </a:r>
            <a:r>
              <a:rPr lang="fr-FR" sz="1200" dirty="0">
                <a:solidFill>
                  <a:srgbClr val="00B050"/>
                </a:solidFill>
              </a:rPr>
              <a:t>: Chain Mode */ </a:t>
            </a:r>
            <a:endParaRPr lang="fr-FR" sz="1200" dirty="0" smtClean="0">
              <a:solidFill>
                <a:srgbClr val="00B050"/>
              </a:solidFill>
            </a:endParaRPr>
          </a:p>
          <a:p>
            <a:pPr marL="0" indent="0">
              <a:spcBef>
                <a:spcPts val="0"/>
              </a:spcBef>
              <a:spcAft>
                <a:spcPts val="0"/>
              </a:spcAft>
              <a:buNone/>
            </a:pPr>
            <a:r>
              <a:rPr lang="pt-BR" sz="1200" dirty="0" smtClean="0">
                <a:solidFill>
                  <a:schemeClr val="tx1"/>
                </a:solidFill>
              </a:rPr>
              <a:t>	HAL_ETH_DMATxDescListInit</a:t>
            </a:r>
            <a:r>
              <a:rPr lang="pt-BR" sz="1200" dirty="0">
                <a:solidFill>
                  <a:schemeClr val="tx1"/>
                </a:solidFill>
              </a:rPr>
              <a:t>(&amp;EthHandle, DMATxDscrTab, &amp;Tx_Buff[</a:t>
            </a:r>
            <a:r>
              <a:rPr lang="pt-BR" sz="1200" dirty="0">
                <a:solidFill>
                  <a:srgbClr val="FF0000"/>
                </a:solidFill>
              </a:rPr>
              <a:t>0</a:t>
            </a:r>
            <a:r>
              <a:rPr lang="pt-BR" sz="1200" dirty="0">
                <a:solidFill>
                  <a:schemeClr val="tx1"/>
                </a:solidFill>
              </a:rPr>
              <a:t>][</a:t>
            </a:r>
            <a:r>
              <a:rPr lang="pt-BR" sz="1200" dirty="0">
                <a:solidFill>
                  <a:srgbClr val="FF0000"/>
                </a:solidFill>
              </a:rPr>
              <a:t>0</a:t>
            </a:r>
            <a:r>
              <a:rPr lang="pt-BR" sz="1200" dirty="0">
                <a:solidFill>
                  <a:schemeClr val="tx1"/>
                </a:solidFill>
              </a:rPr>
              <a:t>], ETH_TXBUFNB); </a:t>
            </a:r>
            <a:endParaRPr lang="pt-BR" sz="1200" dirty="0" smtClean="0">
              <a:solidFill>
                <a:schemeClr val="tx1"/>
              </a:solidFill>
            </a:endParaRPr>
          </a:p>
          <a:p>
            <a:pPr marL="0" indent="0">
              <a:spcBef>
                <a:spcPts val="0"/>
              </a:spcBef>
              <a:spcAft>
                <a:spcPts val="0"/>
              </a:spcAft>
              <a:buNone/>
            </a:pPr>
            <a:r>
              <a:rPr lang="fr-FR" sz="1200" dirty="0" smtClean="0">
                <a:solidFill>
                  <a:schemeClr val="tx1"/>
                </a:solidFill>
              </a:rPr>
              <a:t>	</a:t>
            </a:r>
            <a:r>
              <a:rPr lang="fr-FR" sz="1200" dirty="0" smtClean="0">
                <a:solidFill>
                  <a:srgbClr val="00B050"/>
                </a:solidFill>
              </a:rPr>
              <a:t>/* </a:t>
            </a:r>
            <a:r>
              <a:rPr lang="fr-FR" sz="1200" dirty="0" err="1">
                <a:solidFill>
                  <a:srgbClr val="00B050"/>
                </a:solidFill>
              </a:rPr>
              <a:t>Initialize</a:t>
            </a:r>
            <a:r>
              <a:rPr lang="fr-FR" sz="1200" dirty="0">
                <a:solidFill>
                  <a:srgbClr val="00B050"/>
                </a:solidFill>
              </a:rPr>
              <a:t> </a:t>
            </a:r>
            <a:r>
              <a:rPr lang="fr-FR" sz="1200" dirty="0" err="1">
                <a:solidFill>
                  <a:srgbClr val="00B050"/>
                </a:solidFill>
              </a:rPr>
              <a:t>Rx</a:t>
            </a:r>
            <a:r>
              <a:rPr lang="fr-FR" sz="1200" dirty="0">
                <a:solidFill>
                  <a:srgbClr val="00B050"/>
                </a:solidFill>
              </a:rPr>
              <a:t> </a:t>
            </a:r>
            <a:r>
              <a:rPr lang="fr-FR" sz="1200" dirty="0" err="1">
                <a:solidFill>
                  <a:srgbClr val="00B050"/>
                </a:solidFill>
              </a:rPr>
              <a:t>Descriptors</a:t>
            </a:r>
            <a:r>
              <a:rPr lang="fr-FR" sz="1200" dirty="0">
                <a:solidFill>
                  <a:srgbClr val="00B050"/>
                </a:solidFill>
              </a:rPr>
              <a:t> </a:t>
            </a:r>
            <a:r>
              <a:rPr lang="fr-FR" sz="1200" dirty="0" err="1">
                <a:solidFill>
                  <a:srgbClr val="00B050"/>
                </a:solidFill>
              </a:rPr>
              <a:t>list</a:t>
            </a:r>
            <a:r>
              <a:rPr lang="fr-FR" sz="1200" dirty="0">
                <a:solidFill>
                  <a:srgbClr val="00B050"/>
                </a:solidFill>
              </a:rPr>
              <a:t>: Chain Mode */ </a:t>
            </a:r>
            <a:endParaRPr lang="fr-FR" sz="1200" dirty="0" smtClean="0">
              <a:solidFill>
                <a:srgbClr val="00B050"/>
              </a:solidFill>
            </a:endParaRPr>
          </a:p>
          <a:p>
            <a:pPr marL="0" indent="0">
              <a:spcBef>
                <a:spcPts val="0"/>
              </a:spcBef>
              <a:spcAft>
                <a:spcPts val="0"/>
              </a:spcAft>
              <a:buNone/>
            </a:pPr>
            <a:r>
              <a:rPr lang="pt-BR" sz="1200" dirty="0" smtClean="0">
                <a:solidFill>
                  <a:schemeClr val="tx1"/>
                </a:solidFill>
              </a:rPr>
              <a:t>	HAL_ETH_DMARxDescListInit</a:t>
            </a:r>
            <a:r>
              <a:rPr lang="pt-BR" sz="1200" dirty="0">
                <a:solidFill>
                  <a:schemeClr val="tx1"/>
                </a:solidFill>
              </a:rPr>
              <a:t>(&amp;EthHandle, DMARxDscrTab, </a:t>
            </a:r>
            <a:r>
              <a:rPr lang="pt-BR" sz="1200" dirty="0" smtClean="0">
                <a:solidFill>
                  <a:schemeClr val="tx1"/>
                </a:solidFill>
              </a:rPr>
              <a:t>&amp;Rx_Buff[</a:t>
            </a:r>
            <a:r>
              <a:rPr lang="pt-BR" sz="1200" dirty="0" smtClean="0">
                <a:solidFill>
                  <a:srgbClr val="FF0000"/>
                </a:solidFill>
              </a:rPr>
              <a:t>0</a:t>
            </a:r>
            <a:r>
              <a:rPr lang="pt-BR" sz="1200" dirty="0" smtClean="0">
                <a:solidFill>
                  <a:schemeClr val="tx1"/>
                </a:solidFill>
              </a:rPr>
              <a:t>][</a:t>
            </a:r>
            <a:r>
              <a:rPr lang="pt-BR" sz="1200" dirty="0">
                <a:solidFill>
                  <a:srgbClr val="FF0000"/>
                </a:solidFill>
              </a:rPr>
              <a:t>0</a:t>
            </a:r>
            <a:r>
              <a:rPr lang="pt-BR" sz="1200" dirty="0">
                <a:solidFill>
                  <a:schemeClr val="tx1"/>
                </a:solidFill>
              </a:rPr>
              <a:t>], ETH_RXBUFNB);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endParaRPr lang="pt-BR" sz="1200" dirty="0" smtClean="0">
              <a:solidFill>
                <a:schemeClr val="tx1"/>
              </a:solidFill>
            </a:endParaRPr>
          </a:p>
          <a:p>
            <a:pPr marL="0" indent="0">
              <a:spcBef>
                <a:spcPts val="0"/>
              </a:spcBef>
              <a:spcAft>
                <a:spcPts val="0"/>
              </a:spcAft>
              <a:buNone/>
            </a:pPr>
            <a:r>
              <a:rPr lang="en-US" sz="1200" dirty="0" smtClean="0">
                <a:solidFill>
                  <a:schemeClr val="tx1"/>
                </a:solidFill>
              </a:rPr>
              <a:t>	</a:t>
            </a:r>
            <a:r>
              <a:rPr lang="en-US" sz="1200" dirty="0" smtClean="0">
                <a:solidFill>
                  <a:srgbClr val="00B050"/>
                </a:solidFill>
              </a:rPr>
              <a:t>/* </a:t>
            </a:r>
            <a:r>
              <a:rPr lang="en-US" sz="1200" dirty="0">
                <a:solidFill>
                  <a:srgbClr val="00B050"/>
                </a:solidFill>
              </a:rPr>
              <a:t>Enable MAC and DMA transmission and reception */ </a:t>
            </a:r>
            <a:endParaRPr lang="en-US" sz="1200" dirty="0" smtClean="0">
              <a:solidFill>
                <a:srgbClr val="00B050"/>
              </a:solidFill>
            </a:endParaRPr>
          </a:p>
          <a:p>
            <a:pPr marL="0" indent="0">
              <a:spcBef>
                <a:spcPts val="0"/>
              </a:spcBef>
              <a:spcAft>
                <a:spcPts val="0"/>
              </a:spcAft>
              <a:buNone/>
            </a:pPr>
            <a:r>
              <a:rPr lang="pt-BR" sz="1200" dirty="0" smtClean="0">
                <a:solidFill>
                  <a:schemeClr val="tx1"/>
                </a:solidFill>
              </a:rPr>
              <a:t>	HAL_ETH_Start</a:t>
            </a:r>
            <a:r>
              <a:rPr lang="pt-BR" sz="1200" dirty="0">
                <a:solidFill>
                  <a:schemeClr val="tx1"/>
                </a:solidFill>
              </a:rPr>
              <a:t>(&amp;EthHandle); </a:t>
            </a:r>
          </a:p>
          <a:p>
            <a:pPr marL="0" indent="0">
              <a:spcBef>
                <a:spcPts val="0"/>
              </a:spcBef>
              <a:spcAft>
                <a:spcPts val="0"/>
              </a:spcAft>
              <a:buNone/>
            </a:pPr>
            <a:r>
              <a:rPr lang="pt-BR" sz="1200" dirty="0" smtClean="0">
                <a:solidFill>
                  <a:schemeClr val="tx1"/>
                </a:solidFill>
              </a:rPr>
              <a:t>}</a:t>
            </a:r>
            <a:endParaRPr lang="pt-BR" sz="1200" dirty="0">
              <a:solidFill>
                <a:schemeClr val="tx1"/>
              </a:solidFill>
            </a:endParaRPr>
          </a:p>
        </p:txBody>
      </p:sp>
    </p:spTree>
    <p:extLst>
      <p:ext uri="{BB962C8B-B14F-4D97-AF65-F5344CB8AC3E}">
        <p14:creationId xmlns:p14="http://schemas.microsoft.com/office/powerpoint/2010/main" val="4156009920"/>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ea typeface="SimSun" panose="02010600030101010101" pitchFamily="2" charset="-122"/>
              </a:rPr>
              <a:t>Generic information about TCP-IP</a:t>
            </a:r>
          </a:p>
          <a:p>
            <a:pPr marL="168275" indent="-168275" eaLnBrk="1" hangingPunct="1">
              <a:buFontTx/>
              <a:buNone/>
            </a:pPr>
            <a:r>
              <a:rPr lang="en-US" altLang="zh-CN" dirty="0" err="1" smtClean="0">
                <a:solidFill>
                  <a:schemeClr val="bg2">
                    <a:lumMod val="75000"/>
                  </a:schemeClr>
                </a:solidFill>
                <a:ea typeface="SimSun" panose="02010600030101010101" pitchFamily="2" charset="-122"/>
              </a:rPr>
              <a:t>Nichelite</a:t>
            </a:r>
            <a:r>
              <a:rPr lang="en-US" altLang="zh-CN" dirty="0" smtClean="0">
                <a:solidFill>
                  <a:schemeClr val="bg2">
                    <a:lumMod val="75000"/>
                  </a:schemeClr>
                </a:solidFill>
                <a:ea typeface="SimSun" panose="02010600030101010101" pitchFamily="2" charset="-122"/>
              </a:rPr>
              <a:t> TCP-IP Stack</a:t>
            </a:r>
          </a:p>
          <a:p>
            <a:pPr marL="168275" indent="-168275" eaLnBrk="1" hangingPunct="1">
              <a:buFontTx/>
              <a:buNone/>
            </a:pPr>
            <a:r>
              <a:rPr lang="en-US" altLang="zh-CN" dirty="0" smtClean="0">
                <a:solidFill>
                  <a:schemeClr val="bg2">
                    <a:lumMod val="75000"/>
                  </a:schemeClr>
                </a:solidFill>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5</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879227515"/>
      </p:ext>
    </p:extLst>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Stand Alone vs RTOS</a:t>
            </a:r>
            <a:endParaRPr lang="pt-BR" dirty="0"/>
          </a:p>
        </p:txBody>
      </p:sp>
      <p:sp>
        <p:nvSpPr>
          <p:cNvPr id="3" name="Content Placeholder 2"/>
          <p:cNvSpPr>
            <a:spLocks noGrp="1"/>
          </p:cNvSpPr>
          <p:nvPr>
            <p:ph idx="1"/>
          </p:nvPr>
        </p:nvSpPr>
        <p:spPr>
          <a:xfrm>
            <a:off x="457200" y="1277496"/>
            <a:ext cx="8229600" cy="4462760"/>
          </a:xfrm>
        </p:spPr>
        <p:txBody>
          <a:bodyPr/>
          <a:lstStyle/>
          <a:p>
            <a:r>
              <a:rPr lang="en-US" sz="1800" dirty="0" smtClean="0"/>
              <a:t>The </a:t>
            </a:r>
            <a:r>
              <a:rPr lang="en-US" sz="1800" dirty="0" err="1"/>
              <a:t>ethernet_input</a:t>
            </a:r>
            <a:r>
              <a:rPr lang="en-US" sz="1800" dirty="0"/>
              <a:t>() function implementation differs between standalone and RTOS modes: </a:t>
            </a:r>
            <a:endParaRPr lang="en-US" sz="1800" dirty="0" smtClean="0"/>
          </a:p>
          <a:p>
            <a:pPr lvl="1"/>
            <a:r>
              <a:rPr lang="en-US" dirty="0" smtClean="0"/>
              <a:t>In </a:t>
            </a:r>
            <a:r>
              <a:rPr lang="en-US" dirty="0"/>
              <a:t>standalone applications, this function must be inserted into the main loop of the application to poll for any received packet. </a:t>
            </a:r>
            <a:endParaRPr lang="en-US" dirty="0" smtClean="0"/>
          </a:p>
          <a:p>
            <a:pPr lvl="1"/>
            <a:r>
              <a:rPr lang="en-US" dirty="0" smtClean="0"/>
              <a:t>In </a:t>
            </a:r>
            <a:r>
              <a:rPr lang="en-US" dirty="0"/>
              <a:t>RTOS applications, this function is implemented as a thread waiting for a semaphore to handle a received packet. The semaphore is given when the Ethernet peripheral generates an interrupt for a received packet. </a:t>
            </a:r>
            <a:endParaRPr lang="pt-BR" dirty="0"/>
          </a:p>
          <a:p>
            <a:r>
              <a:rPr lang="en-US" sz="1800" dirty="0" smtClean="0"/>
              <a:t>The </a:t>
            </a:r>
            <a:r>
              <a:rPr lang="en-US" sz="1800" i="1" dirty="0" err="1"/>
              <a:t>ethernetif.c</a:t>
            </a:r>
            <a:r>
              <a:rPr lang="en-US" sz="1800" i="1" dirty="0"/>
              <a:t> </a:t>
            </a:r>
            <a:r>
              <a:rPr lang="en-US" sz="1800" dirty="0"/>
              <a:t>file also implements the Ethernet peripheral MSP routines for low layer initialization (GPIO, CLK …) and interrupts callbacks.</a:t>
            </a:r>
          </a:p>
          <a:p>
            <a:r>
              <a:rPr lang="en-US" sz="1800" dirty="0"/>
              <a:t>In case of RTOS implementation, an additional file is used (</a:t>
            </a:r>
            <a:r>
              <a:rPr lang="en-US" sz="1800" i="1" dirty="0" err="1"/>
              <a:t>sys_arch.c</a:t>
            </a:r>
            <a:r>
              <a:rPr lang="en-US" sz="1800" dirty="0"/>
              <a:t>). This file implements an emulation layer for the RTOS services (message passing through RTOS mailbox, semaphores, etc.). This file should be tailored according to the current RTOS, that is </a:t>
            </a:r>
            <a:r>
              <a:rPr lang="en-US" sz="1800" dirty="0" err="1"/>
              <a:t>FreeRTOS</a:t>
            </a:r>
            <a:r>
              <a:rPr lang="en-US" sz="1800" dirty="0"/>
              <a:t> for this </a:t>
            </a:r>
            <a:r>
              <a:rPr lang="en-US" sz="1800" dirty="0" smtClean="0"/>
              <a:t>package</a:t>
            </a:r>
            <a:endParaRPr lang="pt-BR" sz="1800"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50</a:t>
            </a:fld>
            <a:endParaRPr lang="fr-FR" altLang="zh-CN"/>
          </a:p>
        </p:txBody>
      </p:sp>
    </p:spTree>
    <p:extLst>
      <p:ext uri="{BB962C8B-B14F-4D97-AF65-F5344CB8AC3E}">
        <p14:creationId xmlns:p14="http://schemas.microsoft.com/office/powerpoint/2010/main" val="2667538203"/>
      </p:ext>
    </p:extLst>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LwIP configuration </a:t>
            </a:r>
          </a:p>
        </p:txBody>
      </p:sp>
      <p:sp>
        <p:nvSpPr>
          <p:cNvPr id="3" name="Content Placeholder 2"/>
          <p:cNvSpPr>
            <a:spLocks noGrp="1"/>
          </p:cNvSpPr>
          <p:nvPr>
            <p:ph idx="1"/>
          </p:nvPr>
        </p:nvSpPr>
        <p:spPr>
          <a:xfrm>
            <a:off x="457200" y="1277496"/>
            <a:ext cx="8229600" cy="1631216"/>
          </a:xfrm>
        </p:spPr>
        <p:txBody>
          <a:bodyPr/>
          <a:lstStyle/>
          <a:p>
            <a:r>
              <a:rPr lang="en-US" dirty="0" err="1" smtClean="0"/>
              <a:t>LwIP</a:t>
            </a:r>
            <a:r>
              <a:rPr lang="en-US" dirty="0" smtClean="0"/>
              <a:t> </a:t>
            </a:r>
            <a:r>
              <a:rPr lang="en-US" dirty="0"/>
              <a:t>provides a file named </a:t>
            </a:r>
            <a:r>
              <a:rPr lang="en-US" i="1" dirty="0" err="1"/>
              <a:t>lwipopts.h</a:t>
            </a:r>
            <a:r>
              <a:rPr lang="en-US" i="1" dirty="0"/>
              <a:t> </a:t>
            </a:r>
            <a:r>
              <a:rPr lang="en-US" dirty="0"/>
              <a:t>that allows the user to fully configure the stack and all its modules. The user does not need to define all the </a:t>
            </a:r>
            <a:r>
              <a:rPr lang="en-US" dirty="0" err="1"/>
              <a:t>LwIP</a:t>
            </a:r>
            <a:r>
              <a:rPr lang="en-US" dirty="0"/>
              <a:t> options: if an option is not defined, a default value defined in </a:t>
            </a:r>
            <a:r>
              <a:rPr lang="en-US" i="1" dirty="0" err="1"/>
              <a:t>opt.h</a:t>
            </a:r>
            <a:r>
              <a:rPr lang="en-US" i="1" dirty="0"/>
              <a:t> </a:t>
            </a:r>
            <a:r>
              <a:rPr lang="en-US" dirty="0"/>
              <a:t>file is used. Therefore, </a:t>
            </a:r>
            <a:r>
              <a:rPr lang="en-US" i="1" dirty="0" err="1"/>
              <a:t>lwipopts.h</a:t>
            </a:r>
            <a:r>
              <a:rPr lang="en-US" i="1" dirty="0"/>
              <a:t> </a:t>
            </a:r>
            <a:r>
              <a:rPr lang="en-US" dirty="0"/>
              <a:t>provides a way to override much of the </a:t>
            </a:r>
            <a:r>
              <a:rPr lang="en-US" dirty="0" err="1"/>
              <a:t>lwIP</a:t>
            </a:r>
            <a:r>
              <a:rPr lang="en-US" dirty="0"/>
              <a:t> behavior.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51</a:t>
            </a:fld>
            <a:endParaRPr lang="fr-FR" altLang="zh-CN"/>
          </a:p>
        </p:txBody>
      </p:sp>
    </p:spTree>
    <p:extLst>
      <p:ext uri="{BB962C8B-B14F-4D97-AF65-F5344CB8AC3E}">
        <p14:creationId xmlns:p14="http://schemas.microsoft.com/office/powerpoint/2010/main" val="1371981853"/>
      </p:ext>
    </p:extLst>
  </p:cSld>
  <p:clrMapOvr>
    <a:masterClrMapping/>
  </p:clrMapOvr>
  <p:transition spd="slow">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LwIP configuration </a:t>
            </a:r>
            <a:endParaRPr lang="pt-BR" dirty="0"/>
          </a:p>
        </p:txBody>
      </p:sp>
      <p:sp>
        <p:nvSpPr>
          <p:cNvPr id="3" name="Content Placeholder 2"/>
          <p:cNvSpPr>
            <a:spLocks noGrp="1"/>
          </p:cNvSpPr>
          <p:nvPr>
            <p:ph idx="1"/>
          </p:nvPr>
        </p:nvSpPr>
        <p:spPr>
          <a:xfrm>
            <a:off x="457200" y="1277496"/>
            <a:ext cx="8229600" cy="1538883"/>
          </a:xfrm>
        </p:spPr>
        <p:txBody>
          <a:bodyPr/>
          <a:lstStyle/>
          <a:p>
            <a:r>
              <a:rPr lang="pt-BR" dirty="0"/>
              <a:t>Modules support </a:t>
            </a:r>
            <a:endParaRPr lang="pt-BR" dirty="0" smtClean="0"/>
          </a:p>
          <a:p>
            <a:pPr lvl="1"/>
            <a:r>
              <a:rPr lang="en-US" dirty="0" smtClean="0"/>
              <a:t>The </a:t>
            </a:r>
            <a:r>
              <a:rPr lang="en-US" dirty="0"/>
              <a:t>user can choose the modules he needs for his application, so that the code size will be optimized by compiling only the selected features.</a:t>
            </a:r>
          </a:p>
          <a:p>
            <a:pPr lvl="1"/>
            <a:r>
              <a:rPr lang="en-US" dirty="0"/>
              <a:t>As an example, to disable UDP and enable DHCP, the following code must be implemented in </a:t>
            </a:r>
            <a:r>
              <a:rPr lang="en-US" i="1" dirty="0" err="1"/>
              <a:t>lwipopts.h</a:t>
            </a:r>
            <a:r>
              <a:rPr lang="en-US" i="1" dirty="0"/>
              <a:t> </a:t>
            </a:r>
            <a:r>
              <a:rPr lang="en-US" dirty="0"/>
              <a:t>file: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52</a:t>
            </a:fld>
            <a:endParaRPr lang="fr-FR" altLang="zh-CN"/>
          </a:p>
        </p:txBody>
      </p:sp>
      <p:sp>
        <p:nvSpPr>
          <p:cNvPr id="5" name="Rectangle 4"/>
          <p:cNvSpPr/>
          <p:nvPr/>
        </p:nvSpPr>
        <p:spPr>
          <a:xfrm>
            <a:off x="885120" y="2894409"/>
            <a:ext cx="4416575" cy="1200329"/>
          </a:xfrm>
          <a:prstGeom prst="rect">
            <a:avLst/>
          </a:prstGeom>
        </p:spPr>
        <p:txBody>
          <a:bodyPr wrap="square">
            <a:spAutoFit/>
          </a:bodyPr>
          <a:lstStyle/>
          <a:p>
            <a:r>
              <a:rPr lang="pt-BR" b="0" i="0" u="none" strike="noStrike" baseline="0" dirty="0" smtClean="0">
                <a:solidFill>
                  <a:srgbClr val="00B050"/>
                </a:solidFill>
                <a:latin typeface="+mj-lt"/>
              </a:rPr>
              <a:t>/* Disable UDP */ </a:t>
            </a:r>
          </a:p>
          <a:p>
            <a:r>
              <a:rPr lang="pt-BR" b="0" i="0" u="none" strike="noStrike" baseline="0" dirty="0" smtClean="0">
                <a:solidFill>
                  <a:srgbClr val="0070C0"/>
                </a:solidFill>
                <a:latin typeface="+mj-lt"/>
              </a:rPr>
              <a:t>#define </a:t>
            </a:r>
            <a:r>
              <a:rPr lang="pt-BR" b="0" i="0" u="none" strike="noStrike" baseline="0" dirty="0" smtClean="0">
                <a:solidFill>
                  <a:srgbClr val="000000"/>
                </a:solidFill>
                <a:latin typeface="+mj-lt"/>
              </a:rPr>
              <a:t>LWIP_UDP </a:t>
            </a:r>
            <a:r>
              <a:rPr lang="pt-BR" b="0" i="0" u="none" strike="noStrike" baseline="0" dirty="0" smtClean="0">
                <a:solidFill>
                  <a:srgbClr val="FF0000"/>
                </a:solidFill>
                <a:latin typeface="+mj-lt"/>
              </a:rPr>
              <a:t>0 </a:t>
            </a:r>
          </a:p>
          <a:p>
            <a:r>
              <a:rPr lang="pt-BR" b="0" i="0" u="none" strike="noStrike" baseline="0" dirty="0" smtClean="0">
                <a:solidFill>
                  <a:srgbClr val="00B050"/>
                </a:solidFill>
                <a:latin typeface="+mj-lt"/>
              </a:rPr>
              <a:t>/* Enable DHCP */ </a:t>
            </a:r>
          </a:p>
          <a:p>
            <a:r>
              <a:rPr lang="pt-BR" b="0" i="0" u="none" strike="noStrike" baseline="0" dirty="0" smtClean="0">
                <a:solidFill>
                  <a:srgbClr val="0070C0"/>
                </a:solidFill>
                <a:latin typeface="+mj-lt"/>
              </a:rPr>
              <a:t>#define </a:t>
            </a:r>
            <a:r>
              <a:rPr lang="pt-BR" b="0" i="0" u="none" strike="noStrike" baseline="0" dirty="0" smtClean="0">
                <a:solidFill>
                  <a:srgbClr val="000000"/>
                </a:solidFill>
                <a:latin typeface="+mj-lt"/>
              </a:rPr>
              <a:t>LWIP_DHCP </a:t>
            </a:r>
            <a:r>
              <a:rPr lang="pt-BR" b="0" i="0" u="none" strike="noStrike" baseline="0" dirty="0" smtClean="0">
                <a:solidFill>
                  <a:srgbClr val="FF0000"/>
                </a:solidFill>
                <a:latin typeface="+mj-lt"/>
              </a:rPr>
              <a:t>1</a:t>
            </a:r>
            <a:r>
              <a:rPr lang="pt-BR" b="0" i="0" u="none" strike="noStrike" baseline="0" dirty="0" smtClean="0">
                <a:solidFill>
                  <a:srgbClr val="000000"/>
                </a:solidFill>
                <a:latin typeface="+mj-lt"/>
              </a:rPr>
              <a:t> </a:t>
            </a:r>
            <a:endParaRPr lang="pt-BR" dirty="0">
              <a:latin typeface="+mj-lt"/>
            </a:endParaRPr>
          </a:p>
        </p:txBody>
      </p:sp>
    </p:spTree>
    <p:extLst>
      <p:ext uri="{BB962C8B-B14F-4D97-AF65-F5344CB8AC3E}">
        <p14:creationId xmlns:p14="http://schemas.microsoft.com/office/powerpoint/2010/main" val="1361156107"/>
      </p:ext>
    </p:extLst>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LwIP configuration </a:t>
            </a:r>
            <a:endParaRPr lang="pt-BR" dirty="0"/>
          </a:p>
        </p:txBody>
      </p:sp>
      <p:sp>
        <p:nvSpPr>
          <p:cNvPr id="3" name="Content Placeholder 2"/>
          <p:cNvSpPr>
            <a:spLocks noGrp="1"/>
          </p:cNvSpPr>
          <p:nvPr>
            <p:ph idx="1"/>
          </p:nvPr>
        </p:nvSpPr>
        <p:spPr>
          <a:xfrm>
            <a:off x="457200" y="1277496"/>
            <a:ext cx="8229600" cy="3093154"/>
          </a:xfrm>
        </p:spPr>
        <p:txBody>
          <a:bodyPr/>
          <a:lstStyle/>
          <a:p>
            <a:r>
              <a:rPr lang="pt-BR" dirty="0" smtClean="0"/>
              <a:t>Memory Configuration</a:t>
            </a:r>
          </a:p>
          <a:p>
            <a:pPr lvl="1"/>
            <a:r>
              <a:rPr lang="en-US" dirty="0" err="1" smtClean="0"/>
              <a:t>LwIP</a:t>
            </a:r>
            <a:r>
              <a:rPr lang="en-US" dirty="0" smtClean="0"/>
              <a:t> </a:t>
            </a:r>
            <a:r>
              <a:rPr lang="en-US" dirty="0"/>
              <a:t>provides a flexible way to manage memory pool sizes and organization. </a:t>
            </a:r>
          </a:p>
          <a:p>
            <a:pPr lvl="1"/>
            <a:r>
              <a:rPr lang="en-US" dirty="0"/>
              <a:t>It reserves a fixed-size static memory area in the data segment. It is subdivided into the various pools that </a:t>
            </a:r>
            <a:r>
              <a:rPr lang="en-US" dirty="0" err="1"/>
              <a:t>lwIP</a:t>
            </a:r>
            <a:r>
              <a:rPr lang="en-US" dirty="0"/>
              <a:t> uses for the various data structures. As an example, there is a pool for </a:t>
            </a:r>
            <a:r>
              <a:rPr lang="en-US" dirty="0" err="1"/>
              <a:t>struct</a:t>
            </a:r>
            <a:r>
              <a:rPr lang="en-US" dirty="0"/>
              <a:t> </a:t>
            </a:r>
            <a:r>
              <a:rPr lang="en-US" dirty="0" err="1"/>
              <a:t>tcp_pcb</a:t>
            </a:r>
            <a:r>
              <a:rPr lang="en-US" dirty="0"/>
              <a:t>, and another pool for </a:t>
            </a:r>
            <a:r>
              <a:rPr lang="en-US" dirty="0" err="1"/>
              <a:t>struct</a:t>
            </a:r>
            <a:r>
              <a:rPr lang="en-US" dirty="0"/>
              <a:t> </a:t>
            </a:r>
            <a:r>
              <a:rPr lang="en-US" dirty="0" err="1"/>
              <a:t>udp_pcb</a:t>
            </a:r>
            <a:r>
              <a:rPr lang="en-US" dirty="0"/>
              <a:t>. Each pool can be configured to hold a fixed number of data structures. This number can be changed in the </a:t>
            </a:r>
            <a:r>
              <a:rPr lang="en-US" i="1" dirty="0" err="1"/>
              <a:t>lwipopts.h</a:t>
            </a:r>
            <a:r>
              <a:rPr lang="en-US" i="1" dirty="0"/>
              <a:t> </a:t>
            </a:r>
            <a:r>
              <a:rPr lang="en-US" dirty="0"/>
              <a:t>file. For example, MEMP_NUM_TCP_PCB and MEMP_NUM_UDP_PCB define the maximum number of </a:t>
            </a:r>
            <a:r>
              <a:rPr lang="en-US" dirty="0" err="1"/>
              <a:t>tcp_pcb</a:t>
            </a:r>
            <a:r>
              <a:rPr lang="en-US" dirty="0"/>
              <a:t> and </a:t>
            </a:r>
            <a:r>
              <a:rPr lang="en-US" dirty="0" err="1"/>
              <a:t>udb_pcb</a:t>
            </a:r>
            <a:r>
              <a:rPr lang="en-US" dirty="0"/>
              <a:t> structures that can be active in the system at a given time</a:t>
            </a:r>
            <a:r>
              <a:rPr lang="en-US" dirty="0" smtClean="0"/>
              <a:t>.</a:t>
            </a:r>
          </a:p>
          <a:p>
            <a:pPr lvl="1"/>
            <a:r>
              <a:rPr lang="en-US" dirty="0" smtClean="0"/>
              <a:t>The </a:t>
            </a:r>
            <a:r>
              <a:rPr lang="en-US" dirty="0"/>
              <a:t>user options can be changed in </a:t>
            </a:r>
            <a:r>
              <a:rPr lang="en-US" i="1" dirty="0" err="1"/>
              <a:t>lwipopts.h</a:t>
            </a:r>
            <a:r>
              <a:rPr lang="en-US" dirty="0"/>
              <a:t>. </a:t>
            </a:r>
            <a:r>
              <a:rPr lang="en-US" dirty="0" smtClean="0"/>
              <a:t>the table below </a:t>
            </a:r>
            <a:r>
              <a:rPr lang="en-US" dirty="0"/>
              <a:t>provides a summary of the main RAM memory options.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53</a:t>
            </a:fld>
            <a:endParaRPr lang="fr-FR" altLang="zh-CN"/>
          </a:p>
        </p:txBody>
      </p:sp>
      <p:pic>
        <p:nvPicPr>
          <p:cNvPr id="5" name="Picture 4"/>
          <p:cNvPicPr>
            <a:picLocks noChangeAspect="1"/>
          </p:cNvPicPr>
          <p:nvPr/>
        </p:nvPicPr>
        <p:blipFill>
          <a:blip r:embed="rId2"/>
          <a:stretch>
            <a:fillRect/>
          </a:stretch>
        </p:blipFill>
        <p:spPr>
          <a:xfrm>
            <a:off x="4493616" y="4389258"/>
            <a:ext cx="4621550" cy="2059764"/>
          </a:xfrm>
          <a:prstGeom prst="rect">
            <a:avLst/>
          </a:prstGeom>
        </p:spPr>
      </p:pic>
      <p:pic>
        <p:nvPicPr>
          <p:cNvPr id="6" name="Picture 5"/>
          <p:cNvPicPr>
            <a:picLocks noChangeAspect="1"/>
          </p:cNvPicPr>
          <p:nvPr/>
        </p:nvPicPr>
        <p:blipFill>
          <a:blip r:embed="rId3"/>
          <a:stretch>
            <a:fillRect/>
          </a:stretch>
        </p:blipFill>
        <p:spPr>
          <a:xfrm>
            <a:off x="232234" y="4403898"/>
            <a:ext cx="4261382" cy="1404475"/>
          </a:xfrm>
          <a:prstGeom prst="rect">
            <a:avLst/>
          </a:prstGeom>
        </p:spPr>
      </p:pic>
    </p:spTree>
    <p:extLst>
      <p:ext uri="{BB962C8B-B14F-4D97-AF65-F5344CB8AC3E}">
        <p14:creationId xmlns:p14="http://schemas.microsoft.com/office/powerpoint/2010/main" val="2003009768"/>
      </p:ext>
    </p:extLst>
  </p:cSld>
  <p:clrMapOvr>
    <a:masterClrMapping/>
  </p:clrMapOvr>
  <p:transition spd="slow">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Using the LwIP apps</a:t>
            </a:r>
            <a:endParaRPr lang="pt-BR" dirty="0"/>
          </a:p>
        </p:txBody>
      </p:sp>
      <p:sp>
        <p:nvSpPr>
          <p:cNvPr id="3" name="Content Placeholder 2"/>
          <p:cNvSpPr>
            <a:spLocks noGrp="1"/>
          </p:cNvSpPr>
          <p:nvPr>
            <p:ph idx="1"/>
          </p:nvPr>
        </p:nvSpPr>
        <p:spPr>
          <a:xfrm>
            <a:off x="457200" y="1277496"/>
            <a:ext cx="8229600" cy="1323439"/>
          </a:xfrm>
        </p:spPr>
        <p:txBody>
          <a:bodyPr/>
          <a:lstStyle/>
          <a:p>
            <a:r>
              <a:rPr lang="en-US" dirty="0" smtClean="0"/>
              <a:t>The </a:t>
            </a:r>
            <a:r>
              <a:rPr lang="en-US" dirty="0"/>
              <a:t>STM32Cube </a:t>
            </a:r>
            <a:r>
              <a:rPr lang="en-US" dirty="0" err="1"/>
              <a:t>LwIP</a:t>
            </a:r>
            <a:r>
              <a:rPr lang="en-US" dirty="0"/>
              <a:t> package comes with several applications that use the different </a:t>
            </a:r>
            <a:r>
              <a:rPr lang="en-US" dirty="0" err="1"/>
              <a:t>LwIP</a:t>
            </a:r>
            <a:r>
              <a:rPr lang="en-US" dirty="0"/>
              <a:t> stack API sets.</a:t>
            </a:r>
          </a:p>
          <a:p>
            <a:r>
              <a:rPr lang="en-US" dirty="0"/>
              <a:t>The applications are divided into three categories as shown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54</a:t>
            </a:fld>
            <a:endParaRPr lang="fr-FR" altLang="zh-CN"/>
          </a:p>
        </p:txBody>
      </p:sp>
      <p:pic>
        <p:nvPicPr>
          <p:cNvPr id="5" name="Picture 4"/>
          <p:cNvPicPr>
            <a:picLocks noChangeAspect="1"/>
          </p:cNvPicPr>
          <p:nvPr/>
        </p:nvPicPr>
        <p:blipFill>
          <a:blip r:embed="rId2"/>
          <a:stretch>
            <a:fillRect/>
          </a:stretch>
        </p:blipFill>
        <p:spPr>
          <a:xfrm>
            <a:off x="1576387" y="2929735"/>
            <a:ext cx="5991225" cy="2686050"/>
          </a:xfrm>
          <a:prstGeom prst="rect">
            <a:avLst/>
          </a:prstGeom>
        </p:spPr>
      </p:pic>
    </p:spTree>
    <p:extLst>
      <p:ext uri="{BB962C8B-B14F-4D97-AF65-F5344CB8AC3E}">
        <p14:creationId xmlns:p14="http://schemas.microsoft.com/office/powerpoint/2010/main" val="4056637278"/>
      </p:ext>
    </p:extLst>
  </p:cSld>
  <p:clrMapOvr>
    <a:masterClrMapping/>
  </p:clrMapOvr>
  <p:transition spd="slow">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Using the LwIP apps</a:t>
            </a:r>
            <a:endParaRPr lang="pt-BR" dirty="0"/>
          </a:p>
        </p:txBody>
      </p:sp>
      <p:sp>
        <p:nvSpPr>
          <p:cNvPr id="3" name="Content Placeholder 2"/>
          <p:cNvSpPr>
            <a:spLocks noGrp="1"/>
          </p:cNvSpPr>
          <p:nvPr>
            <p:ph idx="1"/>
          </p:nvPr>
        </p:nvSpPr>
        <p:spPr>
          <a:xfrm>
            <a:off x="457200" y="1277496"/>
            <a:ext cx="8229600" cy="1538883"/>
          </a:xfrm>
        </p:spPr>
        <p:txBody>
          <a:bodyPr/>
          <a:lstStyle/>
          <a:p>
            <a:r>
              <a:rPr lang="pt-BR" dirty="0" smtClean="0"/>
              <a:t>We’ll have 2 examples during our hands on session</a:t>
            </a:r>
          </a:p>
          <a:p>
            <a:pPr lvl="1"/>
            <a:r>
              <a:rPr lang="en-US" b="1" dirty="0"/>
              <a:t>Getting started </a:t>
            </a:r>
            <a:r>
              <a:rPr lang="en-US" dirty="0"/>
              <a:t>applications use the minimal configuration to run applications on top of the </a:t>
            </a:r>
            <a:r>
              <a:rPr lang="en-US" dirty="0" err="1"/>
              <a:t>LwIP</a:t>
            </a:r>
            <a:r>
              <a:rPr lang="en-US" dirty="0"/>
              <a:t> stack. LEDs are used to inform the user of application status. </a:t>
            </a:r>
            <a:endParaRPr lang="en-US" dirty="0" smtClean="0"/>
          </a:p>
          <a:p>
            <a:pPr lvl="1"/>
            <a:r>
              <a:rPr lang="en-US" b="1" dirty="0" smtClean="0"/>
              <a:t>Features </a:t>
            </a:r>
            <a:r>
              <a:rPr lang="en-US" dirty="0"/>
              <a:t>applications provide more flexibility and options. They support network protocols like HTTP, DHCP and use LCD messages to indicate application status.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55</a:t>
            </a:fld>
            <a:endParaRPr lang="fr-FR" altLang="zh-CN"/>
          </a:p>
        </p:txBody>
      </p:sp>
      <p:graphicFrame>
        <p:nvGraphicFramePr>
          <p:cNvPr id="5" name="Diagram 4"/>
          <p:cNvGraphicFramePr/>
          <p:nvPr>
            <p:extLst>
              <p:ext uri="{D42A27DB-BD31-4B8C-83A1-F6EECF244321}">
                <p14:modId xmlns:p14="http://schemas.microsoft.com/office/powerpoint/2010/main" val="3183050199"/>
              </p:ext>
            </p:extLst>
          </p:nvPr>
        </p:nvGraphicFramePr>
        <p:xfrm>
          <a:off x="1153955" y="26609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4815532"/>
      </p:ext>
    </p:extLst>
  </p:cSld>
  <p:clrMapOvr>
    <a:masterClrMapping/>
  </p:clrMapOvr>
  <p:transition spd="slow">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Hands on</a:t>
            </a:r>
            <a:br>
              <a:rPr lang="pt-BR" dirty="0" smtClean="0"/>
            </a:br>
            <a:r>
              <a:rPr lang="pt-BR" dirty="0" smtClean="0"/>
              <a:t>(at last! </a:t>
            </a:r>
            <a:r>
              <a:rPr lang="pt-BR" dirty="0" smtClean="0">
                <a:sym typeface="Wingdings" panose="05000000000000000000" pitchFamily="2" charset="2"/>
              </a:rPr>
              <a:t>)</a:t>
            </a: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56</a:t>
            </a:fld>
            <a:endParaRPr lang="fr-FR" altLang="zh-CN"/>
          </a:p>
        </p:txBody>
      </p:sp>
      <p:pic>
        <p:nvPicPr>
          <p:cNvPr id="6" name="Picture 2" descr="https://encrypted-tbn0.google.com/images?q=tbn:ANd9GcRwi12-gf9RBhH8D8YWb9FZjIpMeHbNFjOWoWTrkVeoFqmZhNFTvg"/>
          <p:cNvPicPr>
            <a:picLocks noChangeAspect="1" noChangeArrowheads="1"/>
          </p:cNvPicPr>
          <p:nvPr/>
        </p:nvPicPr>
        <p:blipFill>
          <a:blip r:embed="rId2" cstate="print"/>
          <a:srcRect/>
          <a:stretch>
            <a:fillRect/>
          </a:stretch>
        </p:blipFill>
        <p:spPr bwMode="auto">
          <a:xfrm>
            <a:off x="6171429" y="4962152"/>
            <a:ext cx="2714625" cy="1685926"/>
          </a:xfrm>
          <a:prstGeom prst="rect">
            <a:avLst/>
          </a:prstGeom>
          <a:noFill/>
        </p:spPr>
      </p:pic>
    </p:spTree>
    <p:extLst>
      <p:ext uri="{BB962C8B-B14F-4D97-AF65-F5344CB8AC3E}">
        <p14:creationId xmlns:p14="http://schemas.microsoft.com/office/powerpoint/2010/main" val="1653643957"/>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t>Getting started applications </a:t>
            </a:r>
          </a:p>
        </p:txBody>
      </p:sp>
      <p:sp>
        <p:nvSpPr>
          <p:cNvPr id="4" name="Content Placeholder 3"/>
          <p:cNvSpPr>
            <a:spLocks noGrp="1"/>
          </p:cNvSpPr>
          <p:nvPr>
            <p:ph idx="1"/>
          </p:nvPr>
        </p:nvSpPr>
        <p:spPr>
          <a:xfrm>
            <a:off x="457200" y="1277496"/>
            <a:ext cx="8229600" cy="2092881"/>
          </a:xfrm>
        </p:spPr>
        <p:txBody>
          <a:bodyPr/>
          <a:lstStyle/>
          <a:p>
            <a:r>
              <a:rPr lang="pt-BR" sz="1800" dirty="0"/>
              <a:t>TCP echo </a:t>
            </a:r>
            <a:r>
              <a:rPr lang="pt-BR" sz="1800" dirty="0" smtClean="0"/>
              <a:t>client:</a:t>
            </a:r>
          </a:p>
          <a:p>
            <a:r>
              <a:rPr lang="pt-BR" sz="1800" b="1" dirty="0" smtClean="0"/>
              <a:t>GOAL&gt; </a:t>
            </a:r>
            <a:r>
              <a:rPr lang="pt-BR" sz="1800" dirty="0" smtClean="0"/>
              <a:t>I</a:t>
            </a:r>
            <a:r>
              <a:rPr lang="en-US" sz="1800" dirty="0" err="1" smtClean="0"/>
              <a:t>mplement</a:t>
            </a:r>
            <a:r>
              <a:rPr lang="en-US" sz="1800" dirty="0" smtClean="0"/>
              <a:t> a </a:t>
            </a:r>
            <a:r>
              <a:rPr lang="en-US" sz="1800" dirty="0"/>
              <a:t>basic TCP connection. The STM32 MCU acts as a TCP client that connects to the TCP server. The client sends a string and the server echoes back the same string to the client</a:t>
            </a:r>
            <a:r>
              <a:rPr lang="en-US" sz="1800" dirty="0" smtClean="0"/>
              <a:t>.</a:t>
            </a:r>
          </a:p>
          <a:p>
            <a:r>
              <a:rPr lang="en-US" sz="1800" dirty="0" smtClean="0"/>
              <a:t>This is to happen every time the key button is pressed</a:t>
            </a:r>
            <a:endParaRPr lang="pt-BR" sz="1800" dirty="0"/>
          </a:p>
        </p:txBody>
      </p:sp>
    </p:spTree>
    <p:extLst>
      <p:ext uri="{BB962C8B-B14F-4D97-AF65-F5344CB8AC3E}">
        <p14:creationId xmlns:p14="http://schemas.microsoft.com/office/powerpoint/2010/main" val="3683029577"/>
      </p:ext>
    </p:extLst>
  </p:cSld>
  <p:clrMapOvr>
    <a:masterClrMapping/>
  </p:clrMapOvr>
  <p:transition spd="slow">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Open CubeMX and select the NUCLEO-F429ZI board:</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58</a:t>
            </a:fld>
            <a:endParaRPr lang="fr-FR" altLang="zh-CN"/>
          </a:p>
        </p:txBody>
      </p:sp>
      <p:pic>
        <p:nvPicPr>
          <p:cNvPr id="8" name="Picture 7"/>
          <p:cNvPicPr>
            <a:picLocks noChangeAspect="1"/>
          </p:cNvPicPr>
          <p:nvPr/>
        </p:nvPicPr>
        <p:blipFill>
          <a:blip r:embed="rId2"/>
          <a:stretch>
            <a:fillRect/>
          </a:stretch>
        </p:blipFill>
        <p:spPr>
          <a:xfrm>
            <a:off x="2344510" y="1931205"/>
            <a:ext cx="3801015" cy="4227717"/>
          </a:xfrm>
          <a:prstGeom prst="rect">
            <a:avLst/>
          </a:prstGeom>
        </p:spPr>
      </p:pic>
    </p:spTree>
    <p:extLst>
      <p:ext uri="{BB962C8B-B14F-4D97-AF65-F5344CB8AC3E}">
        <p14:creationId xmlns:p14="http://schemas.microsoft.com/office/powerpoint/2010/main" val="2074713343"/>
      </p:ext>
    </p:extLst>
  </p:cSld>
  <p:clrMapOvr>
    <a:masterClrMapping/>
  </p:clrMapOvr>
  <p:transition spd="slow">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4578176"/>
          </a:xfrm>
        </p:spPr>
        <p:txBody>
          <a:bodyPr/>
          <a:lstStyle/>
          <a:p>
            <a:r>
              <a:rPr lang="pt-BR" dirty="0" smtClean="0"/>
              <a:t>Let’s add the peripherals we’ll use</a:t>
            </a:r>
          </a:p>
          <a:p>
            <a:pPr lvl="1"/>
            <a:r>
              <a:rPr lang="pt-BR" dirty="0" smtClean="0"/>
              <a:t>RCC</a:t>
            </a:r>
            <a:endParaRPr lang="pt-BR" dirty="0"/>
          </a:p>
          <a:p>
            <a:pPr marL="723900" lvl="2" indent="0">
              <a:buNone/>
            </a:pPr>
            <a:endParaRPr lang="pt-BR" dirty="0" smtClean="0"/>
          </a:p>
          <a:p>
            <a:pPr marL="723900" lvl="2" indent="0">
              <a:buNone/>
            </a:pPr>
            <a:endParaRPr lang="pt-BR" dirty="0"/>
          </a:p>
          <a:p>
            <a:pPr marL="723900" lvl="2" indent="0">
              <a:buNone/>
            </a:pPr>
            <a:endParaRPr lang="pt-BR" dirty="0" smtClean="0"/>
          </a:p>
          <a:p>
            <a:pPr marL="723900" lvl="2" indent="0">
              <a:buNone/>
            </a:pPr>
            <a:endParaRPr lang="pt-BR" dirty="0"/>
          </a:p>
          <a:p>
            <a:pPr marL="723900" lvl="2" indent="0">
              <a:buNone/>
            </a:pPr>
            <a:endParaRPr lang="pt-BR" dirty="0" smtClean="0"/>
          </a:p>
          <a:p>
            <a:pPr lvl="1"/>
            <a:r>
              <a:rPr lang="pt-BR" dirty="0" smtClean="0"/>
              <a:t>SYS</a:t>
            </a:r>
            <a:endParaRPr lang="pt-BR" dirty="0"/>
          </a:p>
          <a:p>
            <a:pPr lvl="1"/>
            <a:endParaRPr lang="pt-BR" dirty="0" smtClean="0"/>
          </a:p>
          <a:p>
            <a:pPr lvl="1"/>
            <a:endParaRPr lang="pt-BR" dirty="0"/>
          </a:p>
          <a:p>
            <a:pPr lvl="1"/>
            <a:endParaRPr lang="pt-BR" dirty="0" smtClean="0"/>
          </a:p>
          <a:p>
            <a:pPr lvl="1"/>
            <a:r>
              <a:rPr lang="pt-BR" dirty="0" smtClean="0"/>
              <a:t>Ethernet</a:t>
            </a:r>
          </a:p>
          <a:p>
            <a:pPr lvl="1"/>
            <a:endParaRPr lang="pt-BR" dirty="0"/>
          </a:p>
          <a:p>
            <a:pPr lvl="1"/>
            <a:endParaRPr lang="pt-BR" dirty="0" smtClean="0"/>
          </a:p>
          <a:p>
            <a:pPr lvl="1"/>
            <a:r>
              <a:rPr lang="pt-BR" dirty="0" smtClean="0"/>
              <a:t>USART3</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59</a:t>
            </a:fld>
            <a:endParaRPr lang="fr-FR" altLang="zh-CN"/>
          </a:p>
        </p:txBody>
      </p:sp>
      <p:pic>
        <p:nvPicPr>
          <p:cNvPr id="5" name="Picture 4"/>
          <p:cNvPicPr>
            <a:picLocks noChangeAspect="1"/>
          </p:cNvPicPr>
          <p:nvPr/>
        </p:nvPicPr>
        <p:blipFill>
          <a:blip r:embed="rId2"/>
          <a:stretch>
            <a:fillRect/>
          </a:stretch>
        </p:blipFill>
        <p:spPr>
          <a:xfrm>
            <a:off x="1694656" y="1846908"/>
            <a:ext cx="2800350" cy="1343025"/>
          </a:xfrm>
          <a:prstGeom prst="rect">
            <a:avLst/>
          </a:prstGeom>
        </p:spPr>
      </p:pic>
      <p:pic>
        <p:nvPicPr>
          <p:cNvPr id="6" name="Picture 5"/>
          <p:cNvPicPr>
            <a:picLocks noChangeAspect="1"/>
          </p:cNvPicPr>
          <p:nvPr/>
        </p:nvPicPr>
        <p:blipFill>
          <a:blip r:embed="rId3"/>
          <a:stretch>
            <a:fillRect/>
          </a:stretch>
        </p:blipFill>
        <p:spPr>
          <a:xfrm>
            <a:off x="1694656" y="3557849"/>
            <a:ext cx="2771775" cy="838200"/>
          </a:xfrm>
          <a:prstGeom prst="rect">
            <a:avLst/>
          </a:prstGeom>
        </p:spPr>
      </p:pic>
      <p:pic>
        <p:nvPicPr>
          <p:cNvPr id="7" name="Picture 6"/>
          <p:cNvPicPr>
            <a:picLocks noChangeAspect="1"/>
          </p:cNvPicPr>
          <p:nvPr/>
        </p:nvPicPr>
        <p:blipFill>
          <a:blip r:embed="rId4"/>
          <a:stretch>
            <a:fillRect/>
          </a:stretch>
        </p:blipFill>
        <p:spPr>
          <a:xfrm>
            <a:off x="1675606" y="4806773"/>
            <a:ext cx="2838450" cy="638175"/>
          </a:xfrm>
          <a:prstGeom prst="rect">
            <a:avLst/>
          </a:prstGeom>
        </p:spPr>
      </p:pic>
      <p:pic>
        <p:nvPicPr>
          <p:cNvPr id="8" name="Picture 7"/>
          <p:cNvPicPr>
            <a:picLocks noChangeAspect="1"/>
          </p:cNvPicPr>
          <p:nvPr/>
        </p:nvPicPr>
        <p:blipFill>
          <a:blip r:embed="rId5"/>
          <a:stretch>
            <a:fillRect/>
          </a:stretch>
        </p:blipFill>
        <p:spPr>
          <a:xfrm>
            <a:off x="1790700" y="5855672"/>
            <a:ext cx="2781300" cy="628650"/>
          </a:xfrm>
          <a:prstGeom prst="rect">
            <a:avLst/>
          </a:prstGeom>
        </p:spPr>
      </p:pic>
    </p:spTree>
    <p:extLst>
      <p:ext uri="{BB962C8B-B14F-4D97-AF65-F5344CB8AC3E}">
        <p14:creationId xmlns:p14="http://schemas.microsoft.com/office/powerpoint/2010/main" val="4010829033"/>
      </p:ext>
    </p:extLst>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Generic information about TCP-IP</a:t>
            </a:r>
            <a:endParaRPr lang="zh-CN" altLang="en-US" smtClean="0">
              <a:ea typeface="SimSun" panose="02010600030101010101" pitchFamily="2" charset="-122"/>
            </a:endParaRPr>
          </a:p>
        </p:txBody>
      </p:sp>
      <p:sp>
        <p:nvSpPr>
          <p:cNvPr id="23555"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F5B33C8-8851-4749-BC92-A8C047589B5B}" type="slidenum">
              <a:rPr lang="zh-CN" altLang="fr-FR" sz="1200" i="0">
                <a:solidFill>
                  <a:schemeClr val="tx1"/>
                </a:solidFill>
                <a:cs typeface="华文新魏"/>
              </a:rPr>
              <a:pPr>
                <a:spcBef>
                  <a:spcPct val="0"/>
                </a:spcBef>
                <a:spcAft>
                  <a:spcPct val="0"/>
                </a:spcAft>
                <a:buClrTx/>
                <a:buFontTx/>
                <a:buNone/>
              </a:pPr>
              <a:t>6</a:t>
            </a:fld>
            <a:endParaRPr lang="fr-FR" altLang="zh-CN" sz="1200" i="0">
              <a:solidFill>
                <a:schemeClr val="tx1"/>
              </a:solidFill>
              <a:cs typeface="华文新魏"/>
            </a:endParaRPr>
          </a:p>
        </p:txBody>
      </p:sp>
      <p:sp>
        <p:nvSpPr>
          <p:cNvPr id="620548" name="Rectangle 4"/>
          <p:cNvSpPr>
            <a:spLocks noChangeArrowheads="1"/>
          </p:cNvSpPr>
          <p:nvPr/>
        </p:nvSpPr>
        <p:spPr bwMode="auto">
          <a:xfrm>
            <a:off x="1058863" y="4508500"/>
            <a:ext cx="13477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ARP</a:t>
            </a:r>
            <a:endParaRPr lang="zh-CN" altLang="en-US" sz="4000" b="1" i="0">
              <a:solidFill>
                <a:schemeClr val="tx1"/>
              </a:solidFill>
              <a:latin typeface="Verdana" panose="020B0604030504040204" pitchFamily="34" charset="0"/>
              <a:ea typeface="SimSun" panose="02010600030101010101" pitchFamily="2" charset="-122"/>
            </a:endParaRPr>
          </a:p>
        </p:txBody>
      </p:sp>
      <p:sp>
        <p:nvSpPr>
          <p:cNvPr id="620549" name="Rectangle 5"/>
          <p:cNvSpPr>
            <a:spLocks noChangeArrowheads="1"/>
          </p:cNvSpPr>
          <p:nvPr/>
        </p:nvSpPr>
        <p:spPr bwMode="auto">
          <a:xfrm>
            <a:off x="873125" y="1844675"/>
            <a:ext cx="1069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BOOTP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50" name="Rectangle 6"/>
          <p:cNvSpPr>
            <a:spLocks noChangeArrowheads="1"/>
          </p:cNvSpPr>
          <p:nvPr/>
        </p:nvSpPr>
        <p:spPr bwMode="auto">
          <a:xfrm>
            <a:off x="3384550" y="2205038"/>
            <a:ext cx="1292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DHCP</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51" name="Rectangle 7"/>
          <p:cNvSpPr>
            <a:spLocks noChangeArrowheads="1"/>
          </p:cNvSpPr>
          <p:nvPr/>
        </p:nvSpPr>
        <p:spPr bwMode="auto">
          <a:xfrm>
            <a:off x="3714750" y="4005263"/>
            <a:ext cx="1036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DNS</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52" name="Rectangle 8"/>
          <p:cNvSpPr>
            <a:spLocks noChangeArrowheads="1"/>
          </p:cNvSpPr>
          <p:nvPr/>
        </p:nvSpPr>
        <p:spPr bwMode="auto">
          <a:xfrm>
            <a:off x="4826000" y="1671638"/>
            <a:ext cx="81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FTP</a:t>
            </a:r>
            <a:endParaRPr lang="zh-CN" altLang="en-US" sz="2400" b="1" i="0">
              <a:solidFill>
                <a:schemeClr val="tx1"/>
              </a:solidFill>
              <a:latin typeface="Verdana" panose="020B0604030504040204" pitchFamily="34" charset="0"/>
              <a:ea typeface="SimSun" panose="02010600030101010101" pitchFamily="2" charset="-122"/>
            </a:endParaRPr>
          </a:p>
        </p:txBody>
      </p:sp>
      <p:sp>
        <p:nvSpPr>
          <p:cNvPr id="620553" name="Rectangle 9"/>
          <p:cNvSpPr>
            <a:spLocks noChangeArrowheads="1"/>
          </p:cNvSpPr>
          <p:nvPr/>
        </p:nvSpPr>
        <p:spPr bwMode="auto">
          <a:xfrm>
            <a:off x="6638925" y="2205038"/>
            <a:ext cx="1377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HTTP</a:t>
            </a:r>
            <a:endParaRPr lang="zh-CN" altLang="en-US" sz="3200" b="1" i="0">
              <a:solidFill>
                <a:schemeClr val="tx1"/>
              </a:solidFill>
              <a:latin typeface="Verdana" panose="020B0604030504040204" pitchFamily="34" charset="0"/>
              <a:ea typeface="SimSun" panose="02010600030101010101" pitchFamily="2" charset="-122"/>
            </a:endParaRPr>
          </a:p>
        </p:txBody>
      </p:sp>
      <p:sp>
        <p:nvSpPr>
          <p:cNvPr id="620554" name="Rectangle 10"/>
          <p:cNvSpPr>
            <a:spLocks noChangeArrowheads="1"/>
          </p:cNvSpPr>
          <p:nvPr/>
        </p:nvSpPr>
        <p:spPr bwMode="auto">
          <a:xfrm>
            <a:off x="6070600" y="3573463"/>
            <a:ext cx="1530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600" b="1" i="0">
                <a:solidFill>
                  <a:schemeClr val="tx1"/>
                </a:solidFill>
                <a:latin typeface="Verdana" panose="020B0604030504040204" pitchFamily="34" charset="0"/>
                <a:ea typeface="SimSun" panose="02010600030101010101" pitchFamily="2" charset="-122"/>
              </a:rPr>
              <a:t>ICMP</a:t>
            </a:r>
            <a:endParaRPr lang="zh-CN" altLang="en-US" sz="3600" b="1" i="0">
              <a:solidFill>
                <a:schemeClr val="tx1"/>
              </a:solidFill>
              <a:latin typeface="Verdana" panose="020B0604030504040204" pitchFamily="34" charset="0"/>
              <a:ea typeface="SimSun" panose="02010600030101010101" pitchFamily="2" charset="-122"/>
            </a:endParaRPr>
          </a:p>
        </p:txBody>
      </p:sp>
      <p:sp>
        <p:nvSpPr>
          <p:cNvPr id="620555" name="Rectangle 11"/>
          <p:cNvSpPr>
            <a:spLocks noChangeArrowheads="1"/>
          </p:cNvSpPr>
          <p:nvPr/>
        </p:nvSpPr>
        <p:spPr bwMode="auto">
          <a:xfrm>
            <a:off x="1812925" y="2852738"/>
            <a:ext cx="9620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800" b="1" i="0">
                <a:solidFill>
                  <a:schemeClr val="tx1"/>
                </a:solidFill>
                <a:latin typeface="Verdana" panose="020B0604030504040204" pitchFamily="34" charset="0"/>
                <a:ea typeface="SimSun" panose="02010600030101010101" pitchFamily="2" charset="-122"/>
              </a:rPr>
              <a:t>IP</a:t>
            </a:r>
            <a:endParaRPr lang="zh-CN" altLang="en-US" sz="4800" b="1" i="0">
              <a:solidFill>
                <a:schemeClr val="tx1"/>
              </a:solidFill>
              <a:latin typeface="Verdana" panose="020B0604030504040204" pitchFamily="34" charset="0"/>
              <a:ea typeface="SimSun" panose="02010600030101010101" pitchFamily="2" charset="-122"/>
            </a:endParaRPr>
          </a:p>
        </p:txBody>
      </p:sp>
      <p:sp>
        <p:nvSpPr>
          <p:cNvPr id="620556" name="Rectangle 12"/>
          <p:cNvSpPr>
            <a:spLocks noChangeArrowheads="1"/>
          </p:cNvSpPr>
          <p:nvPr/>
        </p:nvSpPr>
        <p:spPr bwMode="auto">
          <a:xfrm>
            <a:off x="1466850" y="2563813"/>
            <a:ext cx="955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POP3</a:t>
            </a:r>
            <a:endParaRPr lang="zh-CN" altLang="en-US" b="1" i="0">
              <a:solidFill>
                <a:schemeClr val="tx1"/>
              </a:solidFill>
              <a:latin typeface="Verdana" panose="020B0604030504040204" pitchFamily="34" charset="0"/>
              <a:ea typeface="SimSun" panose="02010600030101010101" pitchFamily="2" charset="-122"/>
            </a:endParaRPr>
          </a:p>
        </p:txBody>
      </p:sp>
      <p:sp>
        <p:nvSpPr>
          <p:cNvPr id="620557" name="Rectangle 13"/>
          <p:cNvSpPr>
            <a:spLocks noChangeArrowheads="1"/>
          </p:cNvSpPr>
          <p:nvPr/>
        </p:nvSpPr>
        <p:spPr bwMode="auto">
          <a:xfrm>
            <a:off x="1022350" y="3835400"/>
            <a:ext cx="687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PPP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58" name="Rectangle 14"/>
          <p:cNvSpPr>
            <a:spLocks noChangeArrowheads="1"/>
          </p:cNvSpPr>
          <p:nvPr/>
        </p:nvSpPr>
        <p:spPr bwMode="auto">
          <a:xfrm>
            <a:off x="1582738" y="1412875"/>
            <a:ext cx="1122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SMTP</a:t>
            </a:r>
            <a:endParaRPr lang="zh-CN" altLang="en-US" sz="2400" b="1" i="0">
              <a:solidFill>
                <a:schemeClr val="tx1"/>
              </a:solidFill>
              <a:latin typeface="Verdana" panose="020B0604030504040204" pitchFamily="34" charset="0"/>
              <a:ea typeface="SimSun" panose="02010600030101010101" pitchFamily="2" charset="-122"/>
            </a:endParaRPr>
          </a:p>
        </p:txBody>
      </p:sp>
      <p:sp>
        <p:nvSpPr>
          <p:cNvPr id="620559" name="Rectangle 15"/>
          <p:cNvSpPr>
            <a:spLocks noChangeArrowheads="1"/>
          </p:cNvSpPr>
          <p:nvPr/>
        </p:nvSpPr>
        <p:spPr bwMode="auto">
          <a:xfrm>
            <a:off x="3978275" y="3355975"/>
            <a:ext cx="922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SNMP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60" name="Rectangle 16"/>
          <p:cNvSpPr>
            <a:spLocks noChangeArrowheads="1"/>
          </p:cNvSpPr>
          <p:nvPr/>
        </p:nvSpPr>
        <p:spPr bwMode="auto">
          <a:xfrm>
            <a:off x="1430338" y="5156200"/>
            <a:ext cx="1649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TCP</a:t>
            </a:r>
            <a:endParaRPr lang="zh-CN" altLang="en-US" sz="5400" b="1" i="0">
              <a:solidFill>
                <a:schemeClr val="tx1"/>
              </a:solidFill>
              <a:latin typeface="Verdana" panose="020B0604030504040204" pitchFamily="34" charset="0"/>
              <a:ea typeface="SimSun" panose="02010600030101010101" pitchFamily="2" charset="-122"/>
            </a:endParaRPr>
          </a:p>
        </p:txBody>
      </p:sp>
      <p:sp>
        <p:nvSpPr>
          <p:cNvPr id="620561" name="Rectangle 17"/>
          <p:cNvSpPr>
            <a:spLocks noChangeArrowheads="1"/>
          </p:cNvSpPr>
          <p:nvPr/>
        </p:nvSpPr>
        <p:spPr bwMode="auto">
          <a:xfrm>
            <a:off x="5200650" y="4581525"/>
            <a:ext cx="989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Telnet</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62" name="Rectangle 18"/>
          <p:cNvSpPr>
            <a:spLocks noChangeArrowheads="1"/>
          </p:cNvSpPr>
          <p:nvPr/>
        </p:nvSpPr>
        <p:spPr bwMode="auto">
          <a:xfrm>
            <a:off x="5821363" y="2852738"/>
            <a:ext cx="116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TFTP</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63" name="Rectangle 19"/>
          <p:cNvSpPr>
            <a:spLocks noChangeArrowheads="1"/>
          </p:cNvSpPr>
          <p:nvPr/>
        </p:nvSpPr>
        <p:spPr bwMode="auto">
          <a:xfrm>
            <a:off x="5300663" y="4940300"/>
            <a:ext cx="1393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UDP</a:t>
            </a:r>
            <a:endParaRPr lang="zh-CN" altLang="en-US" sz="4000" b="1" i="0">
              <a:solidFill>
                <a:schemeClr val="tx1"/>
              </a:solidFill>
              <a:latin typeface="Verdana" panose="020B0604030504040204" pitchFamily="34" charset="0"/>
              <a:ea typeface="SimSun" panose="02010600030101010101" pitchFamily="2" charset="-122"/>
            </a:endParaRPr>
          </a:p>
        </p:txBody>
      </p:sp>
      <p:sp>
        <p:nvSpPr>
          <p:cNvPr id="620566" name="Rectangle 22"/>
          <p:cNvSpPr>
            <a:spLocks noChangeArrowheads="1"/>
          </p:cNvSpPr>
          <p:nvPr/>
        </p:nvSpPr>
        <p:spPr bwMode="auto">
          <a:xfrm>
            <a:off x="3944938" y="4773613"/>
            <a:ext cx="4968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67" name="Rectangle 23"/>
          <p:cNvSpPr>
            <a:spLocks noChangeArrowheads="1"/>
          </p:cNvSpPr>
          <p:nvPr/>
        </p:nvSpPr>
        <p:spPr bwMode="auto">
          <a:xfrm>
            <a:off x="6184900" y="1277938"/>
            <a:ext cx="606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a:t>
            </a:r>
          </a:p>
        </p:txBody>
      </p:sp>
      <p:sp>
        <p:nvSpPr>
          <p:cNvPr id="620568" name="Rectangle 24"/>
          <p:cNvSpPr>
            <a:spLocks noChangeArrowheads="1"/>
          </p:cNvSpPr>
          <p:nvPr/>
        </p:nvSpPr>
        <p:spPr bwMode="auto">
          <a:xfrm>
            <a:off x="615950" y="2546350"/>
            <a:ext cx="606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a:t>
            </a:r>
          </a:p>
        </p:txBody>
      </p:sp>
      <p:sp>
        <p:nvSpPr>
          <p:cNvPr id="620569" name="Rectangle 25"/>
          <p:cNvSpPr>
            <a:spLocks noChangeArrowheads="1"/>
          </p:cNvSpPr>
          <p:nvPr/>
        </p:nvSpPr>
        <p:spPr bwMode="auto">
          <a:xfrm>
            <a:off x="4879975" y="2622550"/>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70" name="Rectangle 26"/>
          <p:cNvSpPr>
            <a:spLocks noChangeArrowheads="1"/>
          </p:cNvSpPr>
          <p:nvPr/>
        </p:nvSpPr>
        <p:spPr bwMode="auto">
          <a:xfrm>
            <a:off x="3189288" y="1624013"/>
            <a:ext cx="341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1" name="Rectangle 27"/>
          <p:cNvSpPr>
            <a:spLocks noChangeArrowheads="1"/>
          </p:cNvSpPr>
          <p:nvPr/>
        </p:nvSpPr>
        <p:spPr bwMode="auto">
          <a:xfrm>
            <a:off x="2574925" y="3659188"/>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2" name="Rectangle 28"/>
          <p:cNvSpPr>
            <a:spLocks noChangeArrowheads="1"/>
          </p:cNvSpPr>
          <p:nvPr/>
        </p:nvSpPr>
        <p:spPr bwMode="auto">
          <a:xfrm>
            <a:off x="5378450" y="3929063"/>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3" name="Rectangle 29"/>
          <p:cNvSpPr>
            <a:spLocks noChangeArrowheads="1"/>
          </p:cNvSpPr>
          <p:nvPr/>
        </p:nvSpPr>
        <p:spPr bwMode="auto">
          <a:xfrm>
            <a:off x="2498725" y="2314575"/>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4" name="Rectangle 30"/>
          <p:cNvSpPr>
            <a:spLocks noChangeArrowheads="1"/>
          </p:cNvSpPr>
          <p:nvPr/>
        </p:nvSpPr>
        <p:spPr bwMode="auto">
          <a:xfrm>
            <a:off x="6991350" y="4849813"/>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75" name="Rectangle 31"/>
          <p:cNvSpPr>
            <a:spLocks noChangeArrowheads="1"/>
          </p:cNvSpPr>
          <p:nvPr/>
        </p:nvSpPr>
        <p:spPr bwMode="auto">
          <a:xfrm>
            <a:off x="7683500" y="2814638"/>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6" name="Rectangle 32"/>
          <p:cNvSpPr>
            <a:spLocks noChangeArrowheads="1"/>
          </p:cNvSpPr>
          <p:nvPr/>
        </p:nvSpPr>
        <p:spPr bwMode="auto">
          <a:xfrm>
            <a:off x="7643813" y="4273550"/>
            <a:ext cx="341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6205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05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05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0566"/>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62056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2055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2056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2057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20573"/>
                                        </p:tgtEl>
                                        <p:attrNameLst>
                                          <p:attrName>style.visibility</p:attrName>
                                        </p:attrNameLst>
                                      </p:cBhvr>
                                      <p:to>
                                        <p:strVal val="visible"/>
                                      </p:to>
                                    </p:set>
                                  </p:childTnLst>
                                </p:cTn>
                              </p:par>
                            </p:childTnLst>
                          </p:cTn>
                        </p:par>
                        <p:par>
                          <p:cTn id="24" fill="hold" nodeType="afterGroup">
                            <p:stCondLst>
                              <p:cond delay="1500"/>
                            </p:stCondLst>
                            <p:childTnLst>
                              <p:par>
                                <p:cTn id="25" presetID="1" presetClass="entr" presetSubtype="0" fill="hold" grpId="0" nodeType="afterEffect">
                                  <p:stCondLst>
                                    <p:cond delay="500"/>
                                  </p:stCondLst>
                                  <p:childTnLst>
                                    <p:set>
                                      <p:cBhvr>
                                        <p:cTn id="26" dur="1" fill="hold">
                                          <p:stCondLst>
                                            <p:cond delay="0"/>
                                          </p:stCondLst>
                                        </p:cTn>
                                        <p:tgtEl>
                                          <p:spTgt spid="6205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05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0568"/>
                                        </p:tgtEl>
                                        <p:attrNameLst>
                                          <p:attrName>style.visibility</p:attrName>
                                        </p:attrNameLst>
                                      </p:cBhvr>
                                      <p:to>
                                        <p:strVal val="visible"/>
                                      </p:to>
                                    </p:set>
                                  </p:childTnLst>
                                </p:cTn>
                              </p:par>
                            </p:childTnLst>
                          </p:cTn>
                        </p:par>
                        <p:par>
                          <p:cTn id="31" fill="hold" nodeType="afterGroup">
                            <p:stCondLst>
                              <p:cond delay="2000"/>
                            </p:stCondLst>
                            <p:childTnLst>
                              <p:par>
                                <p:cTn id="32" presetID="1" presetClass="entr" presetSubtype="0" fill="hold" grpId="0" nodeType="afterEffect">
                                  <p:stCondLst>
                                    <p:cond delay="500"/>
                                  </p:stCondLst>
                                  <p:childTnLst>
                                    <p:set>
                                      <p:cBhvr>
                                        <p:cTn id="33" dur="1" fill="hold">
                                          <p:stCondLst>
                                            <p:cond delay="0"/>
                                          </p:stCondLst>
                                        </p:cTn>
                                        <p:tgtEl>
                                          <p:spTgt spid="62055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2056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20572"/>
                                        </p:tgtEl>
                                        <p:attrNameLst>
                                          <p:attrName>style.visibility</p:attrName>
                                        </p:attrNameLst>
                                      </p:cBhvr>
                                      <p:to>
                                        <p:strVal val="visible"/>
                                      </p:to>
                                    </p:set>
                                  </p:childTnLst>
                                </p:cTn>
                              </p:par>
                            </p:childTnLst>
                          </p:cTn>
                        </p:par>
                        <p:par>
                          <p:cTn id="38" fill="hold" nodeType="afterGroup">
                            <p:stCondLst>
                              <p:cond delay="2500"/>
                            </p:stCondLst>
                            <p:childTnLst>
                              <p:par>
                                <p:cTn id="39" presetID="1" presetClass="entr" presetSubtype="0" fill="hold" grpId="0" nodeType="afterEffect">
                                  <p:stCondLst>
                                    <p:cond delay="500"/>
                                  </p:stCondLst>
                                  <p:childTnLst>
                                    <p:set>
                                      <p:cBhvr>
                                        <p:cTn id="40" dur="1" fill="hold">
                                          <p:stCondLst>
                                            <p:cond delay="0"/>
                                          </p:stCondLst>
                                        </p:cTn>
                                        <p:tgtEl>
                                          <p:spTgt spid="6205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0562"/>
                                        </p:tgtEl>
                                        <p:attrNameLst>
                                          <p:attrName>style.visibility</p:attrName>
                                        </p:attrNameLst>
                                      </p:cBhvr>
                                      <p:to>
                                        <p:strVal val="visible"/>
                                      </p:to>
                                    </p:set>
                                  </p:childTnLst>
                                </p:cTn>
                              </p:par>
                            </p:childTnLst>
                          </p:cTn>
                        </p:par>
                        <p:par>
                          <p:cTn id="43" fill="hold" nodeType="afterGroup">
                            <p:stCondLst>
                              <p:cond delay="3000"/>
                            </p:stCondLst>
                            <p:childTnLst>
                              <p:par>
                                <p:cTn id="44" presetID="1" presetClass="entr" presetSubtype="0" fill="hold" grpId="0" nodeType="afterEffect">
                                  <p:stCondLst>
                                    <p:cond delay="500"/>
                                  </p:stCondLst>
                                  <p:childTnLst>
                                    <p:set>
                                      <p:cBhvr>
                                        <p:cTn id="45" dur="1" fill="hold">
                                          <p:stCondLst>
                                            <p:cond delay="0"/>
                                          </p:stCondLst>
                                        </p:cTn>
                                        <p:tgtEl>
                                          <p:spTgt spid="62055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20575"/>
                                        </p:tgtEl>
                                        <p:attrNameLst>
                                          <p:attrName>style.visibility</p:attrName>
                                        </p:attrNameLst>
                                      </p:cBhvr>
                                      <p:to>
                                        <p:strVal val="visible"/>
                                      </p:to>
                                    </p:set>
                                  </p:childTnLst>
                                </p:cTn>
                              </p:par>
                            </p:childTnLst>
                          </p:cTn>
                        </p:par>
                        <p:par>
                          <p:cTn id="48" fill="hold" nodeType="afterGroup">
                            <p:stCondLst>
                              <p:cond delay="3500"/>
                            </p:stCondLst>
                            <p:childTnLst>
                              <p:par>
                                <p:cTn id="49" presetID="1" presetClass="entr" presetSubtype="0" fill="hold" grpId="0" nodeType="afterEffect">
                                  <p:stCondLst>
                                    <p:cond delay="500"/>
                                  </p:stCondLst>
                                  <p:childTnLst>
                                    <p:set>
                                      <p:cBhvr>
                                        <p:cTn id="50" dur="1" fill="hold">
                                          <p:stCondLst>
                                            <p:cond delay="0"/>
                                          </p:stCondLst>
                                        </p:cTn>
                                        <p:tgtEl>
                                          <p:spTgt spid="6205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0552"/>
                                        </p:tgtEl>
                                        <p:attrNameLst>
                                          <p:attrName>style.visibility</p:attrName>
                                        </p:attrNameLst>
                                      </p:cBhvr>
                                      <p:to>
                                        <p:strVal val="visible"/>
                                      </p:to>
                                    </p:set>
                                  </p:childTnLst>
                                </p:cTn>
                              </p:par>
                            </p:childTnLst>
                          </p:cTn>
                        </p:par>
                        <p:par>
                          <p:cTn id="53" fill="hold" nodeType="afterGroup">
                            <p:stCondLst>
                              <p:cond delay="4000"/>
                            </p:stCondLst>
                            <p:childTnLst>
                              <p:par>
                                <p:cTn id="54" presetID="1" presetClass="entr" presetSubtype="0" fill="hold" grpId="0" nodeType="afterEffect">
                                  <p:stCondLst>
                                    <p:cond delay="500"/>
                                  </p:stCondLst>
                                  <p:childTnLst>
                                    <p:set>
                                      <p:cBhvr>
                                        <p:cTn id="55" dur="1" fill="hold">
                                          <p:stCondLst>
                                            <p:cond delay="0"/>
                                          </p:stCondLst>
                                        </p:cTn>
                                        <p:tgtEl>
                                          <p:spTgt spid="62055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2055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20549"/>
                                        </p:tgtEl>
                                        <p:attrNameLst>
                                          <p:attrName>style.visibility</p:attrName>
                                        </p:attrNameLst>
                                      </p:cBhvr>
                                      <p:to>
                                        <p:strVal val="visible"/>
                                      </p:to>
                                    </p:set>
                                  </p:childTnLst>
                                </p:cTn>
                              </p:par>
                            </p:childTnLst>
                          </p:cTn>
                        </p:par>
                        <p:par>
                          <p:cTn id="60" fill="hold" nodeType="afterGroup">
                            <p:stCondLst>
                              <p:cond delay="4500"/>
                            </p:stCondLst>
                            <p:childTnLst>
                              <p:par>
                                <p:cTn id="61" presetID="1" presetClass="entr" presetSubtype="0" fill="hold" grpId="0" nodeType="afterEffect">
                                  <p:stCondLst>
                                    <p:cond delay="500"/>
                                  </p:stCondLst>
                                  <p:childTnLst>
                                    <p:set>
                                      <p:cBhvr>
                                        <p:cTn id="62" dur="1" fill="hold">
                                          <p:stCondLst>
                                            <p:cond delay="0"/>
                                          </p:stCondLst>
                                        </p:cTn>
                                        <p:tgtEl>
                                          <p:spTgt spid="6205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05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0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8" grpId="0"/>
      <p:bldP spid="620549" grpId="0"/>
      <p:bldP spid="620550" grpId="0"/>
      <p:bldP spid="620551" grpId="0"/>
      <p:bldP spid="620552" grpId="0"/>
      <p:bldP spid="620553" grpId="0"/>
      <p:bldP spid="620554" grpId="0"/>
      <p:bldP spid="620555" grpId="0"/>
      <p:bldP spid="620556" grpId="0"/>
      <p:bldP spid="620557" grpId="0"/>
      <p:bldP spid="620558" grpId="0"/>
      <p:bldP spid="620559" grpId="0"/>
      <p:bldP spid="620560" grpId="0"/>
      <p:bldP spid="620561" grpId="0"/>
      <p:bldP spid="620562" grpId="0"/>
      <p:bldP spid="620563" grpId="0"/>
      <p:bldP spid="620566" grpId="0"/>
      <p:bldP spid="620567" grpId="0"/>
      <p:bldP spid="620568" grpId="0"/>
      <p:bldP spid="620569" grpId="0"/>
      <p:bldP spid="620570" grpId="0"/>
      <p:bldP spid="620571" grpId="0"/>
      <p:bldP spid="620572" grpId="0"/>
      <p:bldP spid="620573" grpId="0"/>
      <p:bldP spid="620574" grpId="0"/>
      <p:bldP spid="620575" grpId="0"/>
      <p:bldP spid="62057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Configure the clock properly</a:t>
            </a:r>
          </a:p>
          <a:p>
            <a:pPr lvl="1"/>
            <a:r>
              <a:rPr lang="pt-BR" dirty="0" smtClean="0"/>
              <a:t>Just let the Cube handle it at 180MHz</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60</a:t>
            </a:fld>
            <a:endParaRPr lang="fr-FR" altLang="zh-CN"/>
          </a:p>
        </p:txBody>
      </p:sp>
      <p:pic>
        <p:nvPicPr>
          <p:cNvPr id="5" name="Picture 4"/>
          <p:cNvPicPr>
            <a:picLocks noChangeAspect="1"/>
          </p:cNvPicPr>
          <p:nvPr/>
        </p:nvPicPr>
        <p:blipFill>
          <a:blip r:embed="rId2"/>
          <a:stretch>
            <a:fillRect/>
          </a:stretch>
        </p:blipFill>
        <p:spPr>
          <a:xfrm>
            <a:off x="1153955" y="2123230"/>
            <a:ext cx="7258545" cy="4082932"/>
          </a:xfrm>
          <a:prstGeom prst="rect">
            <a:avLst/>
          </a:prstGeom>
        </p:spPr>
      </p:pic>
    </p:spTree>
    <p:extLst>
      <p:ext uri="{BB962C8B-B14F-4D97-AF65-F5344CB8AC3E}">
        <p14:creationId xmlns:p14="http://schemas.microsoft.com/office/powerpoint/2010/main" val="1797426569"/>
      </p:ext>
    </p:extLst>
  </p:cSld>
  <p:clrMapOvr>
    <a:masterClrMapping/>
  </p:clrMapOvr>
  <p:transition spd="slow">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Most of the following setup will depend on the PHY</a:t>
            </a:r>
          </a:p>
          <a:p>
            <a:r>
              <a:rPr lang="pt-BR" dirty="0"/>
              <a:t>The eval kit uses the </a:t>
            </a:r>
            <a:r>
              <a:rPr lang="pt-BR" dirty="0" smtClean="0"/>
              <a:t>LAN8742a-cz</a:t>
            </a:r>
          </a:p>
          <a:p>
            <a:r>
              <a:rPr lang="pt-BR" dirty="0" smtClean="0"/>
              <a:t>This PHY is a RMII type 10/100 Ethernet Transceiver</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61</a:t>
            </a:fld>
            <a:endParaRPr lang="fr-FR" altLang="zh-CN"/>
          </a:p>
        </p:txBody>
      </p:sp>
      <p:pic>
        <p:nvPicPr>
          <p:cNvPr id="5" name="Picture 4"/>
          <p:cNvPicPr>
            <a:picLocks noChangeAspect="1"/>
          </p:cNvPicPr>
          <p:nvPr/>
        </p:nvPicPr>
        <p:blipFill>
          <a:blip r:embed="rId2"/>
          <a:stretch>
            <a:fillRect/>
          </a:stretch>
        </p:blipFill>
        <p:spPr>
          <a:xfrm>
            <a:off x="1174155" y="2941545"/>
            <a:ext cx="7512645" cy="3341877"/>
          </a:xfrm>
          <a:prstGeom prst="rect">
            <a:avLst/>
          </a:prstGeom>
        </p:spPr>
      </p:pic>
    </p:spTree>
    <p:extLst>
      <p:ext uri="{BB962C8B-B14F-4D97-AF65-F5344CB8AC3E}">
        <p14:creationId xmlns:p14="http://schemas.microsoft.com/office/powerpoint/2010/main" val="3808225638"/>
      </p:ext>
    </p:extLst>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198523" y="1714673"/>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131353"/>
          </a:xfrm>
        </p:spPr>
        <p:txBody>
          <a:bodyPr/>
          <a:lstStyle/>
          <a:p>
            <a:r>
              <a:rPr lang="pt-BR" dirty="0" smtClean="0"/>
              <a:t>Ethernet Configuration:</a:t>
            </a:r>
          </a:p>
          <a:p>
            <a:pPr lvl="1"/>
            <a:r>
              <a:rPr lang="pt-BR" dirty="0" smtClean="0"/>
              <a:t>Enable Rx </a:t>
            </a:r>
            <a:r>
              <a:rPr lang="pt-BR" b="1" dirty="0" smtClean="0"/>
              <a:t>Polling mode</a:t>
            </a:r>
          </a:p>
          <a:p>
            <a:pPr lvl="2"/>
            <a:r>
              <a:rPr lang="pt-BR" b="1" dirty="0" smtClean="0"/>
              <a:t>Interrupt mode is only</a:t>
            </a:r>
          </a:p>
          <a:p>
            <a:pPr marL="723900" lvl="2" indent="0">
              <a:buNone/>
            </a:pPr>
            <a:r>
              <a:rPr lang="pt-BR" b="1" dirty="0" smtClean="0"/>
              <a:t>available with RTOS</a:t>
            </a:r>
          </a:p>
          <a:p>
            <a:pPr lvl="1"/>
            <a:r>
              <a:rPr lang="pt-BR" dirty="0" smtClean="0"/>
              <a:t>Change PHY address to 0</a:t>
            </a:r>
          </a:p>
          <a:p>
            <a:pPr lvl="2"/>
            <a:r>
              <a:rPr lang="pt-BR" dirty="0"/>
              <a:t>LAN8742A</a:t>
            </a:r>
            <a:endParaRPr lang="pt-BR" dirty="0" smtClean="0"/>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62</a:t>
            </a:fld>
            <a:endParaRPr lang="fr-FR" altLang="zh-CN"/>
          </a:p>
        </p:txBody>
      </p:sp>
      <p:sp>
        <p:nvSpPr>
          <p:cNvPr id="6" name="Rectangle 5"/>
          <p:cNvSpPr/>
          <p:nvPr/>
        </p:nvSpPr>
        <p:spPr>
          <a:xfrm>
            <a:off x="4418380" y="3313785"/>
            <a:ext cx="3033995" cy="1536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Picture 6"/>
          <p:cNvPicPr>
            <a:picLocks noChangeAspect="1"/>
          </p:cNvPicPr>
          <p:nvPr/>
        </p:nvPicPr>
        <p:blipFill>
          <a:blip r:embed="rId3"/>
          <a:stretch>
            <a:fillRect/>
          </a:stretch>
        </p:blipFill>
        <p:spPr>
          <a:xfrm>
            <a:off x="0" y="4033073"/>
            <a:ext cx="3775085" cy="1378900"/>
          </a:xfrm>
          <a:prstGeom prst="rect">
            <a:avLst/>
          </a:prstGeom>
        </p:spPr>
      </p:pic>
      <p:cxnSp>
        <p:nvCxnSpPr>
          <p:cNvPr id="9" name="Elbow Connector 8"/>
          <p:cNvCxnSpPr>
            <a:endCxn id="7" idx="0"/>
          </p:cNvCxnSpPr>
          <p:nvPr/>
        </p:nvCxnSpPr>
        <p:spPr>
          <a:xfrm rot="10800000" flipV="1">
            <a:off x="1887544" y="3313785"/>
            <a:ext cx="2530837" cy="719288"/>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173468"/>
      </p:ext>
    </p:extLst>
  </p:cSld>
  <p:clrMapOvr>
    <a:masterClrMapping/>
  </p:clrMapOvr>
  <p:transition spd="slow">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98283" y="1777585"/>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63</a:t>
            </a:fld>
            <a:endParaRPr lang="fr-FR" altLang="zh-CN"/>
          </a:p>
        </p:txBody>
      </p:sp>
      <p:pic>
        <p:nvPicPr>
          <p:cNvPr id="8" name="Picture 7"/>
          <p:cNvPicPr>
            <a:picLocks noChangeAspect="1"/>
          </p:cNvPicPr>
          <p:nvPr/>
        </p:nvPicPr>
        <p:blipFill>
          <a:blip r:embed="rId3"/>
          <a:stretch>
            <a:fillRect/>
          </a:stretch>
        </p:blipFill>
        <p:spPr>
          <a:xfrm>
            <a:off x="5050294" y="2000771"/>
            <a:ext cx="3840500" cy="1763160"/>
          </a:xfrm>
          <a:prstGeom prst="rect">
            <a:avLst/>
          </a:prstGeom>
        </p:spPr>
      </p:pic>
      <p:sp>
        <p:nvSpPr>
          <p:cNvPr id="9" name="Rectangle 8"/>
          <p:cNvSpPr/>
          <p:nvPr/>
        </p:nvSpPr>
        <p:spPr>
          <a:xfrm>
            <a:off x="1422790" y="3236975"/>
            <a:ext cx="3379640" cy="6144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flipV="1">
            <a:off x="3112610" y="2019379"/>
            <a:ext cx="2003710" cy="1138172"/>
          </a:xfrm>
          <a:prstGeom prst="bentConnector3">
            <a:avLst>
              <a:gd name="adj1" fmla="val -134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09260"/>
      </p:ext>
    </p:extLst>
  </p:cSld>
  <p:clrMapOvr>
    <a:masterClrMapping/>
  </p:clrMapOvr>
  <p:transition spd="slow">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81867" y="1660084"/>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64</a:t>
            </a:fld>
            <a:endParaRPr lang="fr-FR" altLang="zh-CN"/>
          </a:p>
        </p:txBody>
      </p:sp>
      <p:sp>
        <p:nvSpPr>
          <p:cNvPr id="9" name="Rectangle 8"/>
          <p:cNvSpPr/>
          <p:nvPr/>
        </p:nvSpPr>
        <p:spPr>
          <a:xfrm>
            <a:off x="1192360" y="2891330"/>
            <a:ext cx="3379640" cy="384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flipV="1">
            <a:off x="2856162" y="2149449"/>
            <a:ext cx="2339716" cy="747761"/>
          </a:xfrm>
          <a:prstGeom prst="bentConnector3">
            <a:avLst>
              <a:gd name="adj1" fmla="val 605"/>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116320" y="1800282"/>
            <a:ext cx="2898836" cy="480402"/>
          </a:xfrm>
          <a:prstGeom prst="rect">
            <a:avLst/>
          </a:prstGeom>
        </p:spPr>
      </p:pic>
      <p:pic>
        <p:nvPicPr>
          <p:cNvPr id="13" name="Picture 12"/>
          <p:cNvPicPr>
            <a:picLocks noChangeAspect="1"/>
          </p:cNvPicPr>
          <p:nvPr/>
        </p:nvPicPr>
        <p:blipFill>
          <a:blip r:embed="rId4"/>
          <a:stretch>
            <a:fillRect/>
          </a:stretch>
        </p:blipFill>
        <p:spPr>
          <a:xfrm>
            <a:off x="5113185" y="2369928"/>
            <a:ext cx="2830163" cy="503777"/>
          </a:xfrm>
          <a:prstGeom prst="rect">
            <a:avLst/>
          </a:prstGeom>
        </p:spPr>
      </p:pic>
    </p:spTree>
    <p:extLst>
      <p:ext uri="{BB962C8B-B14F-4D97-AF65-F5344CB8AC3E}">
        <p14:creationId xmlns:p14="http://schemas.microsoft.com/office/powerpoint/2010/main" val="2960349343"/>
      </p:ext>
    </p:extLst>
  </p:cSld>
  <p:clrMapOvr>
    <a:masterClrMapping/>
  </p:clrMapOvr>
  <p:transition spd="slow">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868960" y="2081204"/>
            <a:ext cx="4275040" cy="3794560"/>
          </a:xfrm>
          <a:prstGeom prst="rect">
            <a:avLst/>
          </a:prstGeom>
        </p:spPr>
      </p:pic>
      <p:pic>
        <p:nvPicPr>
          <p:cNvPr id="15" name="Picture 14"/>
          <p:cNvPicPr>
            <a:picLocks noChangeAspect="1"/>
          </p:cNvPicPr>
          <p:nvPr/>
        </p:nvPicPr>
        <p:blipFill>
          <a:blip r:embed="rId3"/>
          <a:stretch>
            <a:fillRect/>
          </a:stretch>
        </p:blipFill>
        <p:spPr>
          <a:xfrm>
            <a:off x="781867" y="1660084"/>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65</a:t>
            </a:fld>
            <a:endParaRPr lang="fr-FR" altLang="zh-CN"/>
          </a:p>
        </p:txBody>
      </p:sp>
      <p:sp>
        <p:nvSpPr>
          <p:cNvPr id="9" name="Rectangle 8"/>
          <p:cNvSpPr/>
          <p:nvPr/>
        </p:nvSpPr>
        <p:spPr>
          <a:xfrm>
            <a:off x="1192360" y="3275379"/>
            <a:ext cx="3379640" cy="188184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a:stCxn id="9" idx="0"/>
          </p:cNvCxnSpPr>
          <p:nvPr/>
        </p:nvCxnSpPr>
        <p:spPr>
          <a:xfrm rot="5400000" flipH="1" flipV="1">
            <a:off x="3476065" y="1555566"/>
            <a:ext cx="1125929" cy="2313698"/>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924526"/>
      </p:ext>
    </p:extLst>
  </p:cSld>
  <p:clrMapOvr>
    <a:masterClrMapping/>
  </p:clrMapOvr>
  <p:transition spd="slow">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52033" y="1856440"/>
            <a:ext cx="4003516" cy="4636800"/>
          </a:xfrm>
          <a:prstGeom prst="rect">
            <a:avLst/>
          </a:prstGeom>
        </p:spPr>
      </p:pic>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66</a:t>
            </a:fld>
            <a:endParaRPr lang="fr-FR" altLang="zh-CN"/>
          </a:p>
        </p:txBody>
      </p:sp>
      <p:sp>
        <p:nvSpPr>
          <p:cNvPr id="9" name="Rectangle 8"/>
          <p:cNvSpPr/>
          <p:nvPr/>
        </p:nvSpPr>
        <p:spPr>
          <a:xfrm>
            <a:off x="1103142" y="4074353"/>
            <a:ext cx="3379640" cy="150532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rot="5400000" flipH="1" flipV="1">
            <a:off x="3421239" y="2354540"/>
            <a:ext cx="1125927" cy="2313699"/>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368265" y="2236140"/>
            <a:ext cx="3277362" cy="621792"/>
          </a:xfrm>
          <a:prstGeom prst="rect">
            <a:avLst/>
          </a:prstGeom>
        </p:spPr>
      </p:pic>
      <p:pic>
        <p:nvPicPr>
          <p:cNvPr id="8" name="Picture 7"/>
          <p:cNvPicPr>
            <a:picLocks noChangeAspect="1"/>
          </p:cNvPicPr>
          <p:nvPr/>
        </p:nvPicPr>
        <p:blipFill>
          <a:blip r:embed="rId4"/>
          <a:stretch>
            <a:fillRect/>
          </a:stretch>
        </p:blipFill>
        <p:spPr>
          <a:xfrm>
            <a:off x="5368265" y="3093301"/>
            <a:ext cx="3355086" cy="680085"/>
          </a:xfrm>
          <a:prstGeom prst="rect">
            <a:avLst/>
          </a:prstGeom>
        </p:spPr>
      </p:pic>
      <p:pic>
        <p:nvPicPr>
          <p:cNvPr id="13" name="Picture 12"/>
          <p:cNvPicPr>
            <a:picLocks noChangeAspect="1"/>
          </p:cNvPicPr>
          <p:nvPr/>
        </p:nvPicPr>
        <p:blipFill>
          <a:blip r:embed="rId5"/>
          <a:stretch>
            <a:fillRect/>
          </a:stretch>
        </p:blipFill>
        <p:spPr>
          <a:xfrm>
            <a:off x="5364520" y="4008755"/>
            <a:ext cx="3383251" cy="609245"/>
          </a:xfrm>
          <a:prstGeom prst="rect">
            <a:avLst/>
          </a:prstGeom>
        </p:spPr>
      </p:pic>
    </p:spTree>
    <p:extLst>
      <p:ext uri="{BB962C8B-B14F-4D97-AF65-F5344CB8AC3E}">
        <p14:creationId xmlns:p14="http://schemas.microsoft.com/office/powerpoint/2010/main" val="2261466763"/>
      </p:ext>
    </p:extLst>
  </p:cSld>
  <p:clrMapOvr>
    <a:masterClrMapping/>
  </p:clrMapOvr>
  <p:transition spd="slow">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52033" y="1856440"/>
            <a:ext cx="4003516" cy="4636800"/>
          </a:xfrm>
          <a:prstGeom prst="rect">
            <a:avLst/>
          </a:prstGeom>
        </p:spPr>
      </p:pic>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67</a:t>
            </a:fld>
            <a:endParaRPr lang="fr-FR" altLang="zh-CN"/>
          </a:p>
        </p:txBody>
      </p:sp>
      <p:sp>
        <p:nvSpPr>
          <p:cNvPr id="9" name="Rectangle 8"/>
          <p:cNvSpPr/>
          <p:nvPr/>
        </p:nvSpPr>
        <p:spPr>
          <a:xfrm>
            <a:off x="1103142" y="4504339"/>
            <a:ext cx="3379640" cy="1075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a:stCxn id="9" idx="0"/>
          </p:cNvCxnSpPr>
          <p:nvPr/>
        </p:nvCxnSpPr>
        <p:spPr>
          <a:xfrm rot="5400000" flipH="1" flipV="1">
            <a:off x="3171857" y="2569536"/>
            <a:ext cx="1555909" cy="2313699"/>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219595" y="1032315"/>
            <a:ext cx="3592761" cy="2098293"/>
          </a:xfrm>
          <a:prstGeom prst="rect">
            <a:avLst/>
          </a:prstGeom>
        </p:spPr>
      </p:pic>
      <p:pic>
        <p:nvPicPr>
          <p:cNvPr id="10" name="Picture 9"/>
          <p:cNvPicPr>
            <a:picLocks noChangeAspect="1"/>
          </p:cNvPicPr>
          <p:nvPr/>
        </p:nvPicPr>
        <p:blipFill>
          <a:blip r:embed="rId4"/>
          <a:stretch>
            <a:fillRect/>
          </a:stretch>
        </p:blipFill>
        <p:spPr>
          <a:xfrm>
            <a:off x="5219595" y="3286623"/>
            <a:ext cx="3493449" cy="3293538"/>
          </a:xfrm>
          <a:prstGeom prst="rect">
            <a:avLst/>
          </a:prstGeom>
        </p:spPr>
      </p:pic>
    </p:spTree>
    <p:extLst>
      <p:ext uri="{BB962C8B-B14F-4D97-AF65-F5344CB8AC3E}">
        <p14:creationId xmlns:p14="http://schemas.microsoft.com/office/powerpoint/2010/main" val="853265817"/>
      </p:ext>
    </p:extLst>
  </p:cSld>
  <p:clrMapOvr>
    <a:masterClrMapping/>
  </p:clrMapOvr>
  <p:transition spd="slow">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07886"/>
          </a:xfrm>
        </p:spPr>
        <p:txBody>
          <a:bodyPr/>
          <a:lstStyle/>
          <a:p>
            <a:r>
              <a:rPr lang="pt-BR" dirty="0" smtClean="0"/>
              <a:t>Change the Ethernet priority so it won’t interfeere with most of the application</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68</a:t>
            </a:fld>
            <a:endParaRPr lang="fr-FR" altLang="zh-CN"/>
          </a:p>
        </p:txBody>
      </p:sp>
      <p:pic>
        <p:nvPicPr>
          <p:cNvPr id="6" name="Picture 5"/>
          <p:cNvPicPr>
            <a:picLocks noChangeAspect="1"/>
          </p:cNvPicPr>
          <p:nvPr/>
        </p:nvPicPr>
        <p:blipFill>
          <a:blip r:embed="rId2"/>
          <a:stretch>
            <a:fillRect/>
          </a:stretch>
        </p:blipFill>
        <p:spPr>
          <a:xfrm>
            <a:off x="2613345" y="1854395"/>
            <a:ext cx="4479039" cy="4636800"/>
          </a:xfrm>
          <a:prstGeom prst="rect">
            <a:avLst/>
          </a:prstGeom>
        </p:spPr>
      </p:pic>
    </p:spTree>
    <p:extLst>
      <p:ext uri="{BB962C8B-B14F-4D97-AF65-F5344CB8AC3E}">
        <p14:creationId xmlns:p14="http://schemas.microsoft.com/office/powerpoint/2010/main" val="3584030155"/>
      </p:ext>
    </p:extLst>
  </p:cSld>
  <p:clrMapOvr>
    <a:masterClrMapping/>
  </p:clrMapOvr>
  <p:transition spd="slow">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862322"/>
          </a:xfrm>
        </p:spPr>
        <p:txBody>
          <a:bodyPr/>
          <a:lstStyle/>
          <a:p>
            <a:r>
              <a:rPr lang="pt-BR" dirty="0" smtClean="0"/>
              <a:t>Middleware enable</a:t>
            </a:r>
          </a:p>
          <a:p>
            <a:endParaRPr lang="pt-BR" dirty="0"/>
          </a:p>
          <a:p>
            <a:endParaRPr lang="pt-BR" dirty="0" smtClean="0"/>
          </a:p>
          <a:p>
            <a:endParaRPr lang="pt-BR" dirty="0"/>
          </a:p>
          <a:p>
            <a:r>
              <a:rPr lang="pt-BR" dirty="0" smtClean="0"/>
              <a:t>Notice that the Ethernet will indicate error, ignore this for now</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69</a:t>
            </a:fld>
            <a:endParaRPr lang="fr-FR" altLang="zh-CN"/>
          </a:p>
        </p:txBody>
      </p:sp>
      <p:pic>
        <p:nvPicPr>
          <p:cNvPr id="5" name="Picture 4"/>
          <p:cNvPicPr>
            <a:picLocks noChangeAspect="1"/>
          </p:cNvPicPr>
          <p:nvPr/>
        </p:nvPicPr>
        <p:blipFill>
          <a:blip r:embed="rId2"/>
          <a:stretch>
            <a:fillRect/>
          </a:stretch>
        </p:blipFill>
        <p:spPr>
          <a:xfrm>
            <a:off x="654690" y="1892800"/>
            <a:ext cx="1704975" cy="1609725"/>
          </a:xfrm>
          <a:prstGeom prst="rect">
            <a:avLst/>
          </a:prstGeom>
        </p:spPr>
      </p:pic>
      <p:pic>
        <p:nvPicPr>
          <p:cNvPr id="6" name="Picture 5"/>
          <p:cNvPicPr>
            <a:picLocks noChangeAspect="1"/>
          </p:cNvPicPr>
          <p:nvPr/>
        </p:nvPicPr>
        <p:blipFill>
          <a:blip r:embed="rId3"/>
          <a:stretch>
            <a:fillRect/>
          </a:stretch>
        </p:blipFill>
        <p:spPr>
          <a:xfrm>
            <a:off x="654690" y="4158426"/>
            <a:ext cx="1628775" cy="2009775"/>
          </a:xfrm>
          <a:prstGeom prst="rect">
            <a:avLst/>
          </a:prstGeom>
        </p:spPr>
      </p:pic>
    </p:spTree>
    <p:extLst>
      <p:ext uri="{BB962C8B-B14F-4D97-AF65-F5344CB8AC3E}">
        <p14:creationId xmlns:p14="http://schemas.microsoft.com/office/powerpoint/2010/main" val="564109627"/>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a:xfrm>
            <a:off x="457200" y="-104775"/>
            <a:ext cx="8075613" cy="1143000"/>
          </a:xfrm>
        </p:spPr>
        <p:txBody>
          <a:bodyPr/>
          <a:lstStyle/>
          <a:p>
            <a:pPr eaLnBrk="1" hangingPunct="1"/>
            <a:r>
              <a:rPr lang="en-US" altLang="zh-CN" smtClean="0">
                <a:ea typeface="SimSun" panose="02010600030101010101" pitchFamily="2" charset="-122"/>
              </a:rPr>
              <a:t>TCP-IP : A layered protocol stack</a:t>
            </a:r>
          </a:p>
        </p:txBody>
      </p:sp>
      <p:sp>
        <p:nvSpPr>
          <p:cNvPr id="25603"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DFA4CDA9-F863-4B47-9D34-ADB6FAA2D885}" type="slidenum">
              <a:rPr lang="zh-CN" altLang="fr-FR" sz="1200" i="0">
                <a:solidFill>
                  <a:schemeClr val="tx1"/>
                </a:solidFill>
                <a:cs typeface="华文新魏"/>
              </a:rPr>
              <a:pPr>
                <a:spcBef>
                  <a:spcPct val="0"/>
                </a:spcBef>
                <a:spcAft>
                  <a:spcPct val="0"/>
                </a:spcAft>
                <a:buClrTx/>
                <a:buFontTx/>
                <a:buNone/>
              </a:pPr>
              <a:t>7</a:t>
            </a:fld>
            <a:endParaRPr lang="fr-FR" altLang="zh-CN" sz="1200" i="0">
              <a:solidFill>
                <a:schemeClr val="tx1"/>
              </a:solidFill>
              <a:cs typeface="华文新魏"/>
            </a:endParaRPr>
          </a:p>
        </p:txBody>
      </p:sp>
      <p:sp>
        <p:nvSpPr>
          <p:cNvPr id="816173" name="Rectangle 45"/>
          <p:cNvSpPr>
            <a:spLocks noChangeArrowheads="1"/>
          </p:cNvSpPr>
          <p:nvPr/>
        </p:nvSpPr>
        <p:spPr bwMode="auto">
          <a:xfrm>
            <a:off x="2646363" y="3638732"/>
            <a:ext cx="6424613" cy="1349771"/>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816174" name="Rectangle 46"/>
          <p:cNvSpPr>
            <a:spLocks noChangeArrowheads="1"/>
          </p:cNvSpPr>
          <p:nvPr/>
        </p:nvSpPr>
        <p:spPr bwMode="auto">
          <a:xfrm>
            <a:off x="2646363" y="2256018"/>
            <a:ext cx="6424613" cy="1313577"/>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175" name="Rectangle 47"/>
          <p:cNvSpPr>
            <a:spLocks noChangeArrowheads="1"/>
          </p:cNvSpPr>
          <p:nvPr/>
        </p:nvSpPr>
        <p:spPr bwMode="auto">
          <a:xfrm>
            <a:off x="2646363" y="873306"/>
            <a:ext cx="6424613" cy="1313576"/>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217" name="Rectangle 89"/>
          <p:cNvSpPr>
            <a:spLocks noChangeArrowheads="1"/>
          </p:cNvSpPr>
          <p:nvPr/>
        </p:nvSpPr>
        <p:spPr bwMode="auto">
          <a:xfrm>
            <a:off x="2646363" y="5059543"/>
            <a:ext cx="6424613" cy="1349772"/>
          </a:xfrm>
          <a:prstGeom prst="rect">
            <a:avLst/>
          </a:prstGeom>
          <a:solidFill>
            <a:srgbClr val="F8F8F8"/>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253" name="Text Box 125"/>
          <p:cNvSpPr txBox="1">
            <a:spLocks noChangeArrowheads="1"/>
          </p:cNvSpPr>
          <p:nvPr/>
        </p:nvSpPr>
        <p:spPr bwMode="auto">
          <a:xfrm>
            <a:off x="635000" y="5305607"/>
            <a:ext cx="1693624"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Data link</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4" name="Text Box 126"/>
          <p:cNvSpPr txBox="1">
            <a:spLocks noChangeArrowheads="1"/>
          </p:cNvSpPr>
          <p:nvPr/>
        </p:nvSpPr>
        <p:spPr bwMode="auto">
          <a:xfrm>
            <a:off x="708026" y="3903844"/>
            <a:ext cx="1556385"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Internet</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5" name="Text Box 127"/>
          <p:cNvSpPr txBox="1">
            <a:spLocks noChangeArrowheads="1"/>
          </p:cNvSpPr>
          <p:nvPr/>
        </p:nvSpPr>
        <p:spPr bwMode="auto">
          <a:xfrm>
            <a:off x="571501" y="2502082"/>
            <a:ext cx="1815783"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Transport</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6" name="Text Box 128"/>
          <p:cNvSpPr txBox="1">
            <a:spLocks noChangeArrowheads="1"/>
          </p:cNvSpPr>
          <p:nvPr/>
        </p:nvSpPr>
        <p:spPr bwMode="auto">
          <a:xfrm>
            <a:off x="457200" y="1100319"/>
            <a:ext cx="2035969"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Application</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132" name="Line 4"/>
          <p:cNvSpPr>
            <a:spLocks noChangeShapeType="1"/>
          </p:cNvSpPr>
          <p:nvPr/>
        </p:nvSpPr>
        <p:spPr bwMode="auto">
          <a:xfrm>
            <a:off x="419100" y="2256018"/>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59" name="Line 131"/>
          <p:cNvSpPr>
            <a:spLocks noChangeShapeType="1"/>
          </p:cNvSpPr>
          <p:nvPr/>
        </p:nvSpPr>
        <p:spPr bwMode="auto">
          <a:xfrm>
            <a:off x="457200" y="3638731"/>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0" name="Line 132"/>
          <p:cNvSpPr>
            <a:spLocks noChangeShapeType="1"/>
          </p:cNvSpPr>
          <p:nvPr/>
        </p:nvSpPr>
        <p:spPr bwMode="auto">
          <a:xfrm>
            <a:off x="457200" y="5059543"/>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2" name="Rectangle 134"/>
          <p:cNvSpPr>
            <a:spLocks noChangeArrowheads="1"/>
          </p:cNvSpPr>
          <p:nvPr/>
        </p:nvSpPr>
        <p:spPr bwMode="auto">
          <a:xfrm>
            <a:off x="2667001" y="1162231"/>
            <a:ext cx="6006861"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12713" indent="-112713">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The main interface for the user.</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Higher level protocols</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3" name="Rectangle 135"/>
          <p:cNvSpPr>
            <a:spLocks noChangeArrowheads="1"/>
          </p:cNvSpPr>
          <p:nvPr/>
        </p:nvSpPr>
        <p:spPr bwMode="auto">
          <a:xfrm>
            <a:off x="2646362" y="2563993"/>
            <a:ext cx="6501527"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End-to-end connections (UDP and TCP)</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Ensure reliability (TCP)</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4" name="Rectangle 136"/>
          <p:cNvSpPr>
            <a:spLocks noChangeArrowheads="1"/>
          </p:cNvSpPr>
          <p:nvPr/>
        </p:nvSpPr>
        <p:spPr bwMode="auto">
          <a:xfrm>
            <a:off x="2646362" y="3965756"/>
            <a:ext cx="6501527"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Intra &amp; Inter-Network communication</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no guaranty of delivery</a:t>
            </a:r>
          </a:p>
        </p:txBody>
      </p:sp>
      <p:sp>
        <p:nvSpPr>
          <p:cNvPr id="816266" name="Rectangle 138"/>
          <p:cNvSpPr>
            <a:spLocks noChangeArrowheads="1"/>
          </p:cNvSpPr>
          <p:nvPr/>
        </p:nvSpPr>
        <p:spPr bwMode="auto">
          <a:xfrm>
            <a:off x="2659062" y="5367518"/>
            <a:ext cx="6337141"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23838" indent="-2238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Intra-Network communication</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Transport data on the physical support</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8" name="Line 140"/>
          <p:cNvSpPr>
            <a:spLocks noChangeShapeType="1"/>
          </p:cNvSpPr>
          <p:nvPr/>
        </p:nvSpPr>
        <p:spPr bwMode="auto">
          <a:xfrm>
            <a:off x="457200" y="6480356"/>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9" name="Line 141"/>
          <p:cNvSpPr>
            <a:spLocks noChangeShapeType="1"/>
          </p:cNvSpPr>
          <p:nvPr/>
        </p:nvSpPr>
        <p:spPr bwMode="auto">
          <a:xfrm>
            <a:off x="417512" y="873306"/>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6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61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62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613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1626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6262">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62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61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625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1626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6263">
                                            <p:txEl>
                                              <p:pRg st="1" end="1"/>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62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6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626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816264">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6264">
                                            <p:txEl>
                                              <p:pRg st="1" end="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62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62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1626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16266">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62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73" grpId="0" animBg="1"/>
      <p:bldP spid="816174" grpId="0" animBg="1"/>
      <p:bldP spid="816175" grpId="0" animBg="1"/>
      <p:bldP spid="816217" grpId="0" animBg="1"/>
      <p:bldP spid="816253" grpId="0"/>
      <p:bldP spid="816254" grpId="0"/>
      <p:bldP spid="816255" grpId="0"/>
      <p:bldP spid="816256" grpId="0"/>
      <p:bldP spid="816132" grpId="0" animBg="1"/>
      <p:bldP spid="816259" grpId="0" animBg="1"/>
      <p:bldP spid="816260" grpId="0" animBg="1"/>
      <p:bldP spid="816268" grpId="0" animBg="1"/>
      <p:bldP spid="81626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1523494"/>
          </a:xfrm>
        </p:spPr>
        <p:txBody>
          <a:bodyPr/>
          <a:lstStyle/>
          <a:p>
            <a:r>
              <a:rPr lang="pt-BR" dirty="0" smtClean="0"/>
              <a:t>Middleware</a:t>
            </a:r>
          </a:p>
          <a:p>
            <a:pPr lvl="1"/>
            <a:r>
              <a:rPr lang="pt-BR" dirty="0" smtClean="0"/>
              <a:t>Generic Setups</a:t>
            </a:r>
          </a:p>
          <a:p>
            <a:pPr lvl="2"/>
            <a:r>
              <a:rPr lang="pt-BR" dirty="0" smtClean="0"/>
              <a:t>NO FreeRTOS</a:t>
            </a:r>
          </a:p>
          <a:p>
            <a:pPr lvl="2"/>
            <a:r>
              <a:rPr lang="pt-BR" dirty="0" smtClean="0"/>
              <a:t>DHCP ENABLED</a:t>
            </a:r>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70</a:t>
            </a:fld>
            <a:endParaRPr lang="fr-FR" altLang="zh-CN"/>
          </a:p>
        </p:txBody>
      </p:sp>
      <p:pic>
        <p:nvPicPr>
          <p:cNvPr id="5" name="Picture 4"/>
          <p:cNvPicPr>
            <a:picLocks noChangeAspect="1"/>
          </p:cNvPicPr>
          <p:nvPr/>
        </p:nvPicPr>
        <p:blipFill>
          <a:blip r:embed="rId2"/>
          <a:stretch>
            <a:fillRect/>
          </a:stretch>
        </p:blipFill>
        <p:spPr>
          <a:xfrm>
            <a:off x="3727090" y="1277496"/>
            <a:ext cx="4134917" cy="4636800"/>
          </a:xfrm>
          <a:prstGeom prst="rect">
            <a:avLst/>
          </a:prstGeom>
        </p:spPr>
      </p:pic>
    </p:spTree>
    <p:extLst>
      <p:ext uri="{BB962C8B-B14F-4D97-AF65-F5344CB8AC3E}">
        <p14:creationId xmlns:p14="http://schemas.microsoft.com/office/powerpoint/2010/main" val="4081758156"/>
      </p:ext>
    </p:extLst>
  </p:cSld>
  <p:clrMapOvr>
    <a:masterClrMapping/>
  </p:clrMapOvr>
  <p:transition spd="slow">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285241"/>
          </a:xfrm>
        </p:spPr>
        <p:txBody>
          <a:bodyPr/>
          <a:lstStyle/>
          <a:p>
            <a:r>
              <a:rPr lang="pt-BR" dirty="0" smtClean="0"/>
              <a:t>Middleware</a:t>
            </a:r>
          </a:p>
          <a:p>
            <a:pPr lvl="1"/>
            <a:r>
              <a:rPr lang="pt-BR" dirty="0" smtClean="0"/>
              <a:t>Key Options</a:t>
            </a:r>
          </a:p>
          <a:p>
            <a:pPr lvl="2"/>
            <a:r>
              <a:rPr lang="pt-BR" dirty="0" smtClean="0"/>
              <a:t>Memory Options</a:t>
            </a:r>
          </a:p>
          <a:p>
            <a:pPr lvl="2"/>
            <a:r>
              <a:rPr lang="pt-BR" dirty="0" smtClean="0"/>
              <a:t>Memory Pool Sizes</a:t>
            </a:r>
          </a:p>
          <a:p>
            <a:pPr lvl="2"/>
            <a:r>
              <a:rPr lang="pt-BR" dirty="0" smtClean="0"/>
              <a:t>Pbuf otions</a:t>
            </a:r>
          </a:p>
          <a:p>
            <a:pPr lvl="2"/>
            <a:r>
              <a:rPr lang="pt-BR" dirty="0" smtClean="0"/>
              <a:t>ARP ENABLE</a:t>
            </a:r>
          </a:p>
          <a:p>
            <a:pPr lvl="2"/>
            <a:endParaRPr lang="pt-BR" dirty="0" smtClean="0"/>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71</a:t>
            </a:fld>
            <a:endParaRPr lang="fr-FR" altLang="zh-CN"/>
          </a:p>
        </p:txBody>
      </p:sp>
      <p:pic>
        <p:nvPicPr>
          <p:cNvPr id="6" name="Picture 5"/>
          <p:cNvPicPr>
            <a:picLocks noChangeAspect="1"/>
          </p:cNvPicPr>
          <p:nvPr/>
        </p:nvPicPr>
        <p:blipFill>
          <a:blip r:embed="rId2"/>
          <a:stretch>
            <a:fillRect/>
          </a:stretch>
        </p:blipFill>
        <p:spPr>
          <a:xfrm>
            <a:off x="3688685" y="1286231"/>
            <a:ext cx="4134917" cy="4636800"/>
          </a:xfrm>
          <a:prstGeom prst="rect">
            <a:avLst/>
          </a:prstGeom>
        </p:spPr>
      </p:pic>
    </p:spTree>
    <p:extLst>
      <p:ext uri="{BB962C8B-B14F-4D97-AF65-F5344CB8AC3E}">
        <p14:creationId xmlns:p14="http://schemas.microsoft.com/office/powerpoint/2010/main" val="2006044531"/>
      </p:ext>
    </p:extLst>
  </p:cSld>
  <p:clrMapOvr>
    <a:masterClrMapping/>
  </p:clrMapOvr>
  <p:transition spd="slow">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031325"/>
          </a:xfrm>
        </p:spPr>
        <p:txBody>
          <a:bodyPr/>
          <a:lstStyle/>
          <a:p>
            <a:r>
              <a:rPr lang="pt-BR" dirty="0" smtClean="0"/>
              <a:t>Middleware</a:t>
            </a:r>
          </a:p>
          <a:p>
            <a:pPr lvl="1"/>
            <a:r>
              <a:rPr lang="pt-BR" dirty="0" smtClean="0"/>
              <a:t>Key Options</a:t>
            </a:r>
          </a:p>
          <a:p>
            <a:pPr lvl="2"/>
            <a:r>
              <a:rPr lang="pt-BR" dirty="0" smtClean="0"/>
              <a:t>TCP Options</a:t>
            </a:r>
          </a:p>
          <a:p>
            <a:pPr lvl="2"/>
            <a:r>
              <a:rPr lang="pt-BR" dirty="0" smtClean="0"/>
              <a:t>Network Interface</a:t>
            </a:r>
          </a:p>
          <a:p>
            <a:pPr lvl="2"/>
            <a:r>
              <a:rPr lang="pt-BR" dirty="0" smtClean="0"/>
              <a:t>Socket Options</a:t>
            </a:r>
          </a:p>
          <a:p>
            <a:pPr lvl="2"/>
            <a:endParaRPr lang="pt-BR" dirty="0" smtClean="0"/>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72</a:t>
            </a:fld>
            <a:endParaRPr lang="fr-FR" altLang="zh-CN"/>
          </a:p>
        </p:txBody>
      </p:sp>
      <p:pic>
        <p:nvPicPr>
          <p:cNvPr id="5" name="Picture 4"/>
          <p:cNvPicPr>
            <a:picLocks noChangeAspect="1"/>
          </p:cNvPicPr>
          <p:nvPr/>
        </p:nvPicPr>
        <p:blipFill>
          <a:blip r:embed="rId2"/>
          <a:stretch>
            <a:fillRect/>
          </a:stretch>
        </p:blipFill>
        <p:spPr>
          <a:xfrm>
            <a:off x="3688685" y="1263271"/>
            <a:ext cx="4134917" cy="4636800"/>
          </a:xfrm>
          <a:prstGeom prst="rect">
            <a:avLst/>
          </a:prstGeom>
        </p:spPr>
      </p:pic>
    </p:spTree>
    <p:extLst>
      <p:ext uri="{BB962C8B-B14F-4D97-AF65-F5344CB8AC3E}">
        <p14:creationId xmlns:p14="http://schemas.microsoft.com/office/powerpoint/2010/main" val="2014344816"/>
      </p:ext>
    </p:extLst>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Generate the source code</a:t>
            </a:r>
            <a:endParaRPr lang="pt-BR" dirty="0"/>
          </a:p>
        </p:txBody>
      </p:sp>
      <p:pic>
        <p:nvPicPr>
          <p:cNvPr id="5" name="Content Placeholder 4"/>
          <p:cNvPicPr>
            <a:picLocks noGrp="1" noChangeAspect="1"/>
          </p:cNvPicPr>
          <p:nvPr>
            <p:ph idx="1"/>
          </p:nvPr>
        </p:nvPicPr>
        <p:blipFill>
          <a:blip r:embed="rId2"/>
          <a:stretch>
            <a:fillRect/>
          </a:stretch>
        </p:blipFill>
        <p:spPr>
          <a:xfrm>
            <a:off x="457200" y="1303338"/>
            <a:ext cx="8229600" cy="4629150"/>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73</a:t>
            </a:fld>
            <a:endParaRPr lang="fr-FR" altLang="zh-CN"/>
          </a:p>
        </p:txBody>
      </p:sp>
    </p:spTree>
    <p:extLst>
      <p:ext uri="{BB962C8B-B14F-4D97-AF65-F5344CB8AC3E}">
        <p14:creationId xmlns:p14="http://schemas.microsoft.com/office/powerpoint/2010/main" val="2558030155"/>
      </p:ext>
    </p:extLst>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Edit the source generated</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The project folders should look like this:</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74</a:t>
            </a:fld>
            <a:endParaRPr lang="fr-FR" altLang="zh-CN"/>
          </a:p>
        </p:txBody>
      </p:sp>
      <p:pic>
        <p:nvPicPr>
          <p:cNvPr id="6" name="Picture 5"/>
          <p:cNvPicPr>
            <a:picLocks noChangeAspect="1"/>
          </p:cNvPicPr>
          <p:nvPr/>
        </p:nvPicPr>
        <p:blipFill>
          <a:blip r:embed="rId2"/>
          <a:stretch>
            <a:fillRect/>
          </a:stretch>
        </p:blipFill>
        <p:spPr>
          <a:xfrm>
            <a:off x="654690" y="1854395"/>
            <a:ext cx="4105275" cy="4086225"/>
          </a:xfrm>
          <a:prstGeom prst="rect">
            <a:avLst/>
          </a:prstGeom>
        </p:spPr>
      </p:pic>
    </p:spTree>
    <p:extLst>
      <p:ext uri="{BB962C8B-B14F-4D97-AF65-F5344CB8AC3E}">
        <p14:creationId xmlns:p14="http://schemas.microsoft.com/office/powerpoint/2010/main" val="2475399355"/>
      </p:ext>
    </p:extLst>
  </p:cSld>
  <p:clrMapOvr>
    <a:masterClrMapping/>
  </p:clrMapOvr>
  <p:transition spd="slow">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268 to line 282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75</a:t>
            </a:fld>
            <a:endParaRPr lang="fr-FR" altLang="zh-CN"/>
          </a:p>
        </p:txBody>
      </p:sp>
      <p:pic>
        <p:nvPicPr>
          <p:cNvPr id="5" name="Picture 4"/>
          <p:cNvPicPr>
            <a:picLocks noChangeAspect="1"/>
          </p:cNvPicPr>
          <p:nvPr/>
        </p:nvPicPr>
        <p:blipFill>
          <a:blip r:embed="rId2"/>
          <a:stretch>
            <a:fillRect/>
          </a:stretch>
        </p:blipFill>
        <p:spPr>
          <a:xfrm>
            <a:off x="101759" y="2929735"/>
            <a:ext cx="8789035" cy="1768777"/>
          </a:xfrm>
          <a:prstGeom prst="rect">
            <a:avLst/>
          </a:prstGeom>
        </p:spPr>
      </p:pic>
    </p:spTree>
    <p:extLst>
      <p:ext uri="{BB962C8B-B14F-4D97-AF65-F5344CB8AC3E}">
        <p14:creationId xmlns:p14="http://schemas.microsoft.com/office/powerpoint/2010/main" val="1914314958"/>
      </p:ext>
    </p:extLst>
  </p:cSld>
  <p:clrMapOvr>
    <a:masterClrMapping/>
  </p:clrMapOvr>
  <p:transition spd="slow">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609 to line 612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76</a:t>
            </a:fld>
            <a:endParaRPr lang="fr-FR" altLang="zh-CN"/>
          </a:p>
        </p:txBody>
      </p:sp>
      <p:pic>
        <p:nvPicPr>
          <p:cNvPr id="6" name="Picture 5"/>
          <p:cNvPicPr>
            <a:picLocks noChangeAspect="1"/>
          </p:cNvPicPr>
          <p:nvPr/>
        </p:nvPicPr>
        <p:blipFill>
          <a:blip r:embed="rId2"/>
          <a:stretch>
            <a:fillRect/>
          </a:stretch>
        </p:blipFill>
        <p:spPr>
          <a:xfrm>
            <a:off x="117020" y="3198570"/>
            <a:ext cx="8705850" cy="1092472"/>
          </a:xfrm>
          <a:prstGeom prst="rect">
            <a:avLst/>
          </a:prstGeom>
        </p:spPr>
      </p:pic>
    </p:spTree>
    <p:extLst>
      <p:ext uri="{BB962C8B-B14F-4D97-AF65-F5344CB8AC3E}">
        <p14:creationId xmlns:p14="http://schemas.microsoft.com/office/powerpoint/2010/main" val="299580590"/>
      </p:ext>
    </p:extLst>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lwip.c</a:t>
            </a:r>
          </a:p>
          <a:p>
            <a:pPr lvl="1"/>
            <a:r>
              <a:rPr lang="pt-BR" dirty="0" smtClean="0"/>
              <a:t>At line 70 to line 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77</a:t>
            </a:fld>
            <a:endParaRPr lang="fr-FR" altLang="zh-CN"/>
          </a:p>
        </p:txBody>
      </p:sp>
      <p:pic>
        <p:nvPicPr>
          <p:cNvPr id="5" name="Picture 4"/>
          <p:cNvPicPr>
            <a:picLocks noChangeAspect="1"/>
          </p:cNvPicPr>
          <p:nvPr/>
        </p:nvPicPr>
        <p:blipFill>
          <a:blip r:embed="rId2"/>
          <a:stretch>
            <a:fillRect/>
          </a:stretch>
        </p:blipFill>
        <p:spPr>
          <a:xfrm>
            <a:off x="347450" y="3275380"/>
            <a:ext cx="8444110" cy="1835676"/>
          </a:xfrm>
          <a:prstGeom prst="rect">
            <a:avLst/>
          </a:prstGeom>
        </p:spPr>
      </p:pic>
    </p:spTree>
    <p:extLst>
      <p:ext uri="{BB962C8B-B14F-4D97-AF65-F5344CB8AC3E}">
        <p14:creationId xmlns:p14="http://schemas.microsoft.com/office/powerpoint/2010/main" val="647951872"/>
      </p:ext>
    </p:extLst>
  </p:cSld>
  <p:clrMapOvr>
    <a:masterClrMapping/>
  </p:clrMapOvr>
  <p:transition spd="slow">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lwip.c</a:t>
            </a:r>
          </a:p>
          <a:p>
            <a:pPr lvl="1"/>
            <a:r>
              <a:rPr lang="pt-BR" dirty="0" smtClean="0"/>
              <a:t>At line 100 to line 104</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78</a:t>
            </a:fld>
            <a:endParaRPr lang="fr-FR" altLang="zh-CN"/>
          </a:p>
        </p:txBody>
      </p:sp>
      <p:pic>
        <p:nvPicPr>
          <p:cNvPr id="6" name="Picture 5"/>
          <p:cNvPicPr>
            <a:picLocks noChangeAspect="1"/>
          </p:cNvPicPr>
          <p:nvPr/>
        </p:nvPicPr>
        <p:blipFill>
          <a:blip r:embed="rId2"/>
          <a:stretch>
            <a:fillRect/>
          </a:stretch>
        </p:blipFill>
        <p:spPr>
          <a:xfrm>
            <a:off x="457200" y="3352190"/>
            <a:ext cx="8171420" cy="780346"/>
          </a:xfrm>
          <a:prstGeom prst="rect">
            <a:avLst/>
          </a:prstGeom>
        </p:spPr>
      </p:pic>
    </p:spTree>
    <p:extLst>
      <p:ext uri="{BB962C8B-B14F-4D97-AF65-F5344CB8AC3E}">
        <p14:creationId xmlns:p14="http://schemas.microsoft.com/office/powerpoint/2010/main" val="4042300735"/>
      </p:ext>
    </p:extLst>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723275"/>
          </a:xfrm>
        </p:spPr>
        <p:txBody>
          <a:bodyPr/>
          <a:lstStyle/>
          <a:p>
            <a:r>
              <a:rPr lang="pt-BR" dirty="0" smtClean="0"/>
              <a:t>lwip.h</a:t>
            </a:r>
          </a:p>
          <a:p>
            <a:pPr lvl="1"/>
            <a:r>
              <a:rPr lang="pt-BR" dirty="0" smtClean="0"/>
              <a:t>Let’s add the static IP and other features for the application</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79</a:t>
            </a:fld>
            <a:endParaRPr lang="fr-FR" altLang="zh-CN"/>
          </a:p>
        </p:txBody>
      </p:sp>
      <p:sp>
        <p:nvSpPr>
          <p:cNvPr id="5" name="Rectangle 4"/>
          <p:cNvSpPr/>
          <p:nvPr/>
        </p:nvSpPr>
        <p:spPr>
          <a:xfrm>
            <a:off x="846715" y="2001475"/>
            <a:ext cx="4572000" cy="4247317"/>
          </a:xfrm>
          <a:prstGeom prst="rect">
            <a:avLst/>
          </a:prstGeom>
        </p:spPr>
        <p:txBody>
          <a:bodyPr>
            <a:spAutoFit/>
          </a:bodyPr>
          <a:lstStyle/>
          <a:p>
            <a:r>
              <a:rPr lang="pt-BR" sz="1000" dirty="0">
                <a:solidFill>
                  <a:srgbClr val="008000"/>
                </a:solidFill>
                <a:highlight>
                  <a:srgbClr val="FFFFFF"/>
                </a:highlight>
              </a:rPr>
              <a:t>/* USER CODE BEGIN 0 */</a:t>
            </a:r>
            <a:endParaRPr lang="pt-BR" sz="1000" dirty="0">
              <a:solidFill>
                <a:srgbClr val="000000"/>
              </a:solidFill>
              <a:highlight>
                <a:srgbClr val="FFFFFF"/>
              </a:highlight>
            </a:endParaRPr>
          </a:p>
          <a:p>
            <a:r>
              <a:rPr lang="pt-BR" sz="1000" dirty="0">
                <a:solidFill>
                  <a:srgbClr val="804000"/>
                </a:solidFill>
                <a:highlight>
                  <a:srgbClr val="FFFFFF"/>
                </a:highlight>
              </a:rPr>
              <a:t>#define DEST_IP_ADDR0   192</a:t>
            </a:r>
          </a:p>
          <a:p>
            <a:r>
              <a:rPr lang="pt-BR" sz="1000" dirty="0">
                <a:solidFill>
                  <a:srgbClr val="804000"/>
                </a:solidFill>
                <a:highlight>
                  <a:srgbClr val="FFFFFF"/>
                </a:highlight>
              </a:rPr>
              <a:t>#define DEST_IP_ADDR1   168</a:t>
            </a:r>
          </a:p>
          <a:p>
            <a:r>
              <a:rPr lang="pt-BR" sz="1000" dirty="0">
                <a:solidFill>
                  <a:srgbClr val="804000"/>
                </a:solidFill>
                <a:highlight>
                  <a:srgbClr val="FFFFFF"/>
                </a:highlight>
              </a:rPr>
              <a:t>#define DEST_IP_ADDR2   0</a:t>
            </a:r>
          </a:p>
          <a:p>
            <a:r>
              <a:rPr lang="pt-BR" sz="1000" dirty="0">
                <a:solidFill>
                  <a:srgbClr val="804000"/>
                </a:solidFill>
                <a:highlight>
                  <a:srgbClr val="FFFFFF"/>
                </a:highlight>
              </a:rPr>
              <a:t>#define DEST_IP_ADDR3   11</a:t>
            </a:r>
          </a:p>
          <a:p>
            <a:endParaRPr lang="pt-BR" sz="1000" dirty="0">
              <a:solidFill>
                <a:srgbClr val="000000"/>
              </a:solidFill>
              <a:highlight>
                <a:srgbClr val="FFFFFF"/>
              </a:highlight>
            </a:endParaRPr>
          </a:p>
          <a:p>
            <a:r>
              <a:rPr lang="pt-BR" sz="1000" dirty="0">
                <a:solidFill>
                  <a:srgbClr val="804000"/>
                </a:solidFill>
                <a:highlight>
                  <a:srgbClr val="FFFFFF"/>
                </a:highlight>
              </a:rPr>
              <a:t>#define DEST_PORT       7</a:t>
            </a:r>
          </a:p>
          <a:p>
            <a:r>
              <a:rPr lang="pt-BR" sz="1000" dirty="0">
                <a:solidFill>
                  <a:srgbClr val="000000"/>
                </a:solidFill>
                <a:highlight>
                  <a:srgbClr val="FFFFFF"/>
                </a:highlight>
              </a:rPr>
              <a:t> </a:t>
            </a:r>
          </a:p>
          <a:p>
            <a:r>
              <a:rPr lang="pt-BR" sz="1000" dirty="0">
                <a:solidFill>
                  <a:srgbClr val="008000"/>
                </a:solidFill>
                <a:highlight>
                  <a:srgbClr val="FFFFFF"/>
                </a:highlight>
              </a:rPr>
              <a:t>/*Static IP ADDRESS: IP_ADDR0.IP_ADDR1.IP_ADDR2.IP_ADDR3 */</a:t>
            </a:r>
            <a:endParaRPr lang="pt-BR" sz="1000" dirty="0">
              <a:solidFill>
                <a:srgbClr val="000000"/>
              </a:solidFill>
              <a:highlight>
                <a:srgbClr val="FFFFFF"/>
              </a:highlight>
            </a:endParaRPr>
          </a:p>
          <a:p>
            <a:r>
              <a:rPr lang="pt-BR" sz="1000" dirty="0">
                <a:solidFill>
                  <a:srgbClr val="804000"/>
                </a:solidFill>
                <a:highlight>
                  <a:srgbClr val="FFFFFF"/>
                </a:highlight>
              </a:rPr>
              <a:t>#define IP_ADDR0   192</a:t>
            </a:r>
          </a:p>
          <a:p>
            <a:r>
              <a:rPr lang="pt-BR" sz="1000" dirty="0">
                <a:solidFill>
                  <a:srgbClr val="804000"/>
                </a:solidFill>
                <a:highlight>
                  <a:srgbClr val="FFFFFF"/>
                </a:highlight>
              </a:rPr>
              <a:t>#define IP_ADDR1   168</a:t>
            </a:r>
          </a:p>
          <a:p>
            <a:r>
              <a:rPr lang="pt-BR" sz="1000" dirty="0">
                <a:solidFill>
                  <a:srgbClr val="804000"/>
                </a:solidFill>
                <a:highlight>
                  <a:srgbClr val="FFFFFF"/>
                </a:highlight>
              </a:rPr>
              <a:t>#define IP_ADDR2   0</a:t>
            </a:r>
          </a:p>
          <a:p>
            <a:r>
              <a:rPr lang="pt-BR" sz="1000" dirty="0">
                <a:solidFill>
                  <a:srgbClr val="804000"/>
                </a:solidFill>
                <a:highlight>
                  <a:srgbClr val="FFFFFF"/>
                </a:highlight>
              </a:rPr>
              <a:t>#define IP_ADDR3   10</a:t>
            </a:r>
          </a:p>
          <a:p>
            <a:r>
              <a:rPr lang="pt-BR" sz="1000" dirty="0">
                <a:solidFill>
                  <a:srgbClr val="000000"/>
                </a:solidFill>
                <a:highlight>
                  <a:srgbClr val="FFFFFF"/>
                </a:highlight>
              </a:rPr>
              <a:t>   </a:t>
            </a:r>
          </a:p>
          <a:p>
            <a:r>
              <a:rPr lang="pt-BR" sz="1000" dirty="0">
                <a:solidFill>
                  <a:srgbClr val="008000"/>
                </a:solidFill>
                <a:highlight>
                  <a:srgbClr val="FFFFFF"/>
                </a:highlight>
              </a:rPr>
              <a:t>/*NETMASK*/</a:t>
            </a:r>
            <a:endParaRPr lang="pt-BR" sz="1000" dirty="0">
              <a:solidFill>
                <a:srgbClr val="000000"/>
              </a:solidFill>
              <a:highlight>
                <a:srgbClr val="FFFFFF"/>
              </a:highlight>
            </a:endParaRPr>
          </a:p>
          <a:p>
            <a:r>
              <a:rPr lang="pt-BR" sz="1000" dirty="0">
                <a:solidFill>
                  <a:srgbClr val="804000"/>
                </a:solidFill>
                <a:highlight>
                  <a:srgbClr val="FFFFFF"/>
                </a:highlight>
              </a:rPr>
              <a:t>#define NETMASK_ADDR0   255</a:t>
            </a:r>
          </a:p>
          <a:p>
            <a:r>
              <a:rPr lang="pt-BR" sz="1000" dirty="0">
                <a:solidFill>
                  <a:srgbClr val="804000"/>
                </a:solidFill>
                <a:highlight>
                  <a:srgbClr val="FFFFFF"/>
                </a:highlight>
              </a:rPr>
              <a:t>#define NETMASK_ADDR1   255</a:t>
            </a:r>
          </a:p>
          <a:p>
            <a:r>
              <a:rPr lang="pt-BR" sz="1000" dirty="0">
                <a:solidFill>
                  <a:srgbClr val="804000"/>
                </a:solidFill>
                <a:highlight>
                  <a:srgbClr val="FFFFFF"/>
                </a:highlight>
              </a:rPr>
              <a:t>#define NETMASK_ADDR2   255</a:t>
            </a:r>
          </a:p>
          <a:p>
            <a:r>
              <a:rPr lang="pt-BR" sz="1000" dirty="0">
                <a:solidFill>
                  <a:srgbClr val="804000"/>
                </a:solidFill>
                <a:highlight>
                  <a:srgbClr val="FFFFFF"/>
                </a:highlight>
              </a:rPr>
              <a:t>#define NETMASK_ADDR3   0</a:t>
            </a:r>
          </a:p>
          <a:p>
            <a:endParaRPr lang="pt-BR" sz="1000" dirty="0">
              <a:solidFill>
                <a:srgbClr val="000000"/>
              </a:solidFill>
              <a:highlight>
                <a:srgbClr val="FFFFFF"/>
              </a:highlight>
            </a:endParaRPr>
          </a:p>
          <a:p>
            <a:r>
              <a:rPr lang="pt-BR" sz="1000" dirty="0">
                <a:solidFill>
                  <a:srgbClr val="008000"/>
                </a:solidFill>
                <a:highlight>
                  <a:srgbClr val="FFFFFF"/>
                </a:highlight>
              </a:rPr>
              <a:t>/*Gateway Address*/</a:t>
            </a:r>
            <a:endParaRPr lang="pt-BR" sz="1000" dirty="0">
              <a:solidFill>
                <a:srgbClr val="000000"/>
              </a:solidFill>
              <a:highlight>
                <a:srgbClr val="FFFFFF"/>
              </a:highlight>
            </a:endParaRPr>
          </a:p>
          <a:p>
            <a:r>
              <a:rPr lang="pt-BR" sz="1000" dirty="0">
                <a:solidFill>
                  <a:srgbClr val="804000"/>
                </a:solidFill>
                <a:highlight>
                  <a:srgbClr val="FFFFFF"/>
                </a:highlight>
              </a:rPr>
              <a:t>#define GW_ADDR0   192</a:t>
            </a:r>
          </a:p>
          <a:p>
            <a:r>
              <a:rPr lang="pt-BR" sz="1000" dirty="0">
                <a:solidFill>
                  <a:srgbClr val="804000"/>
                </a:solidFill>
                <a:highlight>
                  <a:srgbClr val="FFFFFF"/>
                </a:highlight>
              </a:rPr>
              <a:t>#define GW_ADDR1   168</a:t>
            </a:r>
          </a:p>
          <a:p>
            <a:r>
              <a:rPr lang="pt-BR" sz="1000" dirty="0">
                <a:solidFill>
                  <a:srgbClr val="804000"/>
                </a:solidFill>
                <a:highlight>
                  <a:srgbClr val="FFFFFF"/>
                </a:highlight>
              </a:rPr>
              <a:t>#define GW_ADDR2   0</a:t>
            </a:r>
          </a:p>
          <a:p>
            <a:r>
              <a:rPr lang="pt-BR" sz="1000" dirty="0">
                <a:solidFill>
                  <a:srgbClr val="804000"/>
                </a:solidFill>
                <a:highlight>
                  <a:srgbClr val="FFFFFF"/>
                </a:highlight>
              </a:rPr>
              <a:t>#define GW_ADDR3   1  </a:t>
            </a:r>
          </a:p>
          <a:p>
            <a:r>
              <a:rPr lang="pt-BR" sz="1000" dirty="0">
                <a:solidFill>
                  <a:srgbClr val="008000"/>
                </a:solidFill>
                <a:highlight>
                  <a:srgbClr val="FFFFFF"/>
                </a:highlight>
              </a:rPr>
              <a:t>/* USER CODE END 0 */</a:t>
            </a:r>
            <a:endParaRPr lang="pt-BR" dirty="0"/>
          </a:p>
        </p:txBody>
      </p:sp>
    </p:spTree>
    <p:extLst>
      <p:ext uri="{BB962C8B-B14F-4D97-AF65-F5344CB8AC3E}">
        <p14:creationId xmlns:p14="http://schemas.microsoft.com/office/powerpoint/2010/main" val="2826507156"/>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19075"/>
            <a:ext cx="8075613" cy="1143000"/>
          </a:xfrm>
        </p:spPr>
        <p:txBody>
          <a:bodyPr/>
          <a:lstStyle/>
          <a:p>
            <a:pPr eaLnBrk="1" hangingPunct="1"/>
            <a:r>
              <a:rPr lang="en-US" altLang="zh-CN" smtClean="0">
                <a:ea typeface="SimSun" panose="02010600030101010101" pitchFamily="2" charset="-122"/>
              </a:rPr>
              <a:t>TCP-IP : Encapsulation</a:t>
            </a:r>
          </a:p>
        </p:txBody>
      </p:sp>
      <p:sp>
        <p:nvSpPr>
          <p:cNvPr id="27651"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177B882-6706-42DB-8D1A-106D1639505E}" type="slidenum">
              <a:rPr lang="zh-CN" altLang="fr-FR" sz="1200" i="0">
                <a:solidFill>
                  <a:schemeClr val="tx1"/>
                </a:solidFill>
                <a:cs typeface="华文新魏"/>
              </a:rPr>
              <a:pPr>
                <a:spcBef>
                  <a:spcPct val="0"/>
                </a:spcBef>
                <a:spcAft>
                  <a:spcPct val="0"/>
                </a:spcAft>
                <a:buClrTx/>
                <a:buFontTx/>
                <a:buNone/>
              </a:pPr>
              <a:t>8</a:t>
            </a:fld>
            <a:endParaRPr lang="fr-FR" altLang="zh-CN" sz="1200" i="0">
              <a:solidFill>
                <a:schemeClr val="tx1"/>
              </a:solidFill>
              <a:cs typeface="华文新魏"/>
            </a:endParaRPr>
          </a:p>
        </p:txBody>
      </p:sp>
      <p:sp>
        <p:nvSpPr>
          <p:cNvPr id="27652" name="Freeform 205"/>
          <p:cNvSpPr>
            <a:spLocks/>
          </p:cNvSpPr>
          <p:nvPr/>
        </p:nvSpPr>
        <p:spPr bwMode="auto">
          <a:xfrm>
            <a:off x="3995738" y="779463"/>
            <a:ext cx="5146675" cy="2803525"/>
          </a:xfrm>
          <a:custGeom>
            <a:avLst/>
            <a:gdLst>
              <a:gd name="T0" fmla="*/ 2147483646 w 3242"/>
              <a:gd name="T1" fmla="*/ 0 h 1766"/>
              <a:gd name="T2" fmla="*/ 2147483646 w 3242"/>
              <a:gd name="T3" fmla="*/ 2147483646 h 1766"/>
              <a:gd name="T4" fmla="*/ 2147483646 w 3242"/>
              <a:gd name="T5" fmla="*/ 2147483646 h 1766"/>
              <a:gd name="T6" fmla="*/ 0 w 3242"/>
              <a:gd name="T7" fmla="*/ 0 h 1766"/>
              <a:gd name="T8" fmla="*/ 2147483646 w 3242"/>
              <a:gd name="T9" fmla="*/ 0 h 1766"/>
              <a:gd name="T10" fmla="*/ 0 60000 65536"/>
              <a:gd name="T11" fmla="*/ 0 60000 65536"/>
              <a:gd name="T12" fmla="*/ 0 60000 65536"/>
              <a:gd name="T13" fmla="*/ 0 60000 65536"/>
              <a:gd name="T14" fmla="*/ 0 60000 65536"/>
              <a:gd name="T15" fmla="*/ 0 w 3242"/>
              <a:gd name="T16" fmla="*/ 0 h 1766"/>
              <a:gd name="T17" fmla="*/ 3242 w 3242"/>
              <a:gd name="T18" fmla="*/ 1766 h 1766"/>
            </a:gdLst>
            <a:ahLst/>
            <a:cxnLst>
              <a:cxn ang="T10">
                <a:pos x="T0" y="T1"/>
              </a:cxn>
              <a:cxn ang="T11">
                <a:pos x="T2" y="T3"/>
              </a:cxn>
              <a:cxn ang="T12">
                <a:pos x="T4" y="T5"/>
              </a:cxn>
              <a:cxn ang="T13">
                <a:pos x="T6" y="T7"/>
              </a:cxn>
              <a:cxn ang="T14">
                <a:pos x="T8" y="T9"/>
              </a:cxn>
            </a:cxnLst>
            <a:rect l="T15" t="T16" r="T17" b="T18"/>
            <a:pathLst>
              <a:path w="3242" h="1766">
                <a:moveTo>
                  <a:pt x="3242" y="0"/>
                </a:moveTo>
                <a:lnTo>
                  <a:pt x="3242" y="1766"/>
                </a:lnTo>
                <a:lnTo>
                  <a:pt x="1161" y="1766"/>
                </a:lnTo>
                <a:lnTo>
                  <a:pt x="0" y="0"/>
                </a:lnTo>
                <a:lnTo>
                  <a:pt x="3242" y="0"/>
                </a:lnTo>
                <a:close/>
              </a:path>
            </a:pathLst>
          </a:custGeom>
          <a:solidFill>
            <a:srgbClr val="9900CC">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3" name="Freeform 206"/>
          <p:cNvSpPr>
            <a:spLocks/>
          </p:cNvSpPr>
          <p:nvPr/>
        </p:nvSpPr>
        <p:spPr bwMode="auto">
          <a:xfrm>
            <a:off x="1614488" y="779463"/>
            <a:ext cx="7527925" cy="3763962"/>
          </a:xfrm>
          <a:custGeom>
            <a:avLst/>
            <a:gdLst>
              <a:gd name="T0" fmla="*/ 2147483646 w 4742"/>
              <a:gd name="T1" fmla="*/ 2147483646 h 2371"/>
              <a:gd name="T2" fmla="*/ 2147483646 w 4742"/>
              <a:gd name="T3" fmla="*/ 2147483646 h 2371"/>
              <a:gd name="T4" fmla="*/ 2147483646 w 4742"/>
              <a:gd name="T5" fmla="*/ 2147483646 h 2371"/>
              <a:gd name="T6" fmla="*/ 0 w 4742"/>
              <a:gd name="T7" fmla="*/ 0 h 2371"/>
              <a:gd name="T8" fmla="*/ 2147483646 w 4742"/>
              <a:gd name="T9" fmla="*/ 0 h 2371"/>
              <a:gd name="T10" fmla="*/ 2147483646 w 4742"/>
              <a:gd name="T11" fmla="*/ 2147483646 h 2371"/>
              <a:gd name="T12" fmla="*/ 2147483646 w 4742"/>
              <a:gd name="T13" fmla="*/ 2147483646 h 2371"/>
              <a:gd name="T14" fmla="*/ 0 60000 65536"/>
              <a:gd name="T15" fmla="*/ 0 60000 65536"/>
              <a:gd name="T16" fmla="*/ 0 60000 65536"/>
              <a:gd name="T17" fmla="*/ 0 60000 65536"/>
              <a:gd name="T18" fmla="*/ 0 60000 65536"/>
              <a:gd name="T19" fmla="*/ 0 60000 65536"/>
              <a:gd name="T20" fmla="*/ 0 60000 65536"/>
              <a:gd name="T21" fmla="*/ 0 w 4742"/>
              <a:gd name="T22" fmla="*/ 0 h 2371"/>
              <a:gd name="T23" fmla="*/ 4742 w 4742"/>
              <a:gd name="T24" fmla="*/ 2371 h 23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42" h="2371">
                <a:moveTo>
                  <a:pt x="4742" y="1766"/>
                </a:moveTo>
                <a:lnTo>
                  <a:pt x="4742" y="2371"/>
                </a:lnTo>
                <a:lnTo>
                  <a:pt x="1960" y="2371"/>
                </a:lnTo>
                <a:lnTo>
                  <a:pt x="0" y="0"/>
                </a:lnTo>
                <a:lnTo>
                  <a:pt x="1500" y="0"/>
                </a:lnTo>
                <a:lnTo>
                  <a:pt x="2661" y="1766"/>
                </a:lnTo>
                <a:lnTo>
                  <a:pt x="4742" y="1766"/>
                </a:lnTo>
                <a:close/>
              </a:path>
            </a:pathLst>
          </a:custGeom>
          <a:solidFill>
            <a:srgbClr val="CC00FF">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4" name="Freeform 207"/>
          <p:cNvSpPr>
            <a:spLocks/>
          </p:cNvSpPr>
          <p:nvPr/>
        </p:nvSpPr>
        <p:spPr bwMode="auto">
          <a:xfrm>
            <a:off x="1588" y="779463"/>
            <a:ext cx="9140825" cy="4722812"/>
          </a:xfrm>
          <a:custGeom>
            <a:avLst/>
            <a:gdLst>
              <a:gd name="T0" fmla="*/ 2147483646 w 5758"/>
              <a:gd name="T1" fmla="*/ 2147483646 h 2975"/>
              <a:gd name="T2" fmla="*/ 2147483646 w 5758"/>
              <a:gd name="T3" fmla="*/ 2147483646 h 2975"/>
              <a:gd name="T4" fmla="*/ 2147483646 w 5758"/>
              <a:gd name="T5" fmla="*/ 2147483646 h 2975"/>
              <a:gd name="T6" fmla="*/ 0 w 5758"/>
              <a:gd name="T7" fmla="*/ 2147483646 h 2975"/>
              <a:gd name="T8" fmla="*/ 0 w 5758"/>
              <a:gd name="T9" fmla="*/ 0 h 2975"/>
              <a:gd name="T10" fmla="*/ 2147483646 w 5758"/>
              <a:gd name="T11" fmla="*/ 0 h 2975"/>
              <a:gd name="T12" fmla="*/ 2147483646 w 5758"/>
              <a:gd name="T13" fmla="*/ 2147483646 h 2975"/>
              <a:gd name="T14" fmla="*/ 2147483646 w 5758"/>
              <a:gd name="T15" fmla="*/ 2147483646 h 2975"/>
              <a:gd name="T16" fmla="*/ 0 60000 65536"/>
              <a:gd name="T17" fmla="*/ 0 60000 65536"/>
              <a:gd name="T18" fmla="*/ 0 60000 65536"/>
              <a:gd name="T19" fmla="*/ 0 60000 65536"/>
              <a:gd name="T20" fmla="*/ 0 60000 65536"/>
              <a:gd name="T21" fmla="*/ 0 60000 65536"/>
              <a:gd name="T22" fmla="*/ 0 60000 65536"/>
              <a:gd name="T23" fmla="*/ 0 60000 65536"/>
              <a:gd name="T24" fmla="*/ 0 w 5758"/>
              <a:gd name="T25" fmla="*/ 0 h 2975"/>
              <a:gd name="T26" fmla="*/ 5758 w 5758"/>
              <a:gd name="T27" fmla="*/ 2975 h 29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58" h="2975">
                <a:moveTo>
                  <a:pt x="5758" y="2371"/>
                </a:moveTo>
                <a:lnTo>
                  <a:pt x="5758" y="2975"/>
                </a:lnTo>
                <a:lnTo>
                  <a:pt x="2371" y="2975"/>
                </a:lnTo>
                <a:lnTo>
                  <a:pt x="0" y="1693"/>
                </a:lnTo>
                <a:lnTo>
                  <a:pt x="0" y="0"/>
                </a:lnTo>
                <a:lnTo>
                  <a:pt x="1016" y="0"/>
                </a:lnTo>
                <a:lnTo>
                  <a:pt x="2976" y="2371"/>
                </a:lnTo>
                <a:lnTo>
                  <a:pt x="5758" y="2371"/>
                </a:lnTo>
                <a:close/>
              </a:path>
            </a:pathLst>
          </a:custGeom>
          <a:solidFill>
            <a:srgbClr val="CC66FF">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5" name="Freeform 208"/>
          <p:cNvSpPr>
            <a:spLocks/>
          </p:cNvSpPr>
          <p:nvPr/>
        </p:nvSpPr>
        <p:spPr bwMode="auto">
          <a:xfrm>
            <a:off x="-74613" y="3467100"/>
            <a:ext cx="9217026" cy="3417888"/>
          </a:xfrm>
          <a:custGeom>
            <a:avLst/>
            <a:gdLst>
              <a:gd name="T0" fmla="*/ 2147483646 w 5806"/>
              <a:gd name="T1" fmla="*/ 2147483646 h 2153"/>
              <a:gd name="T2" fmla="*/ 2147483646 w 5806"/>
              <a:gd name="T3" fmla="*/ 2147483646 h 2153"/>
              <a:gd name="T4" fmla="*/ 0 w 5806"/>
              <a:gd name="T5" fmla="*/ 2147483646 h 2153"/>
              <a:gd name="T6" fmla="*/ 2147483646 w 5806"/>
              <a:gd name="T7" fmla="*/ 0 h 2153"/>
              <a:gd name="T8" fmla="*/ 2147483646 w 5806"/>
              <a:gd name="T9" fmla="*/ 2147483646 h 2153"/>
              <a:gd name="T10" fmla="*/ 2147483646 w 5806"/>
              <a:gd name="T11" fmla="*/ 2147483646 h 2153"/>
              <a:gd name="T12" fmla="*/ 0 60000 65536"/>
              <a:gd name="T13" fmla="*/ 0 60000 65536"/>
              <a:gd name="T14" fmla="*/ 0 60000 65536"/>
              <a:gd name="T15" fmla="*/ 0 60000 65536"/>
              <a:gd name="T16" fmla="*/ 0 60000 65536"/>
              <a:gd name="T17" fmla="*/ 0 60000 65536"/>
              <a:gd name="T18" fmla="*/ 0 w 5806"/>
              <a:gd name="T19" fmla="*/ 0 h 2153"/>
              <a:gd name="T20" fmla="*/ 5806 w 5806"/>
              <a:gd name="T21" fmla="*/ 2153 h 2153"/>
            </a:gdLst>
            <a:ahLst/>
            <a:cxnLst>
              <a:cxn ang="T12">
                <a:pos x="T0" y="T1"/>
              </a:cxn>
              <a:cxn ang="T13">
                <a:pos x="T2" y="T3"/>
              </a:cxn>
              <a:cxn ang="T14">
                <a:pos x="T4" y="T5"/>
              </a:cxn>
              <a:cxn ang="T15">
                <a:pos x="T6" y="T7"/>
              </a:cxn>
              <a:cxn ang="T16">
                <a:pos x="T8" y="T9"/>
              </a:cxn>
              <a:cxn ang="T17">
                <a:pos x="T10" y="T11"/>
              </a:cxn>
            </a:cxnLst>
            <a:rect l="T18" t="T19" r="T20" b="T21"/>
            <a:pathLst>
              <a:path w="5806" h="2153">
                <a:moveTo>
                  <a:pt x="5806" y="1282"/>
                </a:moveTo>
                <a:lnTo>
                  <a:pt x="5806" y="2153"/>
                </a:lnTo>
                <a:lnTo>
                  <a:pt x="0" y="2153"/>
                </a:lnTo>
                <a:lnTo>
                  <a:pt x="48" y="0"/>
                </a:lnTo>
                <a:lnTo>
                  <a:pt x="2419" y="1282"/>
                </a:lnTo>
                <a:lnTo>
                  <a:pt x="5806" y="1282"/>
                </a:lnTo>
                <a:close/>
              </a:path>
            </a:pathLst>
          </a:custGeom>
          <a:solidFill>
            <a:srgbClr val="F8F8F8">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grpSp>
        <p:nvGrpSpPr>
          <p:cNvPr id="2" name="Group 167"/>
          <p:cNvGrpSpPr>
            <a:grpSpLocks/>
          </p:cNvGrpSpPr>
          <p:nvPr/>
        </p:nvGrpSpPr>
        <p:grpSpPr bwMode="auto">
          <a:xfrm>
            <a:off x="5916613" y="1930400"/>
            <a:ext cx="1843087" cy="1536700"/>
            <a:chOff x="3727" y="1216"/>
            <a:chExt cx="1161" cy="968"/>
          </a:xfrm>
        </p:grpSpPr>
        <p:sp>
          <p:nvSpPr>
            <p:cNvPr id="27720" name="Line 168"/>
            <p:cNvSpPr>
              <a:spLocks noChangeShapeType="1"/>
            </p:cNvSpPr>
            <p:nvPr/>
          </p:nvSpPr>
          <p:spPr bwMode="auto">
            <a:xfrm flipH="1">
              <a:off x="4888" y="1216"/>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21" name="Group 169"/>
            <p:cNvGrpSpPr>
              <a:grpSpLocks/>
            </p:cNvGrpSpPr>
            <p:nvPr/>
          </p:nvGrpSpPr>
          <p:grpSpPr bwMode="auto">
            <a:xfrm>
              <a:off x="3727" y="1510"/>
              <a:ext cx="1161" cy="674"/>
              <a:chOff x="3727" y="1510"/>
              <a:chExt cx="1161" cy="674"/>
            </a:xfrm>
          </p:grpSpPr>
          <p:sp>
            <p:nvSpPr>
              <p:cNvPr id="27722" name="Line 170"/>
              <p:cNvSpPr>
                <a:spLocks noChangeShapeType="1"/>
              </p:cNvSpPr>
              <p:nvPr/>
            </p:nvSpPr>
            <p:spPr bwMode="auto">
              <a:xfrm>
                <a:off x="4380" y="1510"/>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23" name="Group 171"/>
              <p:cNvGrpSpPr>
                <a:grpSpLocks/>
              </p:cNvGrpSpPr>
              <p:nvPr/>
            </p:nvGrpSpPr>
            <p:grpSpPr bwMode="auto">
              <a:xfrm>
                <a:off x="3727" y="1725"/>
                <a:ext cx="1161" cy="459"/>
                <a:chOff x="3718" y="1752"/>
                <a:chExt cx="1180" cy="408"/>
              </a:xfrm>
            </p:grpSpPr>
            <p:sp>
              <p:nvSpPr>
                <p:cNvPr id="27724" name="Text Box 172"/>
                <p:cNvSpPr txBox="1">
                  <a:spLocks noChangeArrowheads="1"/>
                </p:cNvSpPr>
                <p:nvPr/>
              </p:nvSpPr>
              <p:spPr bwMode="auto">
                <a:xfrm>
                  <a:off x="4388" y="1752"/>
                  <a:ext cx="51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25" name="Text Box 173"/>
                <p:cNvSpPr txBox="1">
                  <a:spLocks noChangeArrowheads="1"/>
                </p:cNvSpPr>
                <p:nvPr/>
              </p:nvSpPr>
              <p:spPr bwMode="auto">
                <a:xfrm>
                  <a:off x="3718" y="1752"/>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sp>
        <p:nvSpPr>
          <p:cNvPr id="705710" name="Text Box 174"/>
          <p:cNvSpPr txBox="1">
            <a:spLocks noChangeArrowheads="1"/>
          </p:cNvSpPr>
          <p:nvPr/>
        </p:nvSpPr>
        <p:spPr bwMode="auto">
          <a:xfrm>
            <a:off x="6953250" y="1778000"/>
            <a:ext cx="806450" cy="7286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grpSp>
        <p:nvGrpSpPr>
          <p:cNvPr id="5" name="Group 175"/>
          <p:cNvGrpSpPr>
            <a:grpSpLocks/>
          </p:cNvGrpSpPr>
          <p:nvPr/>
        </p:nvGrpSpPr>
        <p:grpSpPr bwMode="auto">
          <a:xfrm>
            <a:off x="4832350" y="2928938"/>
            <a:ext cx="2927350" cy="1497012"/>
            <a:chOff x="3044" y="1845"/>
            <a:chExt cx="1844" cy="943"/>
          </a:xfrm>
        </p:grpSpPr>
        <p:sp>
          <p:nvSpPr>
            <p:cNvPr id="27714" name="Line 176"/>
            <p:cNvSpPr>
              <a:spLocks noChangeShapeType="1"/>
            </p:cNvSpPr>
            <p:nvPr/>
          </p:nvSpPr>
          <p:spPr bwMode="auto">
            <a:xfrm>
              <a:off x="3727" y="2038"/>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15" name="Line 177"/>
            <p:cNvSpPr>
              <a:spLocks noChangeShapeType="1"/>
            </p:cNvSpPr>
            <p:nvPr/>
          </p:nvSpPr>
          <p:spPr bwMode="auto">
            <a:xfrm flipH="1">
              <a:off x="4888" y="1845"/>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16" name="Group 178"/>
            <p:cNvGrpSpPr>
              <a:grpSpLocks/>
            </p:cNvGrpSpPr>
            <p:nvPr/>
          </p:nvGrpSpPr>
          <p:grpSpPr bwMode="auto">
            <a:xfrm>
              <a:off x="3044" y="2329"/>
              <a:ext cx="1844" cy="459"/>
              <a:chOff x="3044" y="2381"/>
              <a:chExt cx="1844" cy="408"/>
            </a:xfrm>
          </p:grpSpPr>
          <p:sp>
            <p:nvSpPr>
              <p:cNvPr id="27717" name="Text Box 179"/>
              <p:cNvSpPr txBox="1">
                <a:spLocks noChangeArrowheads="1"/>
              </p:cNvSpPr>
              <p:nvPr/>
            </p:nvSpPr>
            <p:spPr bwMode="auto">
              <a:xfrm>
                <a:off x="4381" y="2381"/>
                <a:ext cx="507"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18" name="Text Box 180"/>
              <p:cNvSpPr txBox="1">
                <a:spLocks noChangeArrowheads="1"/>
              </p:cNvSpPr>
              <p:nvPr/>
            </p:nvSpPr>
            <p:spPr bwMode="auto">
              <a:xfrm>
                <a:off x="3727" y="2381"/>
                <a:ext cx="654"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9" name="Text Box 181"/>
              <p:cNvSpPr txBox="1">
                <a:spLocks noChangeArrowheads="1"/>
              </p:cNvSpPr>
              <p:nvPr/>
            </p:nvSpPr>
            <p:spPr bwMode="auto">
              <a:xfrm>
                <a:off x="3044" y="2381"/>
                <a:ext cx="683"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nvGrpSpPr>
          <p:cNvPr id="7" name="Group 182"/>
          <p:cNvGrpSpPr>
            <a:grpSpLocks/>
          </p:cNvGrpSpPr>
          <p:nvPr/>
        </p:nvGrpSpPr>
        <p:grpSpPr bwMode="auto">
          <a:xfrm>
            <a:off x="3887788" y="3889375"/>
            <a:ext cx="3871912" cy="1497013"/>
            <a:chOff x="2449" y="2450"/>
            <a:chExt cx="2439" cy="943"/>
          </a:xfrm>
        </p:grpSpPr>
        <p:sp>
          <p:nvSpPr>
            <p:cNvPr id="27707" name="Line 183"/>
            <p:cNvSpPr>
              <a:spLocks noChangeShapeType="1"/>
            </p:cNvSpPr>
            <p:nvPr/>
          </p:nvSpPr>
          <p:spPr bwMode="auto">
            <a:xfrm>
              <a:off x="3044" y="2518"/>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08" name="Line 184"/>
            <p:cNvSpPr>
              <a:spLocks noChangeShapeType="1"/>
            </p:cNvSpPr>
            <p:nvPr/>
          </p:nvSpPr>
          <p:spPr bwMode="auto">
            <a:xfrm flipH="1">
              <a:off x="4888" y="2450"/>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09" name="Group 185"/>
            <p:cNvGrpSpPr>
              <a:grpSpLocks/>
            </p:cNvGrpSpPr>
            <p:nvPr/>
          </p:nvGrpSpPr>
          <p:grpSpPr bwMode="auto">
            <a:xfrm>
              <a:off x="2449" y="2934"/>
              <a:ext cx="2439" cy="459"/>
              <a:chOff x="2449" y="3007"/>
              <a:chExt cx="2439" cy="408"/>
            </a:xfrm>
          </p:grpSpPr>
          <p:sp>
            <p:nvSpPr>
              <p:cNvPr id="27710" name="Text Box 186"/>
              <p:cNvSpPr txBox="1">
                <a:spLocks noChangeArrowheads="1"/>
              </p:cNvSpPr>
              <p:nvPr/>
            </p:nvSpPr>
            <p:spPr bwMode="auto">
              <a:xfrm>
                <a:off x="4388" y="3007"/>
                <a:ext cx="50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11" name="Text Box 187"/>
              <p:cNvSpPr txBox="1">
                <a:spLocks noChangeArrowheads="1"/>
              </p:cNvSpPr>
              <p:nvPr/>
            </p:nvSpPr>
            <p:spPr bwMode="auto">
              <a:xfrm>
                <a:off x="3718" y="3007"/>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2" name="Text Box 188"/>
              <p:cNvSpPr txBox="1">
                <a:spLocks noChangeArrowheads="1"/>
              </p:cNvSpPr>
              <p:nvPr/>
            </p:nvSpPr>
            <p:spPr bwMode="auto">
              <a:xfrm>
                <a:off x="3044" y="3007"/>
                <a:ext cx="672"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3" name="Text Box 189"/>
              <p:cNvSpPr txBox="1">
                <a:spLocks noChangeArrowheads="1"/>
              </p:cNvSpPr>
              <p:nvPr/>
            </p:nvSpPr>
            <p:spPr bwMode="auto">
              <a:xfrm>
                <a:off x="2449" y="3007"/>
                <a:ext cx="595"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IP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nvGrpSpPr>
          <p:cNvPr id="9" name="Group 190"/>
          <p:cNvGrpSpPr>
            <a:grpSpLocks/>
          </p:cNvGrpSpPr>
          <p:nvPr/>
        </p:nvGrpSpPr>
        <p:grpSpPr bwMode="auto">
          <a:xfrm>
            <a:off x="2470150" y="4814888"/>
            <a:ext cx="6629400" cy="1570037"/>
            <a:chOff x="1556" y="3033"/>
            <a:chExt cx="4176" cy="989"/>
          </a:xfrm>
        </p:grpSpPr>
        <p:grpSp>
          <p:nvGrpSpPr>
            <p:cNvPr id="27698" name="Group 191"/>
            <p:cNvGrpSpPr>
              <a:grpSpLocks/>
            </p:cNvGrpSpPr>
            <p:nvPr/>
          </p:nvGrpSpPr>
          <p:grpSpPr bwMode="auto">
            <a:xfrm>
              <a:off x="1556" y="3563"/>
              <a:ext cx="4176" cy="459"/>
              <a:chOff x="1556" y="3712"/>
              <a:chExt cx="4176" cy="408"/>
            </a:xfrm>
          </p:grpSpPr>
          <p:sp>
            <p:nvSpPr>
              <p:cNvPr id="27701" name="Text Box 192"/>
              <p:cNvSpPr txBox="1">
                <a:spLocks noChangeArrowheads="1"/>
              </p:cNvSpPr>
              <p:nvPr/>
            </p:nvSpPr>
            <p:spPr bwMode="auto">
              <a:xfrm>
                <a:off x="4388" y="3712"/>
                <a:ext cx="50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02" name="Text Box 193"/>
              <p:cNvSpPr txBox="1">
                <a:spLocks noChangeArrowheads="1"/>
              </p:cNvSpPr>
              <p:nvPr/>
            </p:nvSpPr>
            <p:spPr bwMode="auto">
              <a:xfrm>
                <a:off x="3718" y="3712"/>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3" name="Text Box 194"/>
              <p:cNvSpPr txBox="1">
                <a:spLocks noChangeArrowheads="1"/>
              </p:cNvSpPr>
              <p:nvPr/>
            </p:nvSpPr>
            <p:spPr bwMode="auto">
              <a:xfrm>
                <a:off x="3044" y="3712"/>
                <a:ext cx="672"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4" name="Text Box 195"/>
              <p:cNvSpPr txBox="1">
                <a:spLocks noChangeArrowheads="1"/>
              </p:cNvSpPr>
              <p:nvPr/>
            </p:nvSpPr>
            <p:spPr bwMode="auto">
              <a:xfrm>
                <a:off x="2449" y="3712"/>
                <a:ext cx="595"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IP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5" name="Text Box 196"/>
              <p:cNvSpPr txBox="1">
                <a:spLocks noChangeArrowheads="1"/>
              </p:cNvSpPr>
              <p:nvPr/>
            </p:nvSpPr>
            <p:spPr bwMode="auto">
              <a:xfrm>
                <a:off x="1556" y="3712"/>
                <a:ext cx="893"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Ethernet</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6" name="Text Box 197"/>
              <p:cNvSpPr txBox="1">
                <a:spLocks noChangeArrowheads="1"/>
              </p:cNvSpPr>
              <p:nvPr/>
            </p:nvSpPr>
            <p:spPr bwMode="auto">
              <a:xfrm>
                <a:off x="4888" y="3712"/>
                <a:ext cx="844"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Ethernet</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Trailer</a:t>
                </a:r>
              </a:p>
            </p:txBody>
          </p:sp>
        </p:grpSp>
        <p:sp>
          <p:nvSpPr>
            <p:cNvPr id="27699" name="Line 198"/>
            <p:cNvSpPr>
              <a:spLocks noChangeShapeType="1"/>
            </p:cNvSpPr>
            <p:nvPr/>
          </p:nvSpPr>
          <p:spPr bwMode="auto">
            <a:xfrm>
              <a:off x="2449" y="3033"/>
              <a:ext cx="0" cy="77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00" name="Line 199"/>
            <p:cNvSpPr>
              <a:spLocks noChangeShapeType="1"/>
            </p:cNvSpPr>
            <p:nvPr/>
          </p:nvSpPr>
          <p:spPr bwMode="auto">
            <a:xfrm flipH="1">
              <a:off x="4888" y="3152"/>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grpSp>
        <p:nvGrpSpPr>
          <p:cNvPr id="11" name="Group 137"/>
          <p:cNvGrpSpPr>
            <a:grpSpLocks/>
          </p:cNvGrpSpPr>
          <p:nvPr/>
        </p:nvGrpSpPr>
        <p:grpSpPr bwMode="auto">
          <a:xfrm>
            <a:off x="4702175" y="1163638"/>
            <a:ext cx="1804988" cy="958850"/>
            <a:chOff x="2962" y="733"/>
            <a:chExt cx="1137" cy="604"/>
          </a:xfrm>
        </p:grpSpPr>
        <p:sp>
          <p:nvSpPr>
            <p:cNvPr id="27696" name="Rectangle 96"/>
            <p:cNvSpPr>
              <a:spLocks noChangeArrowheads="1"/>
            </p:cNvSpPr>
            <p:nvPr/>
          </p:nvSpPr>
          <p:spPr bwMode="auto">
            <a:xfrm rot="-587021">
              <a:off x="2962" y="733"/>
              <a:ext cx="1137" cy="604"/>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7" name="Text Box 98"/>
            <p:cNvSpPr txBox="1">
              <a:spLocks noChangeArrowheads="1"/>
            </p:cNvSpPr>
            <p:nvPr/>
          </p:nvSpPr>
          <p:spPr bwMode="auto">
            <a:xfrm rot="-587021">
              <a:off x="3494" y="750"/>
              <a:ext cx="530" cy="23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12" name="Group 153"/>
          <p:cNvGrpSpPr>
            <a:grpSpLocks/>
          </p:cNvGrpSpPr>
          <p:nvPr/>
        </p:nvGrpSpPr>
        <p:grpSpPr bwMode="auto">
          <a:xfrm>
            <a:off x="3167063" y="1920875"/>
            <a:ext cx="1997075" cy="1079500"/>
            <a:chOff x="1995" y="1210"/>
            <a:chExt cx="1258" cy="680"/>
          </a:xfrm>
        </p:grpSpPr>
        <p:sp>
          <p:nvSpPr>
            <p:cNvPr id="27694" name="Rectangle 90"/>
            <p:cNvSpPr>
              <a:spLocks noChangeArrowheads="1"/>
            </p:cNvSpPr>
            <p:nvPr/>
          </p:nvSpPr>
          <p:spPr bwMode="auto">
            <a:xfrm rot="-587021">
              <a:off x="1995" y="1210"/>
              <a:ext cx="1258" cy="68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5" name="Text Box 92"/>
            <p:cNvSpPr txBox="1">
              <a:spLocks noChangeArrowheads="1"/>
            </p:cNvSpPr>
            <p:nvPr/>
          </p:nvSpPr>
          <p:spPr bwMode="auto">
            <a:xfrm rot="-587021">
              <a:off x="2733" y="1217"/>
              <a:ext cx="430" cy="19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grpSp>
      <p:grpSp>
        <p:nvGrpSpPr>
          <p:cNvPr id="13" name="Group 154"/>
          <p:cNvGrpSpPr>
            <a:grpSpLocks/>
          </p:cNvGrpSpPr>
          <p:nvPr/>
        </p:nvGrpSpPr>
        <p:grpSpPr bwMode="auto">
          <a:xfrm>
            <a:off x="1411288" y="3048000"/>
            <a:ext cx="2343150" cy="1295400"/>
            <a:chOff x="889" y="1920"/>
            <a:chExt cx="1476" cy="816"/>
          </a:xfrm>
        </p:grpSpPr>
        <p:sp>
          <p:nvSpPr>
            <p:cNvPr id="27692" name="Rectangle 79"/>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3" name="Text Box 8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grpSp>
      <p:sp>
        <p:nvSpPr>
          <p:cNvPr id="705629" name="AutoShape 93"/>
          <p:cNvSpPr>
            <a:spLocks noChangeArrowheads="1"/>
          </p:cNvSpPr>
          <p:nvPr/>
        </p:nvSpPr>
        <p:spPr bwMode="auto">
          <a:xfrm rot="-587021">
            <a:off x="3830638" y="2424113"/>
            <a:ext cx="1236662" cy="431800"/>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Port Nb</a:t>
            </a:r>
          </a:p>
        </p:txBody>
      </p:sp>
      <p:sp>
        <p:nvSpPr>
          <p:cNvPr id="705630" name="Oval 94"/>
          <p:cNvSpPr>
            <a:spLocks noChangeArrowheads="1"/>
          </p:cNvSpPr>
          <p:nvPr/>
        </p:nvSpPr>
        <p:spPr bwMode="auto">
          <a:xfrm rot="-2094308">
            <a:off x="3124200" y="2149475"/>
            <a:ext cx="738188" cy="236538"/>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000" b="1" i="0">
                <a:solidFill>
                  <a:srgbClr val="FF0000"/>
                </a:solidFill>
                <a:latin typeface="Verdana" panose="020B0604030504040204" pitchFamily="34" charset="0"/>
                <a:ea typeface="SimSun" panose="02010600030101010101" pitchFamily="2" charset="-122"/>
              </a:rPr>
              <a:t>Checksum</a:t>
            </a:r>
          </a:p>
        </p:txBody>
      </p:sp>
      <p:sp>
        <p:nvSpPr>
          <p:cNvPr id="705622" name="AutoShape 86"/>
          <p:cNvSpPr>
            <a:spLocks noChangeArrowheads="1"/>
          </p:cNvSpPr>
          <p:nvPr/>
        </p:nvSpPr>
        <p:spPr bwMode="auto">
          <a:xfrm rot="-587021">
            <a:off x="2192338" y="3652838"/>
            <a:ext cx="1450975" cy="519112"/>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IP Address</a:t>
            </a:r>
          </a:p>
        </p:txBody>
      </p:sp>
      <p:sp>
        <p:nvSpPr>
          <p:cNvPr id="705623" name="Oval 87"/>
          <p:cNvSpPr>
            <a:spLocks noChangeArrowheads="1"/>
          </p:cNvSpPr>
          <p:nvPr/>
        </p:nvSpPr>
        <p:spPr bwMode="auto">
          <a:xfrm rot="-2094308">
            <a:off x="1422400" y="3313113"/>
            <a:ext cx="866775" cy="284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cxnSp>
        <p:nvCxnSpPr>
          <p:cNvPr id="705655" name="AutoShape 119"/>
          <p:cNvCxnSpPr>
            <a:cxnSpLocks noChangeShapeType="1"/>
            <a:stCxn id="705622" idx="3"/>
          </p:cNvCxnSpPr>
          <p:nvPr/>
        </p:nvCxnSpPr>
        <p:spPr bwMode="auto">
          <a:xfrm>
            <a:off x="3632200" y="3787775"/>
            <a:ext cx="728663" cy="857250"/>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56" name="AutoShape 120"/>
          <p:cNvCxnSpPr>
            <a:cxnSpLocks noChangeShapeType="1"/>
            <a:stCxn id="705629" idx="3"/>
          </p:cNvCxnSpPr>
          <p:nvPr/>
        </p:nvCxnSpPr>
        <p:spPr bwMode="auto">
          <a:xfrm>
            <a:off x="5057775" y="2533650"/>
            <a:ext cx="317500" cy="1150938"/>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69" name="AutoShape 133"/>
          <p:cNvCxnSpPr>
            <a:cxnSpLocks noChangeShapeType="1"/>
            <a:stCxn id="705630" idx="4"/>
          </p:cNvCxnSpPr>
          <p:nvPr/>
        </p:nvCxnSpPr>
        <p:spPr bwMode="auto">
          <a:xfrm rot="16200000" flipH="1">
            <a:off x="3353594" y="2596357"/>
            <a:ext cx="1682750" cy="1249362"/>
          </a:xfrm>
          <a:prstGeom prst="curvedConnector2">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05670" name="AutoShape 134"/>
          <p:cNvCxnSpPr>
            <a:cxnSpLocks noChangeShapeType="1"/>
            <a:stCxn id="705623" idx="4"/>
          </p:cNvCxnSpPr>
          <p:nvPr/>
        </p:nvCxnSpPr>
        <p:spPr bwMode="auto">
          <a:xfrm rot="16200000" flipH="1">
            <a:off x="2192338" y="3340100"/>
            <a:ext cx="1436687" cy="1928813"/>
          </a:xfrm>
          <a:prstGeom prst="curvedConnector2">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705685" name="Rectangle 149"/>
          <p:cNvSpPr>
            <a:spLocks noChangeArrowheads="1"/>
          </p:cNvSpPr>
          <p:nvPr/>
        </p:nvSpPr>
        <p:spPr bwMode="auto">
          <a:xfrm>
            <a:off x="4840288" y="3697288"/>
            <a:ext cx="2919412"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87" name="Rectangle 151"/>
          <p:cNvSpPr>
            <a:spLocks noChangeArrowheads="1"/>
          </p:cNvSpPr>
          <p:nvPr/>
        </p:nvSpPr>
        <p:spPr bwMode="auto">
          <a:xfrm>
            <a:off x="2459038" y="5656263"/>
            <a:ext cx="5300662"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39" name="AutoShape 103"/>
          <p:cNvSpPr>
            <a:spLocks noChangeArrowheads="1"/>
          </p:cNvSpPr>
          <p:nvPr/>
        </p:nvSpPr>
        <p:spPr bwMode="auto">
          <a:xfrm rot="-587021">
            <a:off x="-228600" y="3582988"/>
            <a:ext cx="2455863" cy="8794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4" name="Group 155"/>
          <p:cNvGrpSpPr>
            <a:grpSpLocks/>
          </p:cNvGrpSpPr>
          <p:nvPr/>
        </p:nvGrpSpPr>
        <p:grpSpPr bwMode="auto">
          <a:xfrm>
            <a:off x="-28575" y="4445000"/>
            <a:ext cx="2457450" cy="1462088"/>
            <a:chOff x="-18" y="2800"/>
            <a:chExt cx="1548" cy="921"/>
          </a:xfrm>
        </p:grpSpPr>
        <p:sp>
          <p:nvSpPr>
            <p:cNvPr id="27690" name="Rectangle 102"/>
            <p:cNvSpPr>
              <a:spLocks noChangeArrowheads="1"/>
            </p:cNvSpPr>
            <p:nvPr/>
          </p:nvSpPr>
          <p:spPr bwMode="auto">
            <a:xfrm rot="-587021">
              <a:off x="-18" y="2800"/>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1" name="Text Box 104"/>
            <p:cNvSpPr txBox="1">
              <a:spLocks noChangeArrowheads="1"/>
            </p:cNvSpPr>
            <p:nvPr/>
          </p:nvSpPr>
          <p:spPr bwMode="auto">
            <a:xfrm rot="-587021">
              <a:off x="829" y="2822"/>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grpSp>
      <p:sp>
        <p:nvSpPr>
          <p:cNvPr id="705642" name="Oval 106"/>
          <p:cNvSpPr>
            <a:spLocks noChangeArrowheads="1"/>
          </p:cNvSpPr>
          <p:nvPr/>
        </p:nvSpPr>
        <p:spPr bwMode="auto">
          <a:xfrm rot="-2094308">
            <a:off x="-88900" y="4741863"/>
            <a:ext cx="908050" cy="320675"/>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cxnSp>
        <p:nvCxnSpPr>
          <p:cNvPr id="705654" name="AutoShape 118"/>
          <p:cNvCxnSpPr>
            <a:cxnSpLocks noChangeShapeType="1"/>
            <a:stCxn id="705641" idx="2"/>
          </p:cNvCxnSpPr>
          <p:nvPr/>
        </p:nvCxnSpPr>
        <p:spPr bwMode="auto">
          <a:xfrm rot="16200000" flipH="1">
            <a:off x="1831975" y="5395913"/>
            <a:ext cx="292100" cy="958850"/>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72" name="AutoShape 136"/>
          <p:cNvCxnSpPr>
            <a:cxnSpLocks noChangeShapeType="1"/>
            <a:stCxn id="705642" idx="4"/>
          </p:cNvCxnSpPr>
          <p:nvPr/>
        </p:nvCxnSpPr>
        <p:spPr bwMode="auto">
          <a:xfrm rot="16200000" flipH="1">
            <a:off x="4150518" y="1364457"/>
            <a:ext cx="595313" cy="7962900"/>
          </a:xfrm>
          <a:prstGeom prst="curvedConnector3">
            <a:avLst>
              <a:gd name="adj1" fmla="val 71468"/>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705641" name="AutoShape 105"/>
          <p:cNvSpPr>
            <a:spLocks noChangeArrowheads="1"/>
          </p:cNvSpPr>
          <p:nvPr/>
        </p:nvSpPr>
        <p:spPr bwMode="auto">
          <a:xfrm rot="-587021">
            <a:off x="587375" y="5149850"/>
            <a:ext cx="1725613" cy="584200"/>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MAC Address</a:t>
            </a:r>
          </a:p>
        </p:txBody>
      </p:sp>
      <p:sp>
        <p:nvSpPr>
          <p:cNvPr id="705653" name="AutoShape 117"/>
          <p:cNvSpPr>
            <a:spLocks noChangeArrowheads="1"/>
          </p:cNvSpPr>
          <p:nvPr/>
        </p:nvSpPr>
        <p:spPr bwMode="auto">
          <a:xfrm rot="20101977" flipH="1">
            <a:off x="544513" y="2689225"/>
            <a:ext cx="1728787" cy="14097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8427" y="5399"/>
                  <a:pt x="6333" y="6948"/>
                  <a:pt x="5637" y="9215"/>
                </a:cubicBezTo>
                <a:lnTo>
                  <a:pt x="475" y="7631"/>
                </a:lnTo>
                <a:cubicBezTo>
                  <a:pt x="1866" y="3096"/>
                  <a:pt x="6055"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16" name="AutoShape 80"/>
          <p:cNvSpPr>
            <a:spLocks noChangeArrowheads="1"/>
          </p:cNvSpPr>
          <p:nvPr/>
        </p:nvSpPr>
        <p:spPr bwMode="auto">
          <a:xfrm rot="-587021">
            <a:off x="1235075" y="2284413"/>
            <a:ext cx="2341563" cy="7778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48" name="AutoShape 112"/>
          <p:cNvSpPr>
            <a:spLocks noChangeArrowheads="1"/>
          </p:cNvSpPr>
          <p:nvPr/>
        </p:nvSpPr>
        <p:spPr bwMode="auto">
          <a:xfrm rot="405678" flipH="1">
            <a:off x="2459038" y="1547813"/>
            <a:ext cx="1363662" cy="13938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541" y="5399"/>
                  <a:pt x="8323" y="5839"/>
                  <a:pt x="7354" y="6642"/>
                </a:cubicBezTo>
                <a:lnTo>
                  <a:pt x="3909" y="2484"/>
                </a:lnTo>
                <a:cubicBezTo>
                  <a:pt x="5846" y="878"/>
                  <a:pt x="8283"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27" name="AutoShape 91"/>
          <p:cNvSpPr>
            <a:spLocks noChangeArrowheads="1"/>
          </p:cNvSpPr>
          <p:nvPr/>
        </p:nvSpPr>
        <p:spPr bwMode="auto">
          <a:xfrm rot="-587021">
            <a:off x="3021013" y="1284288"/>
            <a:ext cx="1995487" cy="647700"/>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51" name="AutoShape 115"/>
          <p:cNvSpPr>
            <a:spLocks noChangeArrowheads="1"/>
          </p:cNvSpPr>
          <p:nvPr/>
        </p:nvSpPr>
        <p:spPr bwMode="auto">
          <a:xfrm rot="405678" flipH="1">
            <a:off x="4225925" y="817563"/>
            <a:ext cx="1074738" cy="110331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636" y="5399"/>
                  <a:pt x="8504" y="5775"/>
                  <a:pt x="7571" y="6471"/>
                </a:cubicBezTo>
                <a:lnTo>
                  <a:pt x="4343" y="2142"/>
                </a:lnTo>
                <a:cubicBezTo>
                  <a:pt x="6209" y="751"/>
                  <a:pt x="8473"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33" name="AutoShape 97"/>
          <p:cNvSpPr>
            <a:spLocks noChangeArrowheads="1"/>
          </p:cNvSpPr>
          <p:nvPr/>
        </p:nvSpPr>
        <p:spPr bwMode="auto">
          <a:xfrm rot="-587021">
            <a:off x="4572000" y="598488"/>
            <a:ext cx="1803400" cy="576262"/>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52" name="AutoShape 116"/>
          <p:cNvSpPr>
            <a:spLocks noChangeArrowheads="1"/>
          </p:cNvSpPr>
          <p:nvPr/>
        </p:nvSpPr>
        <p:spPr bwMode="auto">
          <a:xfrm rot="405678" flipH="1">
            <a:off x="5916613" y="317500"/>
            <a:ext cx="803275" cy="88741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083" y="5399"/>
                  <a:pt x="7468" y="6216"/>
                  <a:pt x="6450" y="7599"/>
                </a:cubicBezTo>
                <a:lnTo>
                  <a:pt x="2101" y="4398"/>
                </a:lnTo>
                <a:cubicBezTo>
                  <a:pt x="4136" y="1632"/>
                  <a:pt x="7366"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14" name="AutoShape 78"/>
          <p:cNvSpPr>
            <a:spLocks noChangeArrowheads="1"/>
          </p:cNvSpPr>
          <p:nvPr/>
        </p:nvSpPr>
        <p:spPr bwMode="auto">
          <a:xfrm rot="749444">
            <a:off x="6453188" y="395288"/>
            <a:ext cx="14970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User Data</a:t>
            </a:r>
          </a:p>
        </p:txBody>
      </p:sp>
      <p:sp>
        <p:nvSpPr>
          <p:cNvPr id="705686" name="Rectangle 150"/>
          <p:cNvSpPr>
            <a:spLocks noChangeArrowheads="1"/>
          </p:cNvSpPr>
          <p:nvPr/>
        </p:nvSpPr>
        <p:spPr bwMode="auto">
          <a:xfrm>
            <a:off x="3879850" y="4657725"/>
            <a:ext cx="960438"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56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56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5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56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56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56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56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56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56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70571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056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56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56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56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5685"/>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056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56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567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056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568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705685"/>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705656"/>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705669"/>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564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056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0567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0565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05687"/>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705670"/>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70565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705686"/>
                                        </p:tgtEl>
                                        <p:attrNameLst>
                                          <p:attrName>style.visibility</p:attrName>
                                        </p:attrNameLst>
                                      </p:cBhvr>
                                      <p:to>
                                        <p:strVal val="hidden"/>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nodeType="clickEffect">
                                  <p:stCondLst>
                                    <p:cond delay="0"/>
                                  </p:stCondLst>
                                  <p:childTnLst>
                                    <p:set>
                                      <p:cBhvr>
                                        <p:cTn id="110" dur="1" fill="hold">
                                          <p:stCondLst>
                                            <p:cond delay="0"/>
                                          </p:stCondLst>
                                        </p:cTn>
                                        <p:tgtEl>
                                          <p:spTgt spid="705672"/>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705654"/>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705687"/>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70571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710" grpId="0" animBg="1"/>
      <p:bldP spid="705710" grpId="1" animBg="1"/>
      <p:bldP spid="705629" grpId="0" animBg="1"/>
      <p:bldP spid="705630" grpId="0" animBg="1"/>
      <p:bldP spid="705622" grpId="0" animBg="1"/>
      <p:bldP spid="705623" grpId="0" animBg="1"/>
      <p:bldP spid="705685" grpId="0" animBg="1"/>
      <p:bldP spid="705685" grpId="1" animBg="1"/>
      <p:bldP spid="705687" grpId="0" animBg="1"/>
      <p:bldP spid="705687" grpId="1" animBg="1"/>
      <p:bldP spid="705639" grpId="0" animBg="1"/>
      <p:bldP spid="705642" grpId="0" animBg="1"/>
      <p:bldP spid="705641" grpId="0" animBg="1"/>
      <p:bldP spid="705653" grpId="0" animBg="1"/>
      <p:bldP spid="705616" grpId="0" animBg="1"/>
      <p:bldP spid="705648" grpId="0" animBg="1"/>
      <p:bldP spid="705627" grpId="0" animBg="1"/>
      <p:bldP spid="705651" grpId="0" animBg="1"/>
      <p:bldP spid="705633" grpId="0" animBg="1"/>
      <p:bldP spid="705652" grpId="0" animBg="1"/>
      <p:bldP spid="705614" grpId="0" animBg="1"/>
      <p:bldP spid="705686" grpId="0" animBg="1"/>
      <p:bldP spid="705686"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938992"/>
          </a:xfrm>
        </p:spPr>
        <p:txBody>
          <a:bodyPr/>
          <a:lstStyle/>
          <a:p>
            <a:r>
              <a:rPr lang="pt-BR" dirty="0" smtClean="0"/>
              <a:t>stm32f4xx_hal_conf.h</a:t>
            </a:r>
          </a:p>
          <a:p>
            <a:pPr lvl="1"/>
            <a:r>
              <a:rPr lang="pt-BR" dirty="0" smtClean="0"/>
              <a:t>Let’s increase the oveall buffer size</a:t>
            </a:r>
          </a:p>
          <a:p>
            <a:pPr lvl="1"/>
            <a:endParaRPr lang="pt-BR" dirty="0"/>
          </a:p>
          <a:p>
            <a:pPr lvl="1"/>
            <a:endParaRPr lang="pt-BR" dirty="0" smtClean="0"/>
          </a:p>
          <a:p>
            <a:pPr lvl="1"/>
            <a:r>
              <a:rPr lang="pt-BR" dirty="0" smtClean="0"/>
              <a:t>Since Cube is flexible and can run MII PHY too, we’ll need to rename some registers to adjust for our RMII PHY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80</a:t>
            </a:fld>
            <a:endParaRPr lang="fr-FR" altLang="zh-CN"/>
          </a:p>
        </p:txBody>
      </p:sp>
      <p:sp>
        <p:nvSpPr>
          <p:cNvPr id="6" name="Rectangle 5"/>
          <p:cNvSpPr/>
          <p:nvPr/>
        </p:nvSpPr>
        <p:spPr>
          <a:xfrm>
            <a:off x="1000334" y="2054632"/>
            <a:ext cx="7181735" cy="400110"/>
          </a:xfrm>
          <a:prstGeom prst="rect">
            <a:avLst/>
          </a:prstGeom>
        </p:spPr>
        <p:txBody>
          <a:bodyPr wrap="square">
            <a:spAutoFit/>
          </a:bodyPr>
          <a:lstStyle/>
          <a:p>
            <a:r>
              <a:rPr lang="en-US" sz="1000" dirty="0">
                <a:solidFill>
                  <a:srgbClr val="804000"/>
                </a:solidFill>
                <a:highlight>
                  <a:srgbClr val="FFFFFF"/>
                </a:highlight>
              </a:rPr>
              <a:t>#define ETH_RXBUFNB                    ((uint32_t)5U)      </a:t>
            </a:r>
            <a:r>
              <a:rPr lang="en-US" sz="1000" dirty="0">
                <a:solidFill>
                  <a:srgbClr val="00B050"/>
                </a:solidFill>
                <a:highlight>
                  <a:srgbClr val="FFFFFF"/>
                </a:highlight>
              </a:rPr>
              <a:t> /* 4 Rx buffers of size ETH_RX_BUF_SIZE  */</a:t>
            </a:r>
          </a:p>
          <a:p>
            <a:r>
              <a:rPr lang="en-US" sz="1000" dirty="0">
                <a:solidFill>
                  <a:srgbClr val="804000"/>
                </a:solidFill>
                <a:highlight>
                  <a:srgbClr val="FFFFFF"/>
                </a:highlight>
              </a:rPr>
              <a:t>#define ETH_TXBUFNB                    ((uint32_t)5U)       </a:t>
            </a:r>
            <a:r>
              <a:rPr lang="en-US" sz="1000" dirty="0">
                <a:solidFill>
                  <a:srgbClr val="00B050"/>
                </a:solidFill>
                <a:highlight>
                  <a:srgbClr val="FFFFFF"/>
                </a:highlight>
              </a:rPr>
              <a:t>/* 4 </a:t>
            </a:r>
            <a:r>
              <a:rPr lang="en-US" sz="1000" dirty="0" err="1">
                <a:solidFill>
                  <a:srgbClr val="00B050"/>
                </a:solidFill>
                <a:highlight>
                  <a:srgbClr val="FFFFFF"/>
                </a:highlight>
              </a:rPr>
              <a:t>Tx</a:t>
            </a:r>
            <a:r>
              <a:rPr lang="en-US" sz="1000" dirty="0">
                <a:solidFill>
                  <a:srgbClr val="00B050"/>
                </a:solidFill>
                <a:highlight>
                  <a:srgbClr val="FFFFFF"/>
                </a:highlight>
              </a:rPr>
              <a:t> buffers of size ETH_TX_BUF_SIZE  */</a:t>
            </a:r>
            <a:endParaRPr lang="pt-BR" dirty="0">
              <a:solidFill>
                <a:srgbClr val="00B050"/>
              </a:solidFill>
            </a:endParaRPr>
          </a:p>
        </p:txBody>
      </p:sp>
      <p:sp>
        <p:nvSpPr>
          <p:cNvPr id="7" name="Rectangle 6"/>
          <p:cNvSpPr/>
          <p:nvPr/>
        </p:nvSpPr>
        <p:spPr>
          <a:xfrm>
            <a:off x="917433" y="3231878"/>
            <a:ext cx="7701105" cy="3016210"/>
          </a:xfrm>
          <a:prstGeom prst="rect">
            <a:avLst/>
          </a:prstGeom>
        </p:spPr>
        <p:txBody>
          <a:bodyPr wrap="square">
            <a:spAutoFit/>
          </a:bodyPr>
          <a:lstStyle/>
          <a:p>
            <a:r>
              <a:rPr lang="en-US" sz="1000" dirty="0">
                <a:solidFill>
                  <a:srgbClr val="008000"/>
                </a:solidFill>
                <a:highlight>
                  <a:srgbClr val="FFFFFF"/>
                </a:highlight>
              </a:rPr>
              <a:t>/* Section 4: Extended PHY Registers */</a:t>
            </a:r>
            <a:endParaRPr lang="en-US" sz="1000" dirty="0">
              <a:solidFill>
                <a:srgbClr val="000000"/>
              </a:solidFill>
              <a:highlight>
                <a:srgbClr val="FFFFFF"/>
              </a:highlight>
            </a:endParaRPr>
          </a:p>
          <a:p>
            <a:endParaRPr lang="pt-BR" sz="1000" dirty="0">
              <a:solidFill>
                <a:srgbClr val="000000"/>
              </a:solidFill>
              <a:highlight>
                <a:srgbClr val="FFFFFF"/>
              </a:highlight>
            </a:endParaRPr>
          </a:p>
          <a:p>
            <a:r>
              <a:rPr lang="de-DE" sz="1000" dirty="0">
                <a:solidFill>
                  <a:srgbClr val="804000"/>
                </a:solidFill>
                <a:highlight>
                  <a:srgbClr val="FFFFFF"/>
                </a:highlight>
              </a:rPr>
              <a:t>#define PHY_SR                          ((uint16_t)0x1FU)    </a:t>
            </a:r>
            <a:r>
              <a:rPr lang="de-DE" sz="1000" dirty="0">
                <a:solidFill>
                  <a:srgbClr val="008000"/>
                </a:solidFill>
                <a:highlight>
                  <a:srgbClr val="FFFFFF"/>
                </a:highlight>
              </a:rPr>
              <a:t>/*!&lt; PHY status register Offset                      */</a:t>
            </a:r>
          </a:p>
          <a:p>
            <a:r>
              <a:rPr lang="pt-BR" sz="1000" dirty="0">
                <a:solidFill>
                  <a:srgbClr val="000000"/>
                </a:solidFill>
                <a:highlight>
                  <a:srgbClr val="FFFFFF"/>
                </a:highlight>
              </a:rPr>
              <a:t> </a:t>
            </a:r>
          </a:p>
          <a:p>
            <a:r>
              <a:rPr lang="en-US" sz="1000" dirty="0">
                <a:solidFill>
                  <a:srgbClr val="804000"/>
                </a:solidFill>
                <a:highlight>
                  <a:srgbClr val="FFFFFF"/>
                </a:highlight>
              </a:rPr>
              <a:t>#define PHY_LINK_STATUS                 ((uint16_t)0x0001U)  </a:t>
            </a:r>
            <a:r>
              <a:rPr lang="en-US" sz="1000" dirty="0">
                <a:solidFill>
                  <a:srgbClr val="00B050"/>
                </a:solidFill>
                <a:highlight>
                  <a:srgbClr val="FFFFFF"/>
                </a:highlight>
              </a:rPr>
              <a:t>/*!&lt; PHY Link mask                                   */</a:t>
            </a:r>
          </a:p>
          <a:p>
            <a:r>
              <a:rPr lang="en-US" sz="1000" dirty="0">
                <a:solidFill>
                  <a:srgbClr val="804000"/>
                </a:solidFill>
                <a:highlight>
                  <a:srgbClr val="FFFFFF"/>
                </a:highlight>
              </a:rPr>
              <a:t>#define PHY_SPEED_STATUS                ((uint16_t)0x0004U)  </a:t>
            </a:r>
            <a:r>
              <a:rPr lang="en-US" sz="1000" dirty="0">
                <a:solidFill>
                  <a:srgbClr val="00B050"/>
                </a:solidFill>
                <a:highlight>
                  <a:srgbClr val="FFFFFF"/>
                </a:highlight>
              </a:rPr>
              <a:t>/*!&lt; PHY Speed mask                                  */</a:t>
            </a:r>
          </a:p>
          <a:p>
            <a:r>
              <a:rPr lang="pt-BR" sz="1000" dirty="0">
                <a:solidFill>
                  <a:srgbClr val="804000"/>
                </a:solidFill>
                <a:highlight>
                  <a:srgbClr val="FFFFFF"/>
                </a:highlight>
              </a:rPr>
              <a:t>#define PHY_DUPLEX_STATUS               ((</a:t>
            </a:r>
            <a:r>
              <a:rPr lang="pt-BR" sz="1000" dirty="0" smtClean="0">
                <a:solidFill>
                  <a:srgbClr val="804000"/>
                </a:solidFill>
                <a:highlight>
                  <a:srgbClr val="FFFFFF"/>
                </a:highlight>
              </a:rPr>
              <a:t>uint16_t)0x0010U)  </a:t>
            </a:r>
            <a:r>
              <a:rPr lang="pt-BR" sz="1000" dirty="0" smtClean="0">
                <a:solidFill>
                  <a:srgbClr val="00B050"/>
                </a:solidFill>
                <a:highlight>
                  <a:srgbClr val="FFFFFF"/>
                </a:highlight>
              </a:rPr>
              <a:t>/*!&lt; PHY Duplex mask                                 */</a:t>
            </a:r>
            <a:endParaRPr lang="pt-BR" sz="1000" dirty="0">
              <a:solidFill>
                <a:srgbClr val="00B050"/>
              </a:solidFill>
              <a:highlight>
                <a:srgbClr val="FFFFFF"/>
              </a:highlight>
            </a:endParaRPr>
          </a:p>
          <a:p>
            <a:endParaRPr lang="pt-BR" sz="1000" dirty="0">
              <a:solidFill>
                <a:srgbClr val="000000"/>
              </a:solidFill>
              <a:highlight>
                <a:srgbClr val="FFFFFF"/>
              </a:highlight>
            </a:endParaRPr>
          </a:p>
          <a:p>
            <a:r>
              <a:rPr lang="en-US" sz="1000" dirty="0">
                <a:solidFill>
                  <a:srgbClr val="804000"/>
                </a:solidFill>
                <a:highlight>
                  <a:srgbClr val="FFFFFF"/>
                </a:highlight>
              </a:rPr>
              <a:t>#define PHY_ISFR                        ((uint16_t)0x001DU)  </a:t>
            </a:r>
            <a:r>
              <a:rPr lang="en-US" sz="1000" dirty="0">
                <a:solidFill>
                  <a:srgbClr val="00B050"/>
                </a:solidFill>
                <a:highlight>
                  <a:srgbClr val="FFFFFF"/>
                </a:highlight>
              </a:rPr>
              <a:t>/*!&lt; Enable Interrupt on change of link status       */</a:t>
            </a:r>
          </a:p>
          <a:p>
            <a:r>
              <a:rPr lang="pt-BR" sz="1000" dirty="0">
                <a:solidFill>
                  <a:srgbClr val="804000"/>
                </a:solidFill>
                <a:highlight>
                  <a:srgbClr val="FFFFFF"/>
                </a:highlight>
              </a:rPr>
              <a:t>#define PHY_ISFR_INT4                   ((uint16_t)0x0010U)  </a:t>
            </a:r>
            <a:r>
              <a:rPr lang="pt-BR" sz="1000" dirty="0">
                <a:solidFill>
                  <a:srgbClr val="00B050"/>
                </a:solidFill>
                <a:highlight>
                  <a:srgbClr val="FFFFFF"/>
                </a:highlight>
              </a:rPr>
              <a:t>/*!&lt; PHY link status interrupt mask                  */</a:t>
            </a:r>
          </a:p>
          <a:p>
            <a:endParaRPr lang="pt-BR" sz="1000" dirty="0">
              <a:solidFill>
                <a:srgbClr val="000000"/>
              </a:solidFill>
              <a:highlight>
                <a:srgbClr val="FFFFFF"/>
              </a:highlight>
            </a:endParaRPr>
          </a:p>
          <a:p>
            <a:r>
              <a:rPr lang="pt-BR" sz="1000" dirty="0">
                <a:solidFill>
                  <a:srgbClr val="008000"/>
                </a:solidFill>
                <a:highlight>
                  <a:srgbClr val="FFFFFF"/>
                </a:highlight>
              </a:rPr>
              <a:t>/* ################## SPI peripheral configuration ########################## */</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CRC FEATURE: Use to activate CRC feature inside HAL SPI Driver</a:t>
            </a:r>
          </a:p>
          <a:p>
            <a:r>
              <a:rPr lang="en-US" sz="1000" dirty="0">
                <a:solidFill>
                  <a:srgbClr val="008000"/>
                </a:solidFill>
                <a:highlight>
                  <a:srgbClr val="FFFFFF"/>
                </a:highlight>
              </a:rPr>
              <a:t>* Activated: CRC code is present inside driver</a:t>
            </a:r>
          </a:p>
          <a:p>
            <a:r>
              <a:rPr lang="en-US" sz="1000" dirty="0">
                <a:solidFill>
                  <a:srgbClr val="008000"/>
                </a:solidFill>
                <a:highlight>
                  <a:srgbClr val="FFFFFF"/>
                </a:highlight>
              </a:rPr>
              <a:t>* Deactivated: CRC code cleaned from driver</a:t>
            </a:r>
          </a:p>
          <a:p>
            <a:r>
              <a:rPr lang="pt-BR" sz="1000" dirty="0">
                <a:solidFill>
                  <a:srgbClr val="00800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804000"/>
                </a:solidFill>
                <a:highlight>
                  <a:srgbClr val="FFFFFF"/>
                </a:highlight>
              </a:rPr>
              <a:t>#define USE_SPI_CRC                     1U</a:t>
            </a:r>
            <a:endParaRPr lang="pt-BR" dirty="0"/>
          </a:p>
        </p:txBody>
      </p:sp>
    </p:spTree>
    <p:extLst>
      <p:ext uri="{BB962C8B-B14F-4D97-AF65-F5344CB8AC3E}">
        <p14:creationId xmlns:p14="http://schemas.microsoft.com/office/powerpoint/2010/main" val="1264649747"/>
      </p:ext>
    </p:extLst>
  </p:cSld>
  <p:clrMapOvr>
    <a:masterClrMapping/>
  </p:clrMapOvr>
  <p:transition spd="slow">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862048"/>
          </a:xfrm>
        </p:spPr>
        <p:txBody>
          <a:bodyPr/>
          <a:lstStyle/>
          <a:p>
            <a:r>
              <a:rPr lang="pt-BR" dirty="0" smtClean="0"/>
              <a:t>main.c</a:t>
            </a:r>
          </a:p>
          <a:p>
            <a:pPr lvl="1"/>
            <a:r>
              <a:rPr lang="pt-BR" dirty="0" smtClean="0"/>
              <a:t>Our application will be made here, so we’ll have a lot of new functions and includes to add</a:t>
            </a:r>
          </a:p>
          <a:p>
            <a:pPr lvl="1"/>
            <a:r>
              <a:rPr lang="pt-BR" dirty="0" smtClean="0"/>
              <a:t>There is no modification from the source created from CubeMX</a:t>
            </a:r>
          </a:p>
          <a:p>
            <a:pPr lvl="1"/>
            <a:r>
              <a:rPr lang="pt-BR" dirty="0" smtClean="0"/>
              <a:t>The following code can be copied from this presentation, since they are not an image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81</a:t>
            </a:fld>
            <a:endParaRPr lang="fr-FR" altLang="zh-CN"/>
          </a:p>
        </p:txBody>
      </p:sp>
      <p:sp>
        <p:nvSpPr>
          <p:cNvPr id="9" name="Rectangle 8"/>
          <p:cNvSpPr/>
          <p:nvPr/>
        </p:nvSpPr>
        <p:spPr>
          <a:xfrm>
            <a:off x="1038740" y="3540740"/>
            <a:ext cx="4572000" cy="2308324"/>
          </a:xfrm>
          <a:prstGeom prst="rect">
            <a:avLst/>
          </a:prstGeom>
        </p:spPr>
        <p:txBody>
          <a:bodyPr>
            <a:spAutoFit/>
          </a:bodyPr>
          <a:lstStyle/>
          <a:p>
            <a:r>
              <a:rPr lang="pt-BR" sz="1600" dirty="0">
                <a:solidFill>
                  <a:srgbClr val="008000"/>
                </a:solidFill>
                <a:highlight>
                  <a:srgbClr val="FFFFFF"/>
                </a:highlight>
              </a:rPr>
              <a:t>/* USER CODE BEGIN Includes */</a:t>
            </a:r>
            <a:endParaRPr lang="pt-BR" sz="1600" dirty="0">
              <a:solidFill>
                <a:srgbClr val="000000"/>
              </a:solidFill>
              <a:highlight>
                <a:srgbClr val="FFFFFF"/>
              </a:highlight>
            </a:endParaRPr>
          </a:p>
          <a:p>
            <a:r>
              <a:rPr lang="pt-BR" sz="1600" dirty="0">
                <a:solidFill>
                  <a:srgbClr val="804000"/>
                </a:solidFill>
                <a:highlight>
                  <a:srgbClr val="FFFFFF"/>
                </a:highlight>
              </a:rPr>
              <a:t>#include "lwip/debug.h"</a:t>
            </a:r>
          </a:p>
          <a:p>
            <a:r>
              <a:rPr lang="pt-BR" sz="1600" dirty="0">
                <a:solidFill>
                  <a:srgbClr val="804000"/>
                </a:solidFill>
                <a:highlight>
                  <a:srgbClr val="FFFFFF"/>
                </a:highlight>
              </a:rPr>
              <a:t>#include "lwip/stats.h"</a:t>
            </a:r>
          </a:p>
          <a:p>
            <a:r>
              <a:rPr lang="pt-BR" sz="1600" dirty="0">
                <a:solidFill>
                  <a:srgbClr val="804000"/>
                </a:solidFill>
                <a:highlight>
                  <a:srgbClr val="FFFFFF"/>
                </a:highlight>
              </a:rPr>
              <a:t>#include "lwip/tcp.h"</a:t>
            </a:r>
          </a:p>
          <a:p>
            <a:r>
              <a:rPr lang="pt-BR" sz="1600" dirty="0">
                <a:solidFill>
                  <a:srgbClr val="804000"/>
                </a:solidFill>
                <a:highlight>
                  <a:srgbClr val="FFFFFF"/>
                </a:highlight>
              </a:rPr>
              <a:t>#include "lwip/memp.h"</a:t>
            </a:r>
          </a:p>
          <a:p>
            <a:r>
              <a:rPr lang="pt-BR" sz="1600" dirty="0">
                <a:solidFill>
                  <a:srgbClr val="804000"/>
                </a:solidFill>
                <a:highlight>
                  <a:srgbClr val="FFFFFF"/>
                </a:highlight>
              </a:rPr>
              <a:t>#include &lt;stdio.h&gt;</a:t>
            </a:r>
          </a:p>
          <a:p>
            <a:r>
              <a:rPr lang="pt-BR" sz="1600" dirty="0">
                <a:solidFill>
                  <a:srgbClr val="804000"/>
                </a:solidFill>
                <a:highlight>
                  <a:srgbClr val="FFFFFF"/>
                </a:highlight>
              </a:rPr>
              <a:t>#include &lt;string.h&gt;</a:t>
            </a:r>
          </a:p>
          <a:p>
            <a:endParaRPr lang="pt-BR" sz="1600" dirty="0">
              <a:solidFill>
                <a:srgbClr val="000000"/>
              </a:solidFill>
              <a:highlight>
                <a:srgbClr val="FFFFFF"/>
              </a:highlight>
            </a:endParaRPr>
          </a:p>
          <a:p>
            <a:r>
              <a:rPr lang="pt-BR" sz="1600" dirty="0">
                <a:solidFill>
                  <a:srgbClr val="008000"/>
                </a:solidFill>
                <a:highlight>
                  <a:srgbClr val="FFFFFF"/>
                </a:highlight>
              </a:rPr>
              <a:t>/* USER CODE END Includes */</a:t>
            </a:r>
            <a:endParaRPr lang="pt-BR" sz="1600" dirty="0"/>
          </a:p>
        </p:txBody>
      </p:sp>
    </p:spTree>
    <p:extLst>
      <p:ext uri="{BB962C8B-B14F-4D97-AF65-F5344CB8AC3E}">
        <p14:creationId xmlns:p14="http://schemas.microsoft.com/office/powerpoint/2010/main" val="2221102957"/>
      </p:ext>
    </p:extLst>
  </p:cSld>
  <p:clrMapOvr>
    <a:masterClrMapping/>
  </p:clrMapOvr>
  <p:transition spd="slow">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82</a:t>
            </a:fld>
            <a:endParaRPr lang="fr-FR" altLang="zh-CN"/>
          </a:p>
        </p:txBody>
      </p:sp>
      <p:sp>
        <p:nvSpPr>
          <p:cNvPr id="6" name="Rectangle 5"/>
          <p:cNvSpPr/>
          <p:nvPr/>
        </p:nvSpPr>
        <p:spPr>
          <a:xfrm>
            <a:off x="1134752" y="1696214"/>
            <a:ext cx="6874495" cy="4708981"/>
          </a:xfrm>
          <a:prstGeom prst="rect">
            <a:avLst/>
          </a:prstGeom>
        </p:spPr>
        <p:txBody>
          <a:bodyPr wrap="square">
            <a:spAutoFit/>
          </a:bodyPr>
          <a:lstStyle/>
          <a:p>
            <a:r>
              <a:rPr lang="pt-BR" sz="1000" dirty="0">
                <a:solidFill>
                  <a:srgbClr val="008000"/>
                </a:solidFill>
                <a:highlight>
                  <a:srgbClr val="FFFFFF"/>
                </a:highlight>
              </a:rPr>
              <a:t>/* USER CODE BEGIN PV */</a:t>
            </a:r>
            <a:endParaRPr lang="pt-BR" sz="1000" dirty="0">
              <a:solidFill>
                <a:srgbClr val="000000"/>
              </a:solidFill>
              <a:highlight>
                <a:srgbClr val="FFFFFF"/>
              </a:highlight>
            </a:endParaRPr>
          </a:p>
          <a:p>
            <a:r>
              <a:rPr lang="pt-BR" sz="1000" dirty="0">
                <a:solidFill>
                  <a:srgbClr val="008000"/>
                </a:solidFill>
                <a:highlight>
                  <a:srgbClr val="FFFFFF"/>
                </a:highlight>
              </a:rPr>
              <a:t>/* Private variables ---------------------------------------------------------*/</a:t>
            </a:r>
            <a:endParaRPr lang="pt-BR" sz="1000" dirty="0">
              <a:solidFill>
                <a:srgbClr val="000000"/>
              </a:solidFill>
              <a:highlight>
                <a:srgbClr val="FFFFFF"/>
              </a:highlight>
            </a:endParaRPr>
          </a:p>
          <a:p>
            <a:r>
              <a:rPr lang="pt-BR" sz="1000" dirty="0">
                <a:solidFill>
                  <a:srgbClr val="8000FF"/>
                </a:solidFill>
                <a:highlight>
                  <a:srgbClr val="FFFFFF"/>
                </a:highlight>
              </a:rPr>
              <a:t>extern</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netif gnetif</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u8_t  recev_buf</a:t>
            </a:r>
            <a:r>
              <a:rPr lang="pt-BR" sz="1000" b="1" dirty="0">
                <a:solidFill>
                  <a:srgbClr val="000080"/>
                </a:solidFill>
                <a:highlight>
                  <a:srgbClr val="FFFFFF"/>
                </a:highlight>
              </a:rPr>
              <a:t>[</a:t>
            </a:r>
            <a:r>
              <a:rPr lang="pt-BR" sz="1000" dirty="0">
                <a:solidFill>
                  <a:srgbClr val="FF8000"/>
                </a:solidFill>
                <a:highlight>
                  <a:srgbClr val="FFFFFF"/>
                </a:highlight>
              </a:rPr>
              <a:t>50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__IO uint32_t message_count</a:t>
            </a:r>
            <a:r>
              <a:rPr lang="pt-BR" sz="1000" b="1" dirty="0">
                <a:solidFill>
                  <a:srgbClr val="000080"/>
                </a:solidFill>
                <a:highlight>
                  <a:srgbClr val="FFFFFF"/>
                </a:highlight>
              </a:rPr>
              <a:t>=</a:t>
            </a:r>
            <a:r>
              <a:rPr lang="pt-BR" sz="1000" dirty="0">
                <a:solidFill>
                  <a:srgbClr val="FF8000"/>
                </a:solidFill>
                <a:highlight>
                  <a:srgbClr val="FFFFFF"/>
                </a:highlight>
              </a:rPr>
              <a:t>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u8_t   data</a:t>
            </a:r>
            <a:r>
              <a:rPr lang="pt-BR" sz="1000" b="1" dirty="0">
                <a:solidFill>
                  <a:srgbClr val="000080"/>
                </a:solidFill>
                <a:highlight>
                  <a:srgbClr val="FFFFFF"/>
                </a:highlight>
              </a:rPr>
              <a:t>[</a:t>
            </a:r>
            <a:r>
              <a:rPr lang="pt-BR" sz="1000" dirty="0">
                <a:solidFill>
                  <a:srgbClr val="FF8000"/>
                </a:solidFill>
                <a:highlight>
                  <a:srgbClr val="FFFFFF"/>
                </a:highlight>
              </a:rPr>
              <a:t>100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echoclient_pcb</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ECHO protocol states */</a:t>
            </a:r>
            <a:endParaRPr lang="pt-BR" sz="1000" dirty="0">
              <a:solidFill>
                <a:srgbClr val="000000"/>
              </a:solidFill>
              <a:highlight>
                <a:srgbClr val="FFFFFF"/>
              </a:highlight>
            </a:endParaRPr>
          </a:p>
          <a:p>
            <a:r>
              <a:rPr lang="pt-BR" sz="1000" dirty="0">
                <a:solidFill>
                  <a:srgbClr val="8000FF"/>
                </a:solidFill>
                <a:highlight>
                  <a:srgbClr val="FFFFFF"/>
                </a:highlight>
              </a:rPr>
              <a:t>enum</a:t>
            </a:r>
            <a:r>
              <a:rPr lang="pt-BR" sz="1000" dirty="0">
                <a:solidFill>
                  <a:srgbClr val="000000"/>
                </a:solidFill>
                <a:highlight>
                  <a:srgbClr val="FFFFFF"/>
                </a:highlight>
              </a:rPr>
              <a:t> echoclient_states</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ES_NOT_CONNECTED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ES_RECEIVED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structure to be passed as argument to the </a:t>
            </a:r>
            <a:r>
              <a:rPr lang="en-US" sz="1000" dirty="0" err="1">
                <a:solidFill>
                  <a:srgbClr val="008000"/>
                </a:solidFill>
                <a:highlight>
                  <a:srgbClr val="FFFFFF"/>
                </a:highlight>
              </a:rPr>
              <a:t>tcp</a:t>
            </a:r>
            <a:r>
              <a:rPr lang="en-US" sz="1000" dirty="0">
                <a:solidFill>
                  <a:srgbClr val="008000"/>
                </a:solidFill>
                <a:highlight>
                  <a:srgbClr val="FFFFFF"/>
                </a:highlight>
              </a:rPr>
              <a:t> callbacks */</a:t>
            </a:r>
            <a:endParaRPr lang="en-US" sz="1000" dirty="0">
              <a:solidFill>
                <a:srgbClr val="000000"/>
              </a:solidFill>
              <a:highlight>
                <a:srgbClr val="FFFFFF"/>
              </a:highlight>
            </a:endParaRPr>
          </a:p>
          <a:p>
            <a:r>
              <a:rPr lang="pt-BR" sz="1000" dirty="0">
                <a:solidFill>
                  <a:srgbClr val="8000FF"/>
                </a:solidFill>
                <a:highlight>
                  <a:srgbClr val="FFFFFF"/>
                </a:highlight>
              </a:rPr>
              <a:t>struct</a:t>
            </a:r>
            <a:r>
              <a:rPr lang="pt-BR" sz="1000" dirty="0">
                <a:solidFill>
                  <a:srgbClr val="000000"/>
                </a:solidFill>
                <a:highlight>
                  <a:srgbClr val="FFFFFF"/>
                </a:highlight>
              </a:rPr>
              <a:t> echoclient</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enum</a:t>
            </a:r>
            <a:r>
              <a:rPr lang="en-US" sz="1000" dirty="0">
                <a:solidFill>
                  <a:srgbClr val="000000"/>
                </a:solidFill>
                <a:highlight>
                  <a:srgbClr val="FFFFFF"/>
                </a:highlight>
              </a:rPr>
              <a:t> </a:t>
            </a:r>
            <a:r>
              <a:rPr lang="en-US" sz="1000" dirty="0" err="1">
                <a:solidFill>
                  <a:srgbClr val="000000"/>
                </a:solidFill>
                <a:highlight>
                  <a:srgbClr val="FFFFFF"/>
                </a:highlight>
              </a:rPr>
              <a:t>echoclient_states</a:t>
            </a:r>
            <a:r>
              <a:rPr lang="en-US" sz="1000" dirty="0">
                <a:solidFill>
                  <a:srgbClr val="000000"/>
                </a:solidFill>
                <a:highlight>
                  <a:srgbClr val="FFFFFF"/>
                </a:highlight>
              </a:rPr>
              <a:t> state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connection status */</a:t>
            </a:r>
            <a:endParaRPr lang="en-US"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struct</a:t>
            </a:r>
            <a:r>
              <a:rPr lang="en-US" sz="1000" dirty="0">
                <a:solidFill>
                  <a:srgbClr val="000000"/>
                </a:solidFill>
                <a:highlight>
                  <a:srgbClr val="FFFFFF"/>
                </a:highlight>
              </a:rPr>
              <a:t> </a:t>
            </a:r>
            <a:r>
              <a:rPr lang="en-US" sz="1000" dirty="0" err="1">
                <a:solidFill>
                  <a:srgbClr val="000000"/>
                </a:solidFill>
                <a:highlight>
                  <a:srgbClr val="FFFFFF"/>
                </a:highlight>
              </a:rPr>
              <a:t>tcp_pcb</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000000"/>
                </a:solidFill>
                <a:highlight>
                  <a:srgbClr val="FFFFFF"/>
                </a:highlight>
              </a:rPr>
              <a:t>pcb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pointer on the current </a:t>
            </a:r>
            <a:r>
              <a:rPr lang="en-US" sz="1000" dirty="0" err="1">
                <a:solidFill>
                  <a:srgbClr val="008000"/>
                </a:solidFill>
                <a:highlight>
                  <a:srgbClr val="FFFFFF"/>
                </a:highlight>
              </a:rPr>
              <a:t>tcp_pcb</a:t>
            </a:r>
            <a:r>
              <a:rPr lang="en-US" sz="1000" dirty="0">
                <a:solidFill>
                  <a:srgbClr val="008000"/>
                </a:solidFill>
                <a:highlight>
                  <a:srgbClr val="FFFFFF"/>
                </a:highlight>
              </a:rPr>
              <a:t> */</a:t>
            </a:r>
            <a:endParaRPr lang="en-US"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struct</a:t>
            </a:r>
            <a:r>
              <a:rPr lang="en-US" sz="1000" dirty="0">
                <a:solidFill>
                  <a:srgbClr val="000000"/>
                </a:solidFill>
                <a:highlight>
                  <a:srgbClr val="FFFFFF"/>
                </a:highlight>
              </a:rPr>
              <a:t> </a:t>
            </a:r>
            <a:r>
              <a:rPr lang="en-US" sz="1000" dirty="0" err="1">
                <a:solidFill>
                  <a:srgbClr val="000000"/>
                </a:solidFill>
                <a:highlight>
                  <a:srgbClr val="FFFFFF"/>
                </a:highlight>
              </a:rPr>
              <a:t>pbuf</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000000"/>
                </a:solidFill>
                <a:highlight>
                  <a:srgbClr val="FFFFFF"/>
                </a:highlight>
              </a:rPr>
              <a:t>p_tx</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pointer on </a:t>
            </a:r>
            <a:r>
              <a:rPr lang="en-US" sz="1000" dirty="0" err="1">
                <a:solidFill>
                  <a:srgbClr val="008000"/>
                </a:solidFill>
                <a:highlight>
                  <a:srgbClr val="FFFFFF"/>
                </a:highlight>
              </a:rPr>
              <a:t>pbuf</a:t>
            </a:r>
            <a:r>
              <a:rPr lang="en-US" sz="1000" dirty="0">
                <a:solidFill>
                  <a:srgbClr val="008000"/>
                </a:solidFill>
                <a:highlight>
                  <a:srgbClr val="FFFFFF"/>
                </a:highlight>
              </a:rPr>
              <a:t> to be transmitted */</a:t>
            </a:r>
            <a:endParaRPr lang="en-US"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USER CODE END PV */</a:t>
            </a:r>
            <a:endParaRPr lang="pt-BR" dirty="0"/>
          </a:p>
        </p:txBody>
      </p:sp>
    </p:spTree>
    <p:extLst>
      <p:ext uri="{BB962C8B-B14F-4D97-AF65-F5344CB8AC3E}">
        <p14:creationId xmlns:p14="http://schemas.microsoft.com/office/powerpoint/2010/main" val="4136591744"/>
      </p:ext>
    </p:extLst>
  </p:cSld>
  <p:clrMapOvr>
    <a:masterClrMapping/>
  </p:clrMapOvr>
  <p:transition spd="slow">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83</a:t>
            </a:fld>
            <a:endParaRPr lang="fr-FR" altLang="zh-CN"/>
          </a:p>
        </p:txBody>
      </p:sp>
      <p:sp>
        <p:nvSpPr>
          <p:cNvPr id="5" name="Rectangle 4"/>
          <p:cNvSpPr/>
          <p:nvPr/>
        </p:nvSpPr>
        <p:spPr>
          <a:xfrm>
            <a:off x="750702" y="2078802"/>
            <a:ext cx="7642596" cy="2308324"/>
          </a:xfrm>
          <a:prstGeom prst="rect">
            <a:avLst/>
          </a:prstGeom>
        </p:spPr>
        <p:txBody>
          <a:bodyPr wrap="square">
            <a:spAutoFit/>
          </a:bodyPr>
          <a:lstStyle/>
          <a:p>
            <a:r>
              <a:rPr lang="pt-BR" sz="1200" dirty="0">
                <a:solidFill>
                  <a:srgbClr val="008000"/>
                </a:solidFill>
                <a:highlight>
                  <a:srgbClr val="FFFFFF"/>
                </a:highlight>
              </a:rPr>
              <a:t>/* USER CODE BEGIN PFP */</a:t>
            </a:r>
            <a:endParaRPr lang="pt-BR" sz="1200" dirty="0">
              <a:solidFill>
                <a:srgbClr val="000000"/>
              </a:solidFill>
              <a:highlight>
                <a:srgbClr val="FFFFFF"/>
              </a:highlight>
            </a:endParaRPr>
          </a:p>
          <a:p>
            <a:r>
              <a:rPr lang="pt-BR" sz="1200" dirty="0">
                <a:solidFill>
                  <a:srgbClr val="008000"/>
                </a:solidFill>
                <a:highlight>
                  <a:srgbClr val="FFFFFF"/>
                </a:highlight>
              </a:rPr>
              <a:t>/* Private function prototypes -----------------------------------------------*/</a:t>
            </a:r>
            <a:endParaRPr lang="pt-BR" sz="1200" dirty="0">
              <a:solidFill>
                <a:srgbClr val="000000"/>
              </a:solidFill>
              <a:highlight>
                <a:srgbClr val="FFFFFF"/>
              </a:highlight>
            </a:endParaRPr>
          </a:p>
          <a:p>
            <a:r>
              <a:rPr lang="pt-BR" sz="1200" dirty="0">
                <a:solidFill>
                  <a:srgbClr val="8000FF"/>
                </a:solidFill>
                <a:highlight>
                  <a:srgbClr val="FFFFFF"/>
                </a:highlight>
              </a:rPr>
              <a:t>void</a:t>
            </a:r>
            <a:r>
              <a:rPr lang="pt-BR" sz="1200" dirty="0">
                <a:solidFill>
                  <a:srgbClr val="000000"/>
                </a:solidFill>
                <a:highlight>
                  <a:srgbClr val="FFFFFF"/>
                </a:highlight>
              </a:rPr>
              <a:t> User_notification</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netif </a:t>
            </a:r>
            <a:r>
              <a:rPr lang="pt-BR" sz="1200" b="1" dirty="0">
                <a:solidFill>
                  <a:srgbClr val="000080"/>
                </a:solidFill>
                <a:highlight>
                  <a:srgbClr val="FFFFFF"/>
                </a:highlight>
              </a:rPr>
              <a:t>*</a:t>
            </a:r>
            <a:r>
              <a:rPr lang="pt-BR" sz="1200" dirty="0">
                <a:solidFill>
                  <a:srgbClr val="000000"/>
                </a:solidFill>
                <a:highlight>
                  <a:srgbClr val="FFFFFF"/>
                </a:highlight>
              </a:rPr>
              <a:t>netif</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void</a:t>
            </a:r>
            <a:r>
              <a:rPr lang="pt-BR" sz="1200" dirty="0">
                <a:solidFill>
                  <a:srgbClr val="000000"/>
                </a:solidFill>
                <a:highlight>
                  <a:srgbClr val="FFFFFF"/>
                </a:highlight>
              </a:rPr>
              <a:t> tcp_echoclient_connect</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tcp_echoclient_recv</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pbuf </a:t>
            </a:r>
            <a:r>
              <a:rPr lang="pt-BR" sz="1200" b="1" dirty="0">
                <a:solidFill>
                  <a:srgbClr val="000080"/>
                </a:solidFill>
                <a:highlight>
                  <a:srgbClr val="FFFFFF"/>
                </a:highlight>
              </a:rPr>
              <a:t>*</a:t>
            </a:r>
            <a:r>
              <a:rPr lang="pt-BR" sz="1200" dirty="0">
                <a:solidFill>
                  <a:srgbClr val="000000"/>
                </a:solidFill>
                <a:highlight>
                  <a:srgbClr val="FFFFFF"/>
                </a:highlight>
              </a:rPr>
              <a:t>p</a:t>
            </a:r>
            <a:r>
              <a:rPr lang="pt-BR" sz="1200" b="1" dirty="0">
                <a:solidFill>
                  <a:srgbClr val="000080"/>
                </a:solidFill>
                <a:highlight>
                  <a:srgbClr val="FFFFFF"/>
                </a:highlight>
              </a:rPr>
              <a:t>,</a:t>
            </a:r>
            <a:r>
              <a:rPr lang="pt-BR" sz="1200" dirty="0">
                <a:solidFill>
                  <a:srgbClr val="000000"/>
                </a:solidFill>
                <a:highlight>
                  <a:srgbClr val="FFFFFF"/>
                </a:highlight>
              </a:rPr>
              <a:t> err_t err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a:t>
            </a:r>
            <a:r>
              <a:rPr lang="pt-BR" sz="1200" dirty="0">
                <a:solidFill>
                  <a:srgbClr val="8000FF"/>
                </a:solidFill>
                <a:highlight>
                  <a:srgbClr val="FFFFFF"/>
                </a:highlight>
              </a:rPr>
              <a:t>void</a:t>
            </a:r>
            <a:r>
              <a:rPr lang="pt-BR" sz="1200" dirty="0">
                <a:solidFill>
                  <a:srgbClr val="000000"/>
                </a:solidFill>
                <a:highlight>
                  <a:srgbClr val="FFFFFF"/>
                </a:highlight>
              </a:rPr>
              <a:t> tcp_echoclient_connection_close</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echoclient </a:t>
            </a:r>
            <a:r>
              <a:rPr lang="pt-BR" sz="1200" b="1" dirty="0">
                <a:solidFill>
                  <a:srgbClr val="000080"/>
                </a:solidFill>
                <a:highlight>
                  <a:srgbClr val="FFFFFF"/>
                </a:highlight>
              </a:rPr>
              <a:t>*</a:t>
            </a:r>
            <a:r>
              <a:rPr lang="pt-BR" sz="1200" dirty="0">
                <a:solidFill>
                  <a:srgbClr val="000000"/>
                </a:solidFill>
                <a:highlight>
                  <a:srgbClr val="FFFFFF"/>
                </a:highlight>
              </a:rPr>
              <a:t> 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tcp_echoclient_poll</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tcp_echoclient_sent</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u16_t len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a:t>
            </a:r>
            <a:r>
              <a:rPr lang="pt-BR" sz="1200" dirty="0">
                <a:solidFill>
                  <a:srgbClr val="8000FF"/>
                </a:solidFill>
                <a:highlight>
                  <a:srgbClr val="FFFFFF"/>
                </a:highlight>
              </a:rPr>
              <a:t>void</a:t>
            </a:r>
            <a:r>
              <a:rPr lang="pt-BR" sz="1200" dirty="0">
                <a:solidFill>
                  <a:srgbClr val="000000"/>
                </a:solidFill>
                <a:highlight>
                  <a:srgbClr val="FFFFFF"/>
                </a:highlight>
              </a:rPr>
              <a:t> tcp_echoclient_send</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echoclient </a:t>
            </a:r>
            <a:r>
              <a:rPr lang="pt-BR" sz="1200" b="1" dirty="0">
                <a:solidFill>
                  <a:srgbClr val="000080"/>
                </a:solidFill>
                <a:highlight>
                  <a:srgbClr val="FFFFFF"/>
                </a:highlight>
              </a:rPr>
              <a:t>*</a:t>
            </a:r>
            <a:r>
              <a:rPr lang="pt-BR" sz="1200" dirty="0">
                <a:solidFill>
                  <a:srgbClr val="000000"/>
                </a:solidFill>
                <a:highlight>
                  <a:srgbClr val="FFFFFF"/>
                </a:highlight>
              </a:rPr>
              <a:t> 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tcp_echoclient_connected</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err_t err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USER CODE END PFP */</a:t>
            </a:r>
            <a:endParaRPr lang="pt-BR" sz="1200" dirty="0"/>
          </a:p>
        </p:txBody>
      </p:sp>
    </p:spTree>
    <p:extLst>
      <p:ext uri="{BB962C8B-B14F-4D97-AF65-F5344CB8AC3E}">
        <p14:creationId xmlns:p14="http://schemas.microsoft.com/office/powerpoint/2010/main" val="1351548422"/>
      </p:ext>
    </p:extLst>
  </p:cSld>
  <p:clrMapOvr>
    <a:masterClrMapping/>
  </p:clrMapOvr>
  <p:transition spd="slow">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84</a:t>
            </a:fld>
            <a:endParaRPr lang="fr-FR" altLang="zh-CN"/>
          </a:p>
        </p:txBody>
      </p:sp>
      <p:sp>
        <p:nvSpPr>
          <p:cNvPr id="6" name="Rectangle 5"/>
          <p:cNvSpPr/>
          <p:nvPr/>
        </p:nvSpPr>
        <p:spPr>
          <a:xfrm>
            <a:off x="943295" y="2315255"/>
            <a:ext cx="7257410" cy="2062103"/>
          </a:xfrm>
          <a:prstGeom prst="rect">
            <a:avLst/>
          </a:prstGeom>
        </p:spPr>
        <p:txBody>
          <a:bodyPr wrap="square">
            <a:spAutoFit/>
          </a:bodyPr>
          <a:lstStyle/>
          <a:p>
            <a:r>
              <a:rPr lang="pt-BR" sz="1600" dirty="0">
                <a:solidFill>
                  <a:srgbClr val="000000"/>
                </a:solidFill>
                <a:highlight>
                  <a:srgbClr val="FFFFFF"/>
                </a:highlight>
              </a:rPr>
              <a:t> </a:t>
            </a:r>
            <a:r>
              <a:rPr lang="pt-BR" sz="1600" dirty="0">
                <a:solidFill>
                  <a:srgbClr val="008000"/>
                </a:solidFill>
                <a:highlight>
                  <a:srgbClr val="FFFFFF"/>
                </a:highlight>
              </a:rPr>
              <a:t>/* USER CODE BEGIN 2 */</a:t>
            </a:r>
            <a:endParaRPr lang="pt-BR" sz="1600" dirty="0">
              <a:solidFill>
                <a:srgbClr val="000000"/>
              </a:solidFill>
              <a:highlight>
                <a:srgbClr val="FFFFFF"/>
              </a:highlight>
            </a:endParaRPr>
          </a:p>
          <a:p>
            <a:r>
              <a:rPr lang="en-US" sz="1600" dirty="0">
                <a:solidFill>
                  <a:srgbClr val="000000"/>
                </a:solidFill>
                <a:highlight>
                  <a:srgbClr val="FFFFFF"/>
                </a:highlight>
              </a:rPr>
              <a:t>  </a:t>
            </a:r>
            <a:r>
              <a:rPr lang="en-US" sz="1600" dirty="0">
                <a:solidFill>
                  <a:srgbClr val="008000"/>
                </a:solidFill>
                <a:highlight>
                  <a:srgbClr val="FFFFFF"/>
                </a:highlight>
              </a:rPr>
              <a:t>/* Notify user about the network interface </a:t>
            </a:r>
            <a:r>
              <a:rPr lang="en-US" sz="1600" dirty="0" err="1">
                <a:solidFill>
                  <a:srgbClr val="008000"/>
                </a:solidFill>
                <a:highlight>
                  <a:srgbClr val="FFFFFF"/>
                </a:highlight>
              </a:rPr>
              <a:t>config</a:t>
            </a:r>
            <a:r>
              <a:rPr lang="en-US" sz="1600" dirty="0">
                <a:solidFill>
                  <a:srgbClr val="008000"/>
                </a:solidFill>
                <a:highlight>
                  <a:srgbClr val="FFFFFF"/>
                </a:highlight>
              </a:rPr>
              <a:t> */</a:t>
            </a:r>
            <a:endParaRPr lang="en-US" sz="1600" dirty="0">
              <a:solidFill>
                <a:srgbClr val="000000"/>
              </a:solidFill>
              <a:highlight>
                <a:srgbClr val="FFFFFF"/>
              </a:highlight>
            </a:endParaRPr>
          </a:p>
          <a:p>
            <a:r>
              <a:rPr lang="pt-BR" sz="1600" dirty="0">
                <a:solidFill>
                  <a:srgbClr val="000000"/>
                </a:solidFill>
                <a:highlight>
                  <a:srgbClr val="FFFFFF"/>
                </a:highlight>
              </a:rPr>
              <a:t>  User_notification</a:t>
            </a:r>
            <a:r>
              <a:rPr lang="pt-BR" sz="1600" b="1" dirty="0">
                <a:solidFill>
                  <a:srgbClr val="000080"/>
                </a:solidFill>
                <a:highlight>
                  <a:srgbClr val="FFFFFF"/>
                </a:highlight>
              </a:rPr>
              <a:t>(&amp;</a:t>
            </a:r>
            <a:r>
              <a:rPr lang="pt-BR" sz="1600" dirty="0">
                <a:solidFill>
                  <a:srgbClr val="000000"/>
                </a:solidFill>
                <a:highlight>
                  <a:srgbClr val="FFFFFF"/>
                </a:highlight>
              </a:rPr>
              <a:t>gnetif</a:t>
            </a:r>
            <a:r>
              <a:rPr lang="pt-BR" sz="1600" b="1" dirty="0">
                <a:solidFill>
                  <a:srgbClr val="000080"/>
                </a:solidFill>
                <a:highlight>
                  <a:srgbClr val="FFFFFF"/>
                </a:highlight>
              </a:rPr>
              <a:t>);</a:t>
            </a:r>
            <a:r>
              <a:rPr lang="pt-BR" sz="1600" dirty="0">
                <a:solidFill>
                  <a:srgbClr val="000000"/>
                </a:solidFill>
                <a:highlight>
                  <a:srgbClr val="FFFFFF"/>
                </a:highlight>
              </a:rPr>
              <a:t> </a:t>
            </a:r>
          </a:p>
          <a:p>
            <a:r>
              <a:rPr lang="pt-BR" sz="1600" dirty="0">
                <a:solidFill>
                  <a:srgbClr val="000000"/>
                </a:solidFill>
                <a:highlight>
                  <a:srgbClr val="FFFFFF"/>
                </a:highlight>
              </a:rPr>
              <a:t>  ethernetif_set_link</a:t>
            </a:r>
            <a:r>
              <a:rPr lang="pt-BR" sz="1600" b="1" dirty="0">
                <a:solidFill>
                  <a:srgbClr val="000080"/>
                </a:solidFill>
                <a:highlight>
                  <a:srgbClr val="FFFFFF"/>
                </a:highlight>
              </a:rPr>
              <a:t>(&amp;</a:t>
            </a:r>
            <a:r>
              <a:rPr lang="pt-BR" sz="1600" dirty="0">
                <a:solidFill>
                  <a:srgbClr val="000000"/>
                </a:solidFill>
                <a:highlight>
                  <a:srgbClr val="FFFFFF"/>
                </a:highlight>
              </a:rPr>
              <a:t>gnetif</a:t>
            </a:r>
            <a:r>
              <a:rPr lang="pt-BR" sz="1600" b="1" dirty="0">
                <a:solidFill>
                  <a:srgbClr val="000080"/>
                </a:solidFill>
                <a:highlight>
                  <a:srgbClr val="FFFFFF"/>
                </a:highlight>
              </a:rPr>
              <a:t>);</a:t>
            </a:r>
            <a:endParaRPr lang="pt-BR" sz="1600" dirty="0">
              <a:solidFill>
                <a:srgbClr val="000000"/>
              </a:solidFill>
              <a:highlight>
                <a:srgbClr val="FFFFFF"/>
              </a:highlight>
            </a:endParaRPr>
          </a:p>
          <a:p>
            <a:r>
              <a:rPr lang="pt-BR" sz="1600" dirty="0">
                <a:solidFill>
                  <a:srgbClr val="000000"/>
                </a:solidFill>
                <a:highlight>
                  <a:srgbClr val="FFFFFF"/>
                </a:highlight>
              </a:rPr>
              <a:t>  </a:t>
            </a:r>
          </a:p>
          <a:p>
            <a:r>
              <a:rPr lang="pt-BR" sz="1600" dirty="0">
                <a:solidFill>
                  <a:srgbClr val="000000"/>
                </a:solidFill>
                <a:highlight>
                  <a:srgbClr val="FFFFFF"/>
                </a:highlight>
              </a:rPr>
              <a:t>  </a:t>
            </a:r>
          </a:p>
          <a:p>
            <a:endParaRPr lang="pt-BR" sz="1600" dirty="0">
              <a:solidFill>
                <a:srgbClr val="000000"/>
              </a:solidFill>
              <a:highlight>
                <a:srgbClr val="FFFFFF"/>
              </a:highlight>
            </a:endParaRPr>
          </a:p>
          <a:p>
            <a:r>
              <a:rPr lang="pt-BR" sz="1600" dirty="0">
                <a:solidFill>
                  <a:srgbClr val="000000"/>
                </a:solidFill>
                <a:highlight>
                  <a:srgbClr val="FFFFFF"/>
                </a:highlight>
              </a:rPr>
              <a:t>  </a:t>
            </a:r>
            <a:r>
              <a:rPr lang="pt-BR" sz="1600" dirty="0">
                <a:solidFill>
                  <a:srgbClr val="008000"/>
                </a:solidFill>
                <a:highlight>
                  <a:srgbClr val="FFFFFF"/>
                </a:highlight>
              </a:rPr>
              <a:t>/* USER CODE END 2 */</a:t>
            </a:r>
            <a:endParaRPr lang="pt-BR" sz="1600" dirty="0"/>
          </a:p>
        </p:txBody>
      </p:sp>
    </p:spTree>
    <p:extLst>
      <p:ext uri="{BB962C8B-B14F-4D97-AF65-F5344CB8AC3E}">
        <p14:creationId xmlns:p14="http://schemas.microsoft.com/office/powerpoint/2010/main" val="1587853063"/>
      </p:ext>
    </p:extLst>
  </p:cSld>
  <p:clrMapOvr>
    <a:masterClrMapping/>
  </p:clrMapOvr>
  <p:transition spd="slow">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85</a:t>
            </a:fld>
            <a:endParaRPr lang="fr-FR" altLang="zh-CN"/>
          </a:p>
        </p:txBody>
      </p:sp>
      <p:sp>
        <p:nvSpPr>
          <p:cNvPr id="5" name="Rectangle 4"/>
          <p:cNvSpPr/>
          <p:nvPr/>
        </p:nvSpPr>
        <p:spPr>
          <a:xfrm>
            <a:off x="846714" y="1892800"/>
            <a:ext cx="6644065" cy="3600986"/>
          </a:xfrm>
          <a:prstGeom prst="rect">
            <a:avLst/>
          </a:prstGeom>
        </p:spPr>
        <p:txBody>
          <a:bodyPr wrap="square">
            <a:spAutoFit/>
          </a:bodyPr>
          <a:lstStyle/>
          <a:p>
            <a:r>
              <a:rPr lang="pt-BR" sz="1200" dirty="0">
                <a:solidFill>
                  <a:srgbClr val="000000"/>
                </a:solidFill>
                <a:highlight>
                  <a:srgbClr val="FFFFFF"/>
                </a:highlight>
              </a:rPr>
              <a:t> </a:t>
            </a:r>
            <a:r>
              <a:rPr lang="pt-BR" sz="1200" dirty="0">
                <a:solidFill>
                  <a:srgbClr val="008000"/>
                </a:solidFill>
                <a:highlight>
                  <a:srgbClr val="FFFFFF"/>
                </a:highlight>
              </a:rPr>
              <a:t>/* USER CODE BEGIN 3 */</a:t>
            </a:r>
            <a:endParaRPr lang="pt-BR" sz="1200" dirty="0">
              <a:solidFill>
                <a:srgbClr val="000000"/>
              </a:solidFill>
              <a:highlight>
                <a:srgbClr val="FFFFFF"/>
              </a:highlight>
            </a:endParaRPr>
          </a:p>
          <a:p>
            <a:r>
              <a:rPr lang="en-US" sz="1200" dirty="0">
                <a:solidFill>
                  <a:srgbClr val="000000"/>
                </a:solidFill>
                <a:highlight>
                  <a:srgbClr val="FFFFFF"/>
                </a:highlight>
              </a:rPr>
              <a:t>    </a:t>
            </a:r>
            <a:r>
              <a:rPr lang="en-US" sz="1200" dirty="0">
                <a:solidFill>
                  <a:srgbClr val="008000"/>
                </a:solidFill>
                <a:highlight>
                  <a:srgbClr val="FFFFFF"/>
                </a:highlight>
              </a:rPr>
              <a:t>/* Read a received packet from the Ethernet buffers and send it </a:t>
            </a:r>
          </a:p>
          <a:p>
            <a:r>
              <a:rPr lang="pt-BR" sz="1200" dirty="0">
                <a:solidFill>
                  <a:srgbClr val="008000"/>
                </a:solidFill>
                <a:highlight>
                  <a:srgbClr val="FFFFFF"/>
                </a:highlight>
              </a:rPr>
              <a:t>       to the lwIP for handling */</a:t>
            </a:r>
            <a:endParaRPr lang="pt-BR" sz="1200" dirty="0">
              <a:solidFill>
                <a:srgbClr val="000000"/>
              </a:solidFill>
              <a:highlight>
                <a:srgbClr val="FFFFFF"/>
              </a:highlight>
            </a:endParaRPr>
          </a:p>
          <a:p>
            <a:r>
              <a:rPr lang="pt-BR" sz="1200" dirty="0">
                <a:solidFill>
                  <a:srgbClr val="000000"/>
                </a:solidFill>
                <a:highlight>
                  <a:srgbClr val="FFFFFF"/>
                </a:highlight>
              </a:rPr>
              <a:t>    ethernetif_input</a:t>
            </a:r>
            <a:r>
              <a:rPr lang="pt-BR" sz="1200" b="1" dirty="0">
                <a:solidFill>
                  <a:srgbClr val="000080"/>
                </a:solidFill>
                <a:highlight>
                  <a:srgbClr val="FFFFFF"/>
                </a:highlight>
              </a:rPr>
              <a:t>(&amp;</a:t>
            </a:r>
            <a:r>
              <a:rPr lang="pt-BR" sz="1200" dirty="0">
                <a:solidFill>
                  <a:srgbClr val="000000"/>
                </a:solidFill>
                <a:highlight>
                  <a:srgbClr val="FFFFFF"/>
                </a:highlight>
              </a:rPr>
              <a:t>gnetif</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Handle timeouts */</a:t>
            </a:r>
            <a:endParaRPr lang="pt-BR" sz="1200" dirty="0">
              <a:solidFill>
                <a:srgbClr val="000000"/>
              </a:solidFill>
              <a:highlight>
                <a:srgbClr val="FFFFFF"/>
              </a:highlight>
            </a:endParaRPr>
          </a:p>
          <a:p>
            <a:r>
              <a:rPr lang="pt-BR" sz="1200" dirty="0">
                <a:solidFill>
                  <a:srgbClr val="000000"/>
                </a:solidFill>
                <a:highlight>
                  <a:srgbClr val="FFFFFF"/>
                </a:highlight>
              </a:rPr>
              <a:t>    sys_check_timeouts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b="1" dirty="0">
                <a:solidFill>
                  <a:srgbClr val="0000FF"/>
                </a:solidFill>
                <a:highlight>
                  <a:srgbClr val="FFFFFF"/>
                </a:highlight>
              </a:rPr>
              <a:t>if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HAL_GPIO_ReadPin</a:t>
            </a:r>
            <a:r>
              <a:rPr lang="pt-BR" sz="1200" b="1" dirty="0">
                <a:solidFill>
                  <a:srgbClr val="000080"/>
                </a:solidFill>
                <a:highlight>
                  <a:srgbClr val="FFFFFF"/>
                </a:highlight>
              </a:rPr>
              <a:t>(</a:t>
            </a:r>
            <a:r>
              <a:rPr lang="pt-BR" sz="1200" dirty="0">
                <a:solidFill>
                  <a:srgbClr val="000000"/>
                </a:solidFill>
                <a:highlight>
                  <a:srgbClr val="FFFFFF"/>
                </a:highlight>
              </a:rPr>
              <a:t>GPIOC</a:t>
            </a:r>
            <a:r>
              <a:rPr lang="pt-BR" sz="1200" b="1" dirty="0">
                <a:solidFill>
                  <a:srgbClr val="000080"/>
                </a:solidFill>
                <a:highlight>
                  <a:srgbClr val="FFFFFF"/>
                </a:highlight>
              </a:rPr>
              <a:t>,</a:t>
            </a:r>
            <a:r>
              <a:rPr lang="pt-BR" sz="1200" dirty="0">
                <a:solidFill>
                  <a:srgbClr val="000000"/>
                </a:solidFill>
                <a:highlight>
                  <a:srgbClr val="FFFFFF"/>
                </a:highlight>
              </a:rPr>
              <a:t>GPIO_PIN_13</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HAL_GPIO_WritePin</a:t>
            </a:r>
            <a:r>
              <a:rPr lang="pt-BR" sz="1200" b="1" dirty="0">
                <a:solidFill>
                  <a:srgbClr val="000080"/>
                </a:solidFill>
                <a:highlight>
                  <a:srgbClr val="FFFFFF"/>
                </a:highlight>
              </a:rPr>
              <a:t>(</a:t>
            </a:r>
            <a:r>
              <a:rPr lang="pt-BR" sz="1200" dirty="0">
                <a:solidFill>
                  <a:srgbClr val="000000"/>
                </a:solidFill>
                <a:highlight>
                  <a:srgbClr val="FFFFFF"/>
                </a:highlight>
              </a:rPr>
              <a:t>GPIOB</a:t>
            </a:r>
            <a:r>
              <a:rPr lang="pt-BR" sz="1200" b="1" dirty="0">
                <a:solidFill>
                  <a:srgbClr val="000080"/>
                </a:solidFill>
                <a:highlight>
                  <a:srgbClr val="FFFFFF"/>
                </a:highlight>
              </a:rPr>
              <a:t>,</a:t>
            </a:r>
            <a:r>
              <a:rPr lang="pt-BR" sz="1200" dirty="0">
                <a:solidFill>
                  <a:srgbClr val="000000"/>
                </a:solidFill>
                <a:highlight>
                  <a:srgbClr val="FFFFFF"/>
                </a:highlight>
              </a:rPr>
              <a:t>GPIO_PIN_14</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/*connect to tcp server */</a:t>
            </a:r>
            <a:r>
              <a:rPr lang="pt-BR" sz="1200" dirty="0">
                <a:solidFill>
                  <a:srgbClr val="000000"/>
                </a:solidFill>
                <a:highlight>
                  <a:srgbClr val="FFFFFF"/>
                </a:highlight>
              </a:rPr>
              <a:t> </a:t>
            </a:r>
          </a:p>
          <a:p>
            <a:r>
              <a:rPr lang="pt-BR" sz="1200" dirty="0">
                <a:solidFill>
                  <a:srgbClr val="000000"/>
                </a:solidFill>
                <a:highlight>
                  <a:srgbClr val="FFFFFF"/>
                </a:highlight>
              </a:rPr>
              <a:t>      tcp_echoclient_connect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HAL_GPIO_WritePin</a:t>
            </a:r>
            <a:r>
              <a:rPr lang="pt-BR" sz="1200" b="1" dirty="0">
                <a:solidFill>
                  <a:srgbClr val="000080"/>
                </a:solidFill>
                <a:highlight>
                  <a:srgbClr val="FFFFFF"/>
                </a:highlight>
              </a:rPr>
              <a:t>(</a:t>
            </a:r>
            <a:r>
              <a:rPr lang="pt-BR" sz="1200" dirty="0">
                <a:solidFill>
                  <a:srgbClr val="000000"/>
                </a:solidFill>
                <a:highlight>
                  <a:srgbClr val="FFFFFF"/>
                </a:highlight>
              </a:rPr>
              <a:t>GPIOB</a:t>
            </a:r>
            <a:r>
              <a:rPr lang="pt-BR" sz="1200" b="1" dirty="0">
                <a:solidFill>
                  <a:srgbClr val="000080"/>
                </a:solidFill>
                <a:highlight>
                  <a:srgbClr val="FFFFFF"/>
                </a:highlight>
              </a:rPr>
              <a:t>,</a:t>
            </a:r>
            <a:r>
              <a:rPr lang="pt-BR" sz="1200" dirty="0">
                <a:solidFill>
                  <a:srgbClr val="000000"/>
                </a:solidFill>
                <a:highlight>
                  <a:srgbClr val="FFFFFF"/>
                </a:highlight>
              </a:rPr>
              <a:t>GPIO_PIN_14</a:t>
            </a:r>
            <a:r>
              <a:rPr lang="pt-BR" sz="1200" b="1" dirty="0">
                <a:solidFill>
                  <a:srgbClr val="000080"/>
                </a:solidFill>
                <a:highlight>
                  <a:srgbClr val="FFFFFF"/>
                </a:highlight>
              </a:rPr>
              <a:t>,</a:t>
            </a:r>
            <a:r>
              <a:rPr lang="pt-BR" sz="1200" dirty="0">
                <a:solidFill>
                  <a:srgbClr val="000000"/>
                </a:solidFill>
                <a:highlight>
                  <a:srgbClr val="FFFFFF"/>
                </a:highlight>
              </a:rPr>
              <a:t> GPIO_PIN_RESET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while</a:t>
            </a:r>
            <a:r>
              <a:rPr lang="pt-BR" sz="1200" b="1" dirty="0">
                <a:solidFill>
                  <a:srgbClr val="000080"/>
                </a:solidFill>
                <a:highlight>
                  <a:srgbClr val="FFFFFF"/>
                </a:highlight>
              </a:rPr>
              <a:t>(</a:t>
            </a:r>
            <a:r>
              <a:rPr lang="pt-BR" sz="1200" dirty="0">
                <a:solidFill>
                  <a:srgbClr val="000000"/>
                </a:solidFill>
                <a:highlight>
                  <a:srgbClr val="FFFFFF"/>
                </a:highlight>
              </a:rPr>
              <a:t>HAL_GPIO_ReadPin</a:t>
            </a:r>
            <a:r>
              <a:rPr lang="pt-BR" sz="1200" b="1" dirty="0">
                <a:solidFill>
                  <a:srgbClr val="000080"/>
                </a:solidFill>
                <a:highlight>
                  <a:srgbClr val="FFFFFF"/>
                </a:highlight>
              </a:rPr>
              <a:t>(</a:t>
            </a:r>
            <a:r>
              <a:rPr lang="pt-BR" sz="1200" dirty="0">
                <a:solidFill>
                  <a:srgbClr val="000000"/>
                </a:solidFill>
                <a:highlight>
                  <a:srgbClr val="FFFFFF"/>
                </a:highlight>
              </a:rPr>
              <a:t>GPIOC</a:t>
            </a:r>
            <a:r>
              <a:rPr lang="pt-BR" sz="1200" b="1" dirty="0">
                <a:solidFill>
                  <a:srgbClr val="000080"/>
                </a:solidFill>
                <a:highlight>
                  <a:srgbClr val="FFFFFF"/>
                </a:highlight>
              </a:rPr>
              <a:t>,</a:t>
            </a:r>
            <a:r>
              <a:rPr lang="pt-BR" sz="1200" dirty="0">
                <a:solidFill>
                  <a:srgbClr val="000000"/>
                </a:solidFill>
                <a:highlight>
                  <a:srgbClr val="FFFFFF"/>
                </a:highlight>
              </a:rPr>
              <a:t>GPIO_PIN_13</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HAL_Delay</a:t>
            </a:r>
            <a:r>
              <a:rPr lang="pt-BR" sz="1200" b="1" dirty="0">
                <a:solidFill>
                  <a:srgbClr val="000080"/>
                </a:solidFill>
                <a:highlight>
                  <a:srgbClr val="FFFFFF"/>
                </a:highlight>
              </a:rPr>
              <a:t>(</a:t>
            </a:r>
            <a:r>
              <a:rPr lang="pt-BR" sz="1200" dirty="0">
                <a:solidFill>
                  <a:srgbClr val="FF8000"/>
                </a:solidFill>
                <a:highlight>
                  <a:srgbClr val="FFFFFF"/>
                </a:highlight>
              </a:rPr>
              <a:t>200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3 */</a:t>
            </a:r>
            <a:endParaRPr lang="pt-BR" sz="1200" dirty="0"/>
          </a:p>
        </p:txBody>
      </p:sp>
    </p:spTree>
    <p:extLst>
      <p:ext uri="{BB962C8B-B14F-4D97-AF65-F5344CB8AC3E}">
        <p14:creationId xmlns:p14="http://schemas.microsoft.com/office/powerpoint/2010/main" val="2009124167"/>
      </p:ext>
    </p:extLst>
  </p:cSld>
  <p:clrMapOvr>
    <a:masterClrMapping/>
  </p:clrMapOvr>
  <p:transition spd="slow">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046440"/>
          </a:xfrm>
        </p:spPr>
        <p:txBody>
          <a:bodyPr/>
          <a:lstStyle/>
          <a:p>
            <a:r>
              <a:rPr lang="pt-BR" dirty="0" smtClean="0"/>
              <a:t>main.c</a:t>
            </a:r>
          </a:p>
          <a:p>
            <a:pPr lvl="1"/>
            <a:r>
              <a:rPr lang="pt-BR" dirty="0" smtClean="0"/>
              <a:t>From here on, all the functions are to be placed under the comment section:</a:t>
            </a:r>
          </a:p>
          <a:p>
            <a:pPr lvl="2"/>
            <a:r>
              <a:rPr lang="pt-BR" dirty="0" smtClean="0"/>
              <a:t>USER CODE BEGIN 4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86</a:t>
            </a:fld>
            <a:endParaRPr lang="fr-FR" altLang="zh-CN"/>
          </a:p>
        </p:txBody>
      </p:sp>
      <p:sp>
        <p:nvSpPr>
          <p:cNvPr id="5" name="Rectangle 4"/>
          <p:cNvSpPr/>
          <p:nvPr/>
        </p:nvSpPr>
        <p:spPr>
          <a:xfrm>
            <a:off x="808309" y="2468875"/>
            <a:ext cx="5568725" cy="3170099"/>
          </a:xfrm>
          <a:prstGeom prst="rect">
            <a:avLst/>
          </a:prstGeom>
        </p:spPr>
        <p:txBody>
          <a:bodyPr wrap="square">
            <a:spAutoFit/>
          </a:bodyPr>
          <a:lstStyle/>
          <a:p>
            <a:r>
              <a:rPr lang="pt-BR" sz="1000" dirty="0">
                <a:solidFill>
                  <a:srgbClr val="008000"/>
                </a:solidFill>
                <a:highlight>
                  <a:srgbClr val="FFFFFF"/>
                </a:highlight>
              </a:rPr>
              <a:t>/* USER CODE BEGIN 4 */</a:t>
            </a:r>
            <a:endParaRPr lang="pt-BR" sz="1000" dirty="0">
              <a:solidFill>
                <a:srgbClr val="000000"/>
              </a:solidFill>
              <a:highlight>
                <a:srgbClr val="FFFFFF"/>
              </a:highlight>
            </a:endParaRPr>
          </a:p>
          <a:p>
            <a:r>
              <a:rPr lang="pt-BR" sz="1000" dirty="0">
                <a:solidFill>
                  <a:srgbClr val="008080"/>
                </a:solidFill>
                <a:highlight>
                  <a:srgbClr val="FFFFFF"/>
                </a:highlight>
              </a:rPr>
              <a:t>/**</a:t>
            </a:r>
          </a:p>
          <a:p>
            <a:r>
              <a:rPr lang="en-US" sz="1000" dirty="0">
                <a:solidFill>
                  <a:srgbClr val="008080"/>
                </a:solidFill>
                <a:highlight>
                  <a:srgbClr val="FFFFFF"/>
                </a:highlight>
              </a:rPr>
              <a:t>  * @brief  Notify the User about the </a:t>
            </a:r>
            <a:r>
              <a:rPr lang="en-US" sz="1000" dirty="0" err="1">
                <a:solidFill>
                  <a:srgbClr val="008080"/>
                </a:solidFill>
                <a:highlight>
                  <a:srgbClr val="FFFFFF"/>
                </a:highlight>
              </a:rPr>
              <a:t>nework</a:t>
            </a:r>
            <a:r>
              <a:rPr lang="en-US" sz="1000" dirty="0">
                <a:solidFill>
                  <a:srgbClr val="008080"/>
                </a:solidFill>
                <a:highlight>
                  <a:srgbClr val="FFFFFF"/>
                </a:highlight>
              </a:rPr>
              <a:t> interface </a:t>
            </a:r>
            <a:r>
              <a:rPr lang="en-US" sz="1000" dirty="0" err="1">
                <a:solidFill>
                  <a:srgbClr val="008080"/>
                </a:solidFill>
                <a:highlight>
                  <a:srgbClr val="FFFFFF"/>
                </a:highlight>
              </a:rPr>
              <a:t>config</a:t>
            </a:r>
            <a:r>
              <a:rPr lang="en-US" sz="1000" dirty="0">
                <a:solidFill>
                  <a:srgbClr val="008080"/>
                </a:solidFill>
                <a:highlight>
                  <a:srgbClr val="FFFFFF"/>
                </a:highlight>
              </a:rPr>
              <a:t> status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netif</a:t>
            </a:r>
            <a:r>
              <a:rPr lang="en-US" sz="1000" dirty="0">
                <a:solidFill>
                  <a:srgbClr val="008080"/>
                </a:solidFill>
                <a:highlight>
                  <a:srgbClr val="FFFFFF"/>
                </a:highlight>
              </a:rPr>
              <a:t>: the network interface</a:t>
            </a:r>
          </a:p>
          <a:p>
            <a:r>
              <a:rPr lang="pt-BR" sz="1000" dirty="0">
                <a:solidFill>
                  <a:srgbClr val="008080"/>
                </a:solidFill>
                <a:highlight>
                  <a:srgbClr val="FFFFFF"/>
                </a:highlight>
              </a:rPr>
              <a:t>  * @retval None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User_notification</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netif </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netif_is_up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Turn On LED 2 to indicate ETH and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init</a:t>
            </a:r>
            <a:r>
              <a:rPr lang="en-US" sz="1000" dirty="0">
                <a:solidFill>
                  <a:srgbClr val="008000"/>
                </a:solidFill>
                <a:highlight>
                  <a:srgbClr val="FFFFFF"/>
                </a:highlight>
              </a:rPr>
              <a:t> success*/</a:t>
            </a:r>
            <a:endParaRPr lang="en-US" sz="1000" dirty="0">
              <a:solidFill>
                <a:srgbClr val="000000"/>
              </a:solidFill>
              <a:highlight>
                <a:srgbClr val="FFFFFF"/>
              </a:highlight>
            </a:endParaRPr>
          </a:p>
          <a:p>
            <a:r>
              <a:rPr lang="pt-BR" sz="1000" dirty="0">
                <a:solidFill>
                  <a:srgbClr val="000000"/>
                </a:solidFill>
                <a:highlight>
                  <a:srgbClr val="FFFFFF"/>
                </a:highlight>
              </a:rPr>
              <a:t>    HAL_GPIO_WritePin</a:t>
            </a:r>
            <a:r>
              <a:rPr lang="pt-BR" sz="1000" b="1" dirty="0">
                <a:solidFill>
                  <a:srgbClr val="000080"/>
                </a:solidFill>
                <a:highlight>
                  <a:srgbClr val="FFFFFF"/>
                </a:highlight>
              </a:rPr>
              <a:t>(</a:t>
            </a:r>
            <a:r>
              <a:rPr lang="pt-BR" sz="1000" dirty="0">
                <a:solidFill>
                  <a:srgbClr val="000000"/>
                </a:solidFill>
                <a:highlight>
                  <a:srgbClr val="FFFFFF"/>
                </a:highlight>
              </a:rPr>
              <a:t>GPIOB</a:t>
            </a:r>
            <a:r>
              <a:rPr lang="pt-BR" sz="1000" b="1" dirty="0">
                <a:solidFill>
                  <a:srgbClr val="000080"/>
                </a:solidFill>
                <a:highlight>
                  <a:srgbClr val="FFFFFF"/>
                </a:highlight>
              </a:rPr>
              <a:t>,</a:t>
            </a:r>
            <a:r>
              <a:rPr lang="pt-BR" sz="1000" dirty="0">
                <a:solidFill>
                  <a:srgbClr val="000000"/>
                </a:solidFill>
                <a:highlight>
                  <a:srgbClr val="FFFFFF"/>
                </a:highlight>
              </a:rPr>
              <a:t>GPIO_PIN_7</a:t>
            </a:r>
            <a:r>
              <a:rPr lang="pt-BR" sz="1000" b="1" dirty="0">
                <a:solidFill>
                  <a:srgbClr val="000080"/>
                </a:solidFill>
                <a:highlight>
                  <a:srgbClr val="FFFFFF"/>
                </a:highlight>
              </a:rPr>
              <a:t>,</a:t>
            </a:r>
            <a:r>
              <a:rPr lang="pt-BR" sz="1000" dirty="0">
                <a:solidFill>
                  <a:srgbClr val="000000"/>
                </a:solidFill>
                <a:highlight>
                  <a:srgbClr val="FFFFFF"/>
                </a:highlight>
              </a:rPr>
              <a:t> GPIO_PIN_SET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Turn On LED 3 to indicate ETH and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init</a:t>
            </a:r>
            <a:r>
              <a:rPr lang="en-US" sz="1000" dirty="0">
                <a:solidFill>
                  <a:srgbClr val="008000"/>
                </a:solidFill>
                <a:highlight>
                  <a:srgbClr val="FFFFFF"/>
                </a:highlight>
              </a:rPr>
              <a:t> error */</a:t>
            </a:r>
            <a:endParaRPr lang="en-US" sz="1000" dirty="0">
              <a:solidFill>
                <a:srgbClr val="000000"/>
              </a:solidFill>
              <a:highlight>
                <a:srgbClr val="FFFFFF"/>
              </a:highlight>
            </a:endParaRPr>
          </a:p>
          <a:p>
            <a:r>
              <a:rPr lang="pt-BR" sz="1000" dirty="0">
                <a:solidFill>
                  <a:srgbClr val="000000"/>
                </a:solidFill>
                <a:highlight>
                  <a:srgbClr val="FFFFFF"/>
                </a:highlight>
              </a:rPr>
              <a:t>    HAL_GPIO_WritePin</a:t>
            </a:r>
            <a:r>
              <a:rPr lang="pt-BR" sz="1000" b="1" dirty="0">
                <a:solidFill>
                  <a:srgbClr val="000080"/>
                </a:solidFill>
                <a:highlight>
                  <a:srgbClr val="FFFFFF"/>
                </a:highlight>
              </a:rPr>
              <a:t>(</a:t>
            </a:r>
            <a:r>
              <a:rPr lang="pt-BR" sz="1000" dirty="0">
                <a:solidFill>
                  <a:srgbClr val="000000"/>
                </a:solidFill>
                <a:highlight>
                  <a:srgbClr val="FFFFFF"/>
                </a:highlight>
              </a:rPr>
              <a:t>GPIOB</a:t>
            </a:r>
            <a:r>
              <a:rPr lang="pt-BR" sz="1000" b="1" dirty="0">
                <a:solidFill>
                  <a:srgbClr val="000080"/>
                </a:solidFill>
                <a:highlight>
                  <a:srgbClr val="FFFFFF"/>
                </a:highlight>
              </a:rPr>
              <a:t>,</a:t>
            </a:r>
            <a:r>
              <a:rPr lang="pt-BR" sz="1000" dirty="0">
                <a:solidFill>
                  <a:srgbClr val="000000"/>
                </a:solidFill>
                <a:highlight>
                  <a:srgbClr val="FFFFFF"/>
                </a:highlight>
              </a:rPr>
              <a:t>GPIO_PIN_14</a:t>
            </a:r>
            <a:r>
              <a:rPr lang="pt-BR" sz="1000" b="1" dirty="0">
                <a:solidFill>
                  <a:srgbClr val="000080"/>
                </a:solidFill>
                <a:highlight>
                  <a:srgbClr val="FFFFFF"/>
                </a:highlight>
              </a:rPr>
              <a:t>,</a:t>
            </a:r>
            <a:r>
              <a:rPr lang="pt-BR" sz="1000" dirty="0">
                <a:solidFill>
                  <a:srgbClr val="000000"/>
                </a:solidFill>
                <a:highlight>
                  <a:srgbClr val="FFFFFF"/>
                </a:highlight>
              </a:rPr>
              <a:t> GPIO_PIN_SET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while</a:t>
            </a:r>
            <a:r>
              <a:rPr lang="pt-BR" sz="1000" b="1" dirty="0">
                <a:solidFill>
                  <a:srgbClr val="000080"/>
                </a:solidFill>
                <a:highlight>
                  <a:srgbClr val="FFFFFF"/>
                </a:highlight>
              </a:rPr>
              <a:t>(</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3236614694"/>
      </p:ext>
    </p:extLst>
  </p:cSld>
  <p:clrMapOvr>
    <a:masterClrMapping/>
  </p:clrMapOvr>
  <p:transition spd="slow">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87</a:t>
            </a:fld>
            <a:endParaRPr lang="fr-FR" altLang="zh-CN"/>
          </a:p>
        </p:txBody>
      </p:sp>
      <p:sp>
        <p:nvSpPr>
          <p:cNvPr id="5" name="Rectangle 4"/>
          <p:cNvSpPr/>
          <p:nvPr/>
        </p:nvSpPr>
        <p:spPr>
          <a:xfrm>
            <a:off x="846715" y="2430470"/>
            <a:ext cx="6375230" cy="3323987"/>
          </a:xfrm>
          <a:prstGeom prst="rect">
            <a:avLst/>
          </a:prstGeom>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@brief  Connects to the TCP echo server</a:t>
            </a:r>
          </a:p>
          <a:p>
            <a:r>
              <a:rPr lang="pt-BR" sz="1000" dirty="0">
                <a:solidFill>
                  <a:srgbClr val="008080"/>
                </a:solidFill>
                <a:highlight>
                  <a:srgbClr val="FFFFFF"/>
                </a:highlight>
              </a:rPr>
              <a:t>* @param  None</a:t>
            </a:r>
          </a:p>
          <a:p>
            <a:r>
              <a:rPr lang="pt-BR" sz="1000" dirty="0">
                <a:solidFill>
                  <a:srgbClr val="008080"/>
                </a:solidFill>
                <a:highlight>
                  <a:srgbClr val="FFFFFF"/>
                </a:highlight>
              </a:rPr>
              <a:t>* @retval None</a:t>
            </a:r>
          </a:p>
          <a:p>
            <a:r>
              <a:rPr lang="pt-BR" sz="1000" dirty="0">
                <a:solidFill>
                  <a:srgbClr val="008080"/>
                </a:solidFill>
                <a:highlight>
                  <a:srgbClr val="FFFFFF"/>
                </a:highlight>
              </a:rPr>
              <a:t>*/</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tcp_echoclient_connect</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DestIPaddr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create new tcp pcb */</a:t>
            </a:r>
            <a:endParaRPr lang="pt-BR" sz="1000" dirty="0">
              <a:solidFill>
                <a:srgbClr val="000000"/>
              </a:solidFill>
              <a:highlight>
                <a:srgbClr val="FFFFFF"/>
              </a:highlight>
            </a:endParaRPr>
          </a:p>
          <a:p>
            <a:r>
              <a:rPr lang="pt-BR" sz="1000" dirty="0">
                <a:solidFill>
                  <a:srgbClr val="000000"/>
                </a:solidFill>
                <a:highlight>
                  <a:srgbClr val="FFFFFF"/>
                </a:highlight>
              </a:rPr>
              <a:t>  echoclient_pcb </a:t>
            </a:r>
            <a:r>
              <a:rPr lang="pt-BR" sz="1000" b="1" dirty="0">
                <a:solidFill>
                  <a:srgbClr val="000080"/>
                </a:solidFill>
                <a:highlight>
                  <a:srgbClr val="FFFFFF"/>
                </a:highlight>
              </a:rPr>
              <a:t>=</a:t>
            </a:r>
            <a:r>
              <a:rPr lang="pt-BR" sz="1000" dirty="0">
                <a:solidFill>
                  <a:srgbClr val="000000"/>
                </a:solidFill>
                <a:highlight>
                  <a:srgbClr val="FFFFFF"/>
                </a:highlight>
              </a:rPr>
              <a:t> tcp_new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echoclient_pcb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DestIPaddr</a:t>
            </a:r>
            <a:r>
              <a:rPr lang="pt-BR" sz="1000" b="1" dirty="0">
                <a:solidFill>
                  <a:srgbClr val="000080"/>
                </a:solidFill>
                <a:highlight>
                  <a:srgbClr val="FFFFFF"/>
                </a:highlight>
              </a:rPr>
              <a:t>,</a:t>
            </a:r>
            <a:r>
              <a:rPr lang="pt-BR" sz="1000" dirty="0">
                <a:solidFill>
                  <a:srgbClr val="000000"/>
                </a:solidFill>
                <a:highlight>
                  <a:srgbClr val="FFFFFF"/>
                </a:highlight>
              </a:rPr>
              <a:t> DEST_IP_ADDR0</a:t>
            </a:r>
            <a:r>
              <a:rPr lang="pt-BR" sz="1000" b="1" dirty="0">
                <a:solidFill>
                  <a:srgbClr val="000080"/>
                </a:solidFill>
                <a:highlight>
                  <a:srgbClr val="FFFFFF"/>
                </a:highlight>
              </a:rPr>
              <a:t>,</a:t>
            </a:r>
            <a:r>
              <a:rPr lang="pt-BR" sz="1000" dirty="0">
                <a:solidFill>
                  <a:srgbClr val="000000"/>
                </a:solidFill>
                <a:highlight>
                  <a:srgbClr val="FFFFFF"/>
                </a:highlight>
              </a:rPr>
              <a:t> DEST_IP_ADDR1</a:t>
            </a:r>
            <a:r>
              <a:rPr lang="pt-BR" sz="1000" b="1" dirty="0">
                <a:solidFill>
                  <a:srgbClr val="000080"/>
                </a:solidFill>
                <a:highlight>
                  <a:srgbClr val="FFFFFF"/>
                </a:highlight>
              </a:rPr>
              <a:t>,</a:t>
            </a:r>
            <a:r>
              <a:rPr lang="pt-BR" sz="1000" dirty="0">
                <a:solidFill>
                  <a:srgbClr val="000000"/>
                </a:solidFill>
                <a:highlight>
                  <a:srgbClr val="FFFFFF"/>
                </a:highlight>
              </a:rPr>
              <a:t> DEST_IP_ADDR2</a:t>
            </a:r>
            <a:r>
              <a:rPr lang="pt-BR" sz="1000" b="1" dirty="0">
                <a:solidFill>
                  <a:srgbClr val="000080"/>
                </a:solidFill>
                <a:highlight>
                  <a:srgbClr val="FFFFFF"/>
                </a:highlight>
              </a:rPr>
              <a:t>,</a:t>
            </a:r>
            <a:r>
              <a:rPr lang="pt-BR" sz="1000" dirty="0">
                <a:solidFill>
                  <a:srgbClr val="000000"/>
                </a:solidFill>
                <a:highlight>
                  <a:srgbClr val="FFFFFF"/>
                </a:highlight>
              </a:rPr>
              <a:t> DEST_IP_ADDR3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connect to destination address/port */</a:t>
            </a:r>
            <a:endParaRPr lang="pt-BR" sz="1000" dirty="0">
              <a:solidFill>
                <a:srgbClr val="000000"/>
              </a:solidFill>
              <a:highlight>
                <a:srgbClr val="FFFFFF"/>
              </a:highlight>
            </a:endParaRPr>
          </a:p>
          <a:p>
            <a:r>
              <a:rPr lang="pt-BR" sz="1000" dirty="0">
                <a:solidFill>
                  <a:srgbClr val="000000"/>
                </a:solidFill>
                <a:highlight>
                  <a:srgbClr val="FFFFFF"/>
                </a:highlight>
              </a:rPr>
              <a:t>    tcp_connect</a:t>
            </a:r>
            <a:r>
              <a:rPr lang="pt-BR" sz="1000" b="1" dirty="0">
                <a:solidFill>
                  <a:srgbClr val="000080"/>
                </a:solidFill>
                <a:highlight>
                  <a:srgbClr val="FFFFFF"/>
                </a:highlight>
              </a:rPr>
              <a:t>(</a:t>
            </a:r>
            <a:r>
              <a:rPr lang="pt-BR" sz="1000" dirty="0">
                <a:solidFill>
                  <a:srgbClr val="000000"/>
                </a:solidFill>
                <a:highlight>
                  <a:srgbClr val="FFFFFF"/>
                </a:highlight>
              </a:rPr>
              <a:t>echoclient_pcb</a:t>
            </a:r>
            <a:r>
              <a:rPr lang="pt-BR" sz="1000" b="1" dirty="0">
                <a:solidFill>
                  <a:srgbClr val="000080"/>
                </a:solidFill>
                <a:highlight>
                  <a:srgbClr val="FFFFFF"/>
                </a:highlight>
              </a:rPr>
              <a:t>,&amp;</a:t>
            </a:r>
            <a:r>
              <a:rPr lang="pt-BR" sz="1000" dirty="0">
                <a:solidFill>
                  <a:srgbClr val="000000"/>
                </a:solidFill>
                <a:highlight>
                  <a:srgbClr val="FFFFFF"/>
                </a:highlight>
              </a:rPr>
              <a:t>DestIPaddr</a:t>
            </a:r>
            <a:r>
              <a:rPr lang="pt-BR" sz="1000" b="1" dirty="0">
                <a:solidFill>
                  <a:srgbClr val="000080"/>
                </a:solidFill>
                <a:highlight>
                  <a:srgbClr val="FFFFFF"/>
                </a:highlight>
              </a:rPr>
              <a:t>,</a:t>
            </a:r>
            <a:r>
              <a:rPr lang="pt-BR" sz="1000" dirty="0">
                <a:solidFill>
                  <a:srgbClr val="000000"/>
                </a:solidFill>
                <a:highlight>
                  <a:srgbClr val="FFFFFF"/>
                </a:highlight>
              </a:rPr>
              <a:t>DEST_PORT</a:t>
            </a:r>
            <a:r>
              <a:rPr lang="pt-BR" sz="1000" b="1" dirty="0">
                <a:solidFill>
                  <a:srgbClr val="000080"/>
                </a:solidFill>
                <a:highlight>
                  <a:srgbClr val="FFFFFF"/>
                </a:highlight>
              </a:rPr>
              <a:t>,</a:t>
            </a:r>
            <a:r>
              <a:rPr lang="pt-BR" sz="1000" dirty="0">
                <a:solidFill>
                  <a:srgbClr val="000000"/>
                </a:solidFill>
                <a:highlight>
                  <a:srgbClr val="FFFFFF"/>
                </a:highlight>
              </a:rPr>
              <a:t>tcp_echoclient_connected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3813384957"/>
      </p:ext>
    </p:extLst>
  </p:cSld>
  <p:clrMapOvr>
    <a:masterClrMapping/>
  </p:clrMapOvr>
  <p:transition spd="slow">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88</a:t>
            </a:fld>
            <a:endParaRPr lang="fr-FR" altLang="zh-CN"/>
          </a:p>
        </p:txBody>
      </p:sp>
      <p:sp>
        <p:nvSpPr>
          <p:cNvPr id="7" name="Rectangle 6"/>
          <p:cNvSpPr/>
          <p:nvPr/>
        </p:nvSpPr>
        <p:spPr>
          <a:xfrm>
            <a:off x="1153955" y="2302907"/>
            <a:ext cx="6106395" cy="4555093"/>
          </a:xfrm>
          <a:prstGeom prst="rect">
            <a:avLst/>
          </a:prstGeom>
          <a:solidFill>
            <a:schemeClr val="bg1"/>
          </a:solidFill>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Function called when TCP connection established</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pointer on the connection </a:t>
            </a:r>
            <a:r>
              <a:rPr lang="en-US" sz="1000" dirty="0" err="1">
                <a:solidFill>
                  <a:srgbClr val="008080"/>
                </a:solidFill>
                <a:highlight>
                  <a:srgbClr val="FFFFFF"/>
                </a:highlight>
              </a:rPr>
              <a:t>contol</a:t>
            </a:r>
            <a:r>
              <a:rPr lang="en-US" sz="1000" dirty="0">
                <a:solidFill>
                  <a:srgbClr val="008080"/>
                </a:solidFill>
                <a:highlight>
                  <a:srgbClr val="FFFFFF"/>
                </a:highlight>
              </a:rPr>
              <a:t>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err: when connection correctly established err should be ERR_OK </a:t>
            </a:r>
          </a:p>
          <a:p>
            <a:r>
              <a:rPr lang="pt-BR" sz="1000" dirty="0">
                <a:solidFill>
                  <a:srgbClr val="008080"/>
                </a:solidFill>
                <a:highlight>
                  <a:srgbClr val="FFFFFF"/>
                </a:highlight>
              </a:rPr>
              <a:t>  * @retval err_t: returned error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tcp_echoclient_connected</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err_t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allocate structure es to maintain tcp connection informations */</a:t>
            </a:r>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mem_malloc</a:t>
            </a:r>
            <a:r>
              <a:rPr lang="pt-BR" sz="1000" b="1" dirty="0">
                <a:solidFill>
                  <a:srgbClr val="000080"/>
                </a:solidFill>
                <a:highlight>
                  <a:srgbClr val="FFFFFF"/>
                </a:highlight>
              </a:rPr>
              <a:t>(</a:t>
            </a:r>
            <a:r>
              <a:rPr lang="pt-BR" sz="1000" b="1" dirty="0">
                <a:solidFill>
                  <a:srgbClr val="0000FF"/>
                </a:solidFill>
                <a:highlight>
                  <a:srgbClr val="FFFFFF"/>
                </a:highlight>
              </a:rPr>
              <a:t>sizeof</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pcb </a:t>
            </a:r>
            <a:r>
              <a:rPr lang="pt-BR" sz="1000" b="1" dirty="0">
                <a:solidFill>
                  <a:srgbClr val="000080"/>
                </a:solidFill>
                <a:highlight>
                  <a:srgbClr val="FFFFFF"/>
                </a:highlight>
              </a:rPr>
              <a:t>=</a:t>
            </a:r>
            <a:r>
              <a:rPr lang="pt-BR" sz="1000" dirty="0">
                <a:solidFill>
                  <a:srgbClr val="000000"/>
                </a:solidFill>
                <a:highlight>
                  <a:srgbClr val="FFFFFF"/>
                </a:highlight>
              </a:rPr>
              <a:t> 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err="1">
                <a:solidFill>
                  <a:srgbClr val="000000"/>
                </a:solidFill>
                <a:highlight>
                  <a:srgbClr val="FFFFFF"/>
                </a:highlight>
              </a:rPr>
              <a:t>sprintf</a:t>
            </a:r>
            <a:r>
              <a:rPr lang="en-US" sz="1000" b="1" dirty="0">
                <a:solidFill>
                  <a:srgbClr val="000080"/>
                </a:solidFill>
                <a:highlight>
                  <a:srgbClr val="FFFFFF"/>
                </a:highlight>
              </a:rPr>
              <a:t>((</a:t>
            </a:r>
            <a:r>
              <a:rPr lang="en-US" sz="1000" dirty="0">
                <a:solidFill>
                  <a:srgbClr val="8000FF"/>
                </a:solidFill>
                <a:highlight>
                  <a:srgbClr val="FFFFFF"/>
                </a:highlight>
              </a:rPr>
              <a:t>char</a:t>
            </a:r>
            <a:r>
              <a:rPr lang="en-US" sz="1000" b="1" dirty="0">
                <a:solidFill>
                  <a:srgbClr val="000080"/>
                </a:solidFill>
                <a:highlight>
                  <a:srgbClr val="FFFFFF"/>
                </a:highlight>
              </a:rPr>
              <a:t>*)</a:t>
            </a:r>
            <a:r>
              <a:rPr lang="en-US" sz="1000" dirty="0">
                <a:solidFill>
                  <a:srgbClr val="000000"/>
                </a:solidFill>
                <a:highlight>
                  <a:srgbClr val="FFFFFF"/>
                </a:highlight>
              </a:rPr>
              <a:t>data</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808080"/>
                </a:solidFill>
                <a:highlight>
                  <a:srgbClr val="FFFFFF"/>
                </a:highlight>
              </a:rPr>
              <a:t>"sending </a:t>
            </a:r>
            <a:r>
              <a:rPr lang="en-US" sz="1000" dirty="0" err="1">
                <a:solidFill>
                  <a:srgbClr val="808080"/>
                </a:solidFill>
                <a:highlight>
                  <a:srgbClr val="FFFFFF"/>
                </a:highlight>
              </a:rPr>
              <a:t>tcp</a:t>
            </a:r>
            <a:r>
              <a:rPr lang="en-US" sz="1000" dirty="0">
                <a:solidFill>
                  <a:srgbClr val="808080"/>
                </a:solidFill>
                <a:highlight>
                  <a:srgbClr val="FFFFFF"/>
                </a:highlight>
              </a:rPr>
              <a:t> client message %d"</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8000FF"/>
                </a:solidFill>
                <a:highlight>
                  <a:srgbClr val="FFFFFF"/>
                </a:highlight>
              </a:rPr>
              <a:t>int</a:t>
            </a:r>
            <a:r>
              <a:rPr lang="en-US" sz="1000" b="1" dirty="0">
                <a:solidFill>
                  <a:srgbClr val="000080"/>
                </a:solidFill>
                <a:highlight>
                  <a:srgbClr val="FFFFFF"/>
                </a:highlight>
              </a:rPr>
              <a:t>)</a:t>
            </a:r>
            <a:r>
              <a:rPr lang="en-US" sz="1000" dirty="0" err="1">
                <a:solidFill>
                  <a:srgbClr val="000000"/>
                </a:solidFill>
                <a:highlight>
                  <a:srgbClr val="FFFFFF"/>
                </a:highlight>
              </a:rPr>
              <a:t>message_count</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allocate pbuf */</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pbuf_alloc</a:t>
            </a:r>
            <a:r>
              <a:rPr lang="pt-BR" sz="1000" b="1" dirty="0">
                <a:solidFill>
                  <a:srgbClr val="000080"/>
                </a:solidFill>
                <a:highlight>
                  <a:srgbClr val="FFFFFF"/>
                </a:highlight>
              </a:rPr>
              <a:t>(</a:t>
            </a:r>
            <a:r>
              <a:rPr lang="pt-BR" sz="1000" dirty="0">
                <a:solidFill>
                  <a:srgbClr val="000000"/>
                </a:solidFill>
                <a:highlight>
                  <a:srgbClr val="FFFFFF"/>
                </a:highlight>
              </a:rPr>
              <a:t>PBUF_TRANSPORT</a:t>
            </a:r>
            <a:r>
              <a:rPr lang="pt-BR" sz="1000" b="1" dirty="0">
                <a:solidFill>
                  <a:srgbClr val="000080"/>
                </a:solidFill>
                <a:highlight>
                  <a:srgbClr val="FFFFFF"/>
                </a:highlight>
              </a:rPr>
              <a:t>,</a:t>
            </a:r>
            <a:r>
              <a:rPr lang="pt-BR" sz="1000" dirty="0">
                <a:solidFill>
                  <a:srgbClr val="000000"/>
                </a:solidFill>
                <a:highlight>
                  <a:srgbClr val="FFFFFF"/>
                </a:highlight>
              </a:rPr>
              <a:t> strlen</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PBUF_POOL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copy data to pbuf */</a:t>
            </a:r>
            <a:endParaRPr lang="pt-BR" sz="1000" dirty="0">
              <a:solidFill>
                <a:srgbClr val="000000"/>
              </a:solidFill>
              <a:highlight>
                <a:srgbClr val="FFFFFF"/>
              </a:highlight>
            </a:endParaRPr>
          </a:p>
          <a:p>
            <a:r>
              <a:rPr lang="pt-BR" sz="1000" dirty="0">
                <a:solidFill>
                  <a:srgbClr val="000000"/>
                </a:solidFill>
                <a:highlight>
                  <a:srgbClr val="FFFFFF"/>
                </a:highlight>
              </a:rPr>
              <a:t>        pbuf_take</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r>
              <a:rPr lang="pt-BR" sz="1000" dirty="0">
                <a:solidFill>
                  <a:srgbClr val="000000"/>
                </a:solidFill>
                <a:highlight>
                  <a:srgbClr val="FFFFFF"/>
                </a:highlight>
              </a:rPr>
              <a:t> strlen</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endParaRPr lang="pt-BR" dirty="0"/>
          </a:p>
        </p:txBody>
      </p:sp>
      <p:sp>
        <p:nvSpPr>
          <p:cNvPr id="9" name="Rectangle 8"/>
          <p:cNvSpPr/>
          <p:nvPr/>
        </p:nvSpPr>
        <p:spPr>
          <a:xfrm>
            <a:off x="1384385" y="5272440"/>
            <a:ext cx="5223080" cy="384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xplosion 1 9"/>
          <p:cNvSpPr/>
          <p:nvPr/>
        </p:nvSpPr>
        <p:spPr>
          <a:xfrm>
            <a:off x="6612930" y="3895651"/>
            <a:ext cx="2073870" cy="218908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Message is set here</a:t>
            </a:r>
            <a:endParaRPr lang="pt-BR" dirty="0"/>
          </a:p>
        </p:txBody>
      </p:sp>
    </p:spTree>
    <p:extLst>
      <p:ext uri="{BB962C8B-B14F-4D97-AF65-F5344CB8AC3E}">
        <p14:creationId xmlns:p14="http://schemas.microsoft.com/office/powerpoint/2010/main" val="825285871"/>
      </p:ext>
    </p:extLst>
  </p:cSld>
  <p:clrMapOvr>
    <a:masterClrMapping/>
  </p:clrMapOvr>
  <p:transition spd="slow">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89</a:t>
            </a:fld>
            <a:endParaRPr lang="fr-FR" altLang="zh-CN"/>
          </a:p>
        </p:txBody>
      </p:sp>
      <p:sp>
        <p:nvSpPr>
          <p:cNvPr id="5" name="Rectangle 4"/>
          <p:cNvSpPr/>
          <p:nvPr/>
        </p:nvSpPr>
        <p:spPr>
          <a:xfrm>
            <a:off x="1614815" y="1598171"/>
            <a:ext cx="5069460" cy="5324535"/>
          </a:xfrm>
          <a:prstGeom prst="rect">
            <a:avLst/>
          </a:prstGeom>
          <a:solidFill>
            <a:schemeClr val="bg1"/>
          </a:solidFill>
        </p:spPr>
        <p:txBody>
          <a:bodyPr wrap="square">
            <a:spAutoFit/>
          </a:bodyPr>
          <a:lstStyle/>
          <a:p>
            <a:r>
              <a:rPr lang="en-US" sz="1000" dirty="0">
                <a:solidFill>
                  <a:srgbClr val="000000"/>
                </a:solidFill>
                <a:highlight>
                  <a:srgbClr val="FFFFFF"/>
                </a:highlight>
              </a:rPr>
              <a:t> </a:t>
            </a:r>
            <a:r>
              <a:rPr lang="en-US" sz="1000" dirty="0">
                <a:solidFill>
                  <a:srgbClr val="008000"/>
                </a:solidFill>
                <a:highlight>
                  <a:srgbClr val="FFFFFF"/>
                </a:highlight>
              </a:rPr>
              <a:t>/* pass newly allocated </a:t>
            </a:r>
            <a:r>
              <a:rPr lang="en-US" sz="1000" dirty="0" err="1">
                <a:solidFill>
                  <a:srgbClr val="008000"/>
                </a:solidFill>
                <a:highlight>
                  <a:srgbClr val="FFFFFF"/>
                </a:highlight>
              </a:rPr>
              <a:t>es</a:t>
            </a:r>
            <a:r>
              <a:rPr lang="en-US" sz="1000" dirty="0">
                <a:solidFill>
                  <a:srgbClr val="008000"/>
                </a:solidFill>
                <a:highlight>
                  <a:srgbClr val="FFFFFF"/>
                </a:highlight>
              </a:rPr>
              <a:t> structure as argument to </a:t>
            </a:r>
            <a:r>
              <a:rPr lang="en-US" sz="1000" dirty="0" err="1">
                <a:solidFill>
                  <a:srgbClr val="008000"/>
                </a:solidFill>
                <a:highlight>
                  <a:srgbClr val="FFFFFF"/>
                </a:highlight>
              </a:rPr>
              <a:t>tpcb</a:t>
            </a:r>
            <a:r>
              <a:rPr lang="en-US" sz="1000" dirty="0">
                <a:solidFill>
                  <a:srgbClr val="008000"/>
                </a:solidFill>
                <a:highlight>
                  <a:srgbClr val="FFFFFF"/>
                </a:highlight>
              </a:rPr>
              <a:t> */</a:t>
            </a:r>
            <a:endParaRPr lang="en-US" sz="1000" dirty="0">
              <a:solidFill>
                <a:srgbClr val="000000"/>
              </a:solidFill>
              <a:highlight>
                <a:srgbClr val="FFFFFF"/>
              </a:highlight>
            </a:endParaRPr>
          </a:p>
          <a:p>
            <a:r>
              <a:rPr lang="pt-BR" sz="1000" dirty="0">
                <a:solidFill>
                  <a:srgbClr val="000000"/>
                </a:solidFill>
                <a:highlight>
                  <a:srgbClr val="FFFFFF"/>
                </a:highlight>
              </a:rPr>
              <a:t>        tcp_arg</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tcp_recv</a:t>
            </a:r>
            <a:r>
              <a:rPr lang="en-US" sz="1000" dirty="0">
                <a:solidFill>
                  <a:srgbClr val="008000"/>
                </a:solidFill>
                <a:highlight>
                  <a:srgbClr val="FFFFFF"/>
                </a:highlight>
              </a:rPr>
              <a:t> callback function */</a:t>
            </a:r>
            <a:r>
              <a:rPr lang="en-US" sz="1000" dirty="0">
                <a:solidFill>
                  <a:srgbClr val="000000"/>
                </a:solidFill>
                <a:highlight>
                  <a:srgbClr val="FFFFFF"/>
                </a:highlight>
              </a:rPr>
              <a:t> </a:t>
            </a:r>
          </a:p>
          <a:p>
            <a:r>
              <a:rPr lang="pt-BR" sz="1000" dirty="0">
                <a:solidFill>
                  <a:srgbClr val="000000"/>
                </a:solidFill>
                <a:highlight>
                  <a:srgbClr val="FFFFFF"/>
                </a:highlight>
              </a:rPr>
              <a:t>        tcp_recv</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tcp_echoclient_recv</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tcp_sent</a:t>
            </a:r>
            <a:r>
              <a:rPr lang="en-US" sz="1000" dirty="0">
                <a:solidFill>
                  <a:srgbClr val="008000"/>
                </a:solidFill>
                <a:highlight>
                  <a:srgbClr val="FFFFFF"/>
                </a:highlight>
              </a:rPr>
              <a:t> callback function */</a:t>
            </a:r>
            <a:endParaRPr lang="en-US" sz="1000" dirty="0">
              <a:solidFill>
                <a:srgbClr val="000000"/>
              </a:solidFill>
              <a:highlight>
                <a:srgbClr val="FFFFFF"/>
              </a:highlight>
            </a:endParaRPr>
          </a:p>
          <a:p>
            <a:r>
              <a:rPr lang="pt-BR" sz="1000" dirty="0">
                <a:solidFill>
                  <a:srgbClr val="000000"/>
                </a:solidFill>
                <a:highlight>
                  <a:srgbClr val="FFFFFF"/>
                </a:highlight>
              </a:rPr>
              <a:t>        tcp_sent</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tcp_echoclient_sent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tcp_poll</a:t>
            </a:r>
            <a:r>
              <a:rPr lang="en-US" sz="1000" dirty="0">
                <a:solidFill>
                  <a:srgbClr val="008000"/>
                </a:solidFill>
                <a:highlight>
                  <a:srgbClr val="FFFFFF"/>
                </a:highlight>
              </a:rPr>
              <a:t> callback function */</a:t>
            </a:r>
            <a:endParaRPr lang="en-US" sz="1000" dirty="0">
              <a:solidFill>
                <a:srgbClr val="000000"/>
              </a:solidFill>
              <a:highlight>
                <a:srgbClr val="FFFFFF"/>
              </a:highlight>
            </a:endParaRPr>
          </a:p>
          <a:p>
            <a:r>
              <a:rPr lang="pt-BR" sz="1000" dirty="0">
                <a:solidFill>
                  <a:srgbClr val="000000"/>
                </a:solidFill>
                <a:highlight>
                  <a:srgbClr val="FFFFFF"/>
                </a:highlight>
              </a:rPr>
              <a:t>        tcp_poll</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tcp_echoclient_poll</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send data */</a:t>
            </a:r>
            <a:endParaRPr lang="pt-BR"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return memory allocation error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ERR_MEM</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401805746"/>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80975"/>
            <a:ext cx="8075613" cy="1143000"/>
          </a:xfrm>
        </p:spPr>
        <p:txBody>
          <a:bodyPr/>
          <a:lstStyle/>
          <a:p>
            <a:pPr eaLnBrk="1" hangingPunct="1"/>
            <a:r>
              <a:rPr lang="en-US" altLang="zh-CN" smtClean="0">
                <a:ea typeface="SimSun" panose="02010600030101010101" pitchFamily="2" charset="-122"/>
              </a:rPr>
              <a:t>TCP-IP : Key Protocols</a:t>
            </a:r>
          </a:p>
        </p:txBody>
      </p:sp>
      <p:sp>
        <p:nvSpPr>
          <p:cNvPr id="29699"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035B8206-7C9C-4FA9-A022-5A1E1D04B9D7}" type="slidenum">
              <a:rPr lang="zh-CN" altLang="fr-FR" sz="1200" i="0">
                <a:solidFill>
                  <a:schemeClr val="tx1"/>
                </a:solidFill>
                <a:cs typeface="华文新魏"/>
              </a:rPr>
              <a:pPr>
                <a:spcBef>
                  <a:spcPct val="0"/>
                </a:spcBef>
                <a:spcAft>
                  <a:spcPct val="0"/>
                </a:spcAft>
                <a:buClrTx/>
                <a:buFontTx/>
                <a:buNone/>
              </a:pPr>
              <a:t>9</a:t>
            </a:fld>
            <a:endParaRPr lang="fr-FR" altLang="zh-CN" sz="1200" i="0">
              <a:solidFill>
                <a:schemeClr val="tx1"/>
              </a:solidFill>
              <a:cs typeface="华文新魏"/>
            </a:endParaRPr>
          </a:p>
        </p:txBody>
      </p:sp>
      <p:sp>
        <p:nvSpPr>
          <p:cNvPr id="29700" name="Rectangle 3"/>
          <p:cNvSpPr>
            <a:spLocks noChangeArrowheads="1"/>
          </p:cNvSpPr>
          <p:nvPr/>
        </p:nvSpPr>
        <p:spPr bwMode="auto">
          <a:xfrm>
            <a:off x="4071938" y="2660650"/>
            <a:ext cx="4957762" cy="1892300"/>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29701" name="Rectangle 4"/>
          <p:cNvSpPr>
            <a:spLocks noChangeArrowheads="1"/>
          </p:cNvSpPr>
          <p:nvPr/>
        </p:nvSpPr>
        <p:spPr bwMode="auto">
          <a:xfrm>
            <a:off x="4071938" y="817563"/>
            <a:ext cx="4957762" cy="1843087"/>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29702" name="Rectangle 6"/>
          <p:cNvSpPr>
            <a:spLocks noChangeArrowheads="1"/>
          </p:cNvSpPr>
          <p:nvPr/>
        </p:nvSpPr>
        <p:spPr bwMode="auto">
          <a:xfrm>
            <a:off x="4071938" y="4543425"/>
            <a:ext cx="4957762" cy="188118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Datalink Layer</a:t>
            </a:r>
          </a:p>
        </p:txBody>
      </p:sp>
      <p:grpSp>
        <p:nvGrpSpPr>
          <p:cNvPr id="2" name="Group 149"/>
          <p:cNvGrpSpPr>
            <a:grpSpLocks/>
          </p:cNvGrpSpPr>
          <p:nvPr/>
        </p:nvGrpSpPr>
        <p:grpSpPr bwMode="auto">
          <a:xfrm>
            <a:off x="1676400" y="3621088"/>
            <a:ext cx="2205038" cy="1228725"/>
            <a:chOff x="1201" y="3128"/>
            <a:chExt cx="1389" cy="653"/>
          </a:xfrm>
        </p:grpSpPr>
        <p:sp>
          <p:nvSpPr>
            <p:cNvPr id="29744" name="AutoShape 150">
              <a:hlinkClick r:id="rId3" action="ppaction://hlinksldjump"/>
            </p:cNvPr>
            <p:cNvSpPr>
              <a:spLocks noChangeArrowheads="1"/>
            </p:cNvSpPr>
            <p:nvPr/>
          </p:nvSpPr>
          <p:spPr bwMode="auto">
            <a:xfrm>
              <a:off x="1201" y="3128"/>
              <a:ext cx="1389" cy="65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send data in</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a reliable way</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on the port #</a:t>
              </a:r>
            </a:p>
          </p:txBody>
        </p:sp>
        <p:sp>
          <p:nvSpPr>
            <p:cNvPr id="29745" name="Text Box 151"/>
            <p:cNvSpPr txBox="1">
              <a:spLocks noChangeArrowheads="1"/>
            </p:cNvSpPr>
            <p:nvPr/>
          </p:nvSpPr>
          <p:spPr bwMode="auto">
            <a:xfrm>
              <a:off x="2204" y="3153"/>
              <a:ext cx="361" cy="1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grpSp>
      <p:grpSp>
        <p:nvGrpSpPr>
          <p:cNvPr id="3" name="Group 152"/>
          <p:cNvGrpSpPr>
            <a:grpSpLocks/>
          </p:cNvGrpSpPr>
          <p:nvPr/>
        </p:nvGrpSpPr>
        <p:grpSpPr bwMode="auto">
          <a:xfrm>
            <a:off x="1676400" y="2276475"/>
            <a:ext cx="2205038" cy="1036638"/>
            <a:chOff x="1201" y="2281"/>
            <a:chExt cx="1389" cy="653"/>
          </a:xfrm>
        </p:grpSpPr>
        <p:sp>
          <p:nvSpPr>
            <p:cNvPr id="29742" name="AutoShape 153">
              <a:hlinkClick r:id="rId4" action="ppaction://hlinksldjump"/>
            </p:cNvPr>
            <p:cNvSpPr>
              <a:spLocks noChangeArrowheads="1"/>
            </p:cNvSpPr>
            <p:nvPr/>
          </p:nvSpPr>
          <p:spPr bwMode="auto">
            <a:xfrm>
              <a:off x="1201" y="2281"/>
              <a:ext cx="1389" cy="65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send a datagram</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on the port #</a:t>
              </a:r>
            </a:p>
          </p:txBody>
        </p:sp>
        <p:sp>
          <p:nvSpPr>
            <p:cNvPr id="29743" name="Text Box 154"/>
            <p:cNvSpPr txBox="1">
              <a:spLocks noChangeArrowheads="1"/>
            </p:cNvSpPr>
            <p:nvPr/>
          </p:nvSpPr>
          <p:spPr bwMode="auto">
            <a:xfrm>
              <a:off x="2177" y="2306"/>
              <a:ext cx="388"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grpSp>
      <p:grpSp>
        <p:nvGrpSpPr>
          <p:cNvPr id="4" name="Group 155"/>
          <p:cNvGrpSpPr>
            <a:grpSpLocks/>
          </p:cNvGrpSpPr>
          <p:nvPr/>
        </p:nvGrpSpPr>
        <p:grpSpPr bwMode="auto">
          <a:xfrm>
            <a:off x="1638300" y="920750"/>
            <a:ext cx="2243138" cy="1049338"/>
            <a:chOff x="1177" y="580"/>
            <a:chExt cx="1413" cy="661"/>
          </a:xfrm>
        </p:grpSpPr>
        <p:sp>
          <p:nvSpPr>
            <p:cNvPr id="29740" name="AutoShape 156">
              <a:hlinkClick r:id="rId5" action="ppaction://hlinksldjump"/>
            </p:cNvPr>
            <p:cNvSpPr>
              <a:spLocks noChangeArrowheads="1"/>
            </p:cNvSpPr>
            <p:nvPr/>
          </p:nvSpPr>
          <p:spPr bwMode="auto">
            <a:xfrm>
              <a:off x="1177" y="587"/>
              <a:ext cx="1413" cy="65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 </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send data to</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127.127.127.127</a:t>
              </a:r>
            </a:p>
          </p:txBody>
        </p:sp>
        <p:sp>
          <p:nvSpPr>
            <p:cNvPr id="29741" name="Text Box 157"/>
            <p:cNvSpPr txBox="1">
              <a:spLocks noChangeArrowheads="1"/>
            </p:cNvSpPr>
            <p:nvPr/>
          </p:nvSpPr>
          <p:spPr bwMode="auto">
            <a:xfrm>
              <a:off x="2258" y="580"/>
              <a:ext cx="307"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grpSp>
      <p:sp>
        <p:nvSpPr>
          <p:cNvPr id="820386" name="Text Box 162"/>
          <p:cNvSpPr txBox="1">
            <a:spLocks noChangeArrowheads="1"/>
          </p:cNvSpPr>
          <p:nvPr/>
        </p:nvSpPr>
        <p:spPr bwMode="auto">
          <a:xfrm>
            <a:off x="427038" y="1085850"/>
            <a:ext cx="83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IP</a:t>
            </a:r>
          </a:p>
        </p:txBody>
      </p:sp>
      <p:sp>
        <p:nvSpPr>
          <p:cNvPr id="820388" name="Text Box 164"/>
          <p:cNvSpPr txBox="1">
            <a:spLocks noChangeArrowheads="1"/>
          </p:cNvSpPr>
          <p:nvPr/>
        </p:nvSpPr>
        <p:spPr bwMode="auto">
          <a:xfrm>
            <a:off x="149225" y="2455863"/>
            <a:ext cx="13922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UDP</a:t>
            </a:r>
          </a:p>
        </p:txBody>
      </p:sp>
      <p:sp>
        <p:nvSpPr>
          <p:cNvPr id="820389" name="Text Box 165"/>
          <p:cNvSpPr txBox="1">
            <a:spLocks noChangeArrowheads="1"/>
          </p:cNvSpPr>
          <p:nvPr/>
        </p:nvSpPr>
        <p:spPr bwMode="auto">
          <a:xfrm>
            <a:off x="209550" y="3813175"/>
            <a:ext cx="1271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TCP</a:t>
            </a:r>
          </a:p>
        </p:txBody>
      </p:sp>
      <p:grpSp>
        <p:nvGrpSpPr>
          <p:cNvPr id="5" name="Group 166"/>
          <p:cNvGrpSpPr>
            <a:grpSpLocks/>
          </p:cNvGrpSpPr>
          <p:nvPr/>
        </p:nvGrpSpPr>
        <p:grpSpPr bwMode="auto">
          <a:xfrm>
            <a:off x="-112713" y="1047750"/>
            <a:ext cx="1771651" cy="1058863"/>
            <a:chOff x="74" y="660"/>
            <a:chExt cx="1116" cy="667"/>
          </a:xfrm>
        </p:grpSpPr>
        <p:sp>
          <p:nvSpPr>
            <p:cNvPr id="29736" name="Rectangle 167"/>
            <p:cNvSpPr>
              <a:spLocks noChangeArrowheads="1"/>
            </p:cNvSpPr>
            <p:nvPr/>
          </p:nvSpPr>
          <p:spPr bwMode="auto">
            <a:xfrm rot="-587021">
              <a:off x="101" y="660"/>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37" name="Text Box 168"/>
            <p:cNvSpPr txBox="1">
              <a:spLocks noChangeArrowheads="1"/>
            </p:cNvSpPr>
            <p:nvPr/>
          </p:nvSpPr>
          <p:spPr bwMode="auto">
            <a:xfrm rot="-587021">
              <a:off x="366" y="704"/>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Ethernet</a:t>
              </a:r>
            </a:p>
          </p:txBody>
        </p:sp>
        <p:sp>
          <p:nvSpPr>
            <p:cNvPr id="29738" name="AutoShape 169"/>
            <p:cNvSpPr>
              <a:spLocks noChangeArrowheads="1"/>
            </p:cNvSpPr>
            <p:nvPr/>
          </p:nvSpPr>
          <p:spPr bwMode="auto">
            <a:xfrm rot="-587021">
              <a:off x="316" y="983"/>
              <a:ext cx="820"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MAC Address</a:t>
              </a:r>
            </a:p>
          </p:txBody>
        </p:sp>
        <p:sp>
          <p:nvSpPr>
            <p:cNvPr id="29739" name="Oval 170"/>
            <p:cNvSpPr>
              <a:spLocks noChangeArrowheads="1"/>
            </p:cNvSpPr>
            <p:nvPr/>
          </p:nvSpPr>
          <p:spPr bwMode="auto">
            <a:xfrm rot="-2094308">
              <a:off x="74" y="795"/>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6" name="Group 176"/>
          <p:cNvGrpSpPr>
            <a:grpSpLocks/>
          </p:cNvGrpSpPr>
          <p:nvPr/>
        </p:nvGrpSpPr>
        <p:grpSpPr bwMode="auto">
          <a:xfrm>
            <a:off x="-74613" y="2392363"/>
            <a:ext cx="1771651" cy="1058862"/>
            <a:chOff x="98" y="2354"/>
            <a:chExt cx="1116" cy="667"/>
          </a:xfrm>
        </p:grpSpPr>
        <p:sp>
          <p:nvSpPr>
            <p:cNvPr id="29732" name="Rectangle 177"/>
            <p:cNvSpPr>
              <a:spLocks noChangeArrowheads="1"/>
            </p:cNvSpPr>
            <p:nvPr/>
          </p:nvSpPr>
          <p:spPr bwMode="auto">
            <a:xfrm rot="-587021">
              <a:off x="125" y="235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33" name="Text Box 178"/>
            <p:cNvSpPr txBox="1">
              <a:spLocks noChangeArrowheads="1"/>
            </p:cNvSpPr>
            <p:nvPr/>
          </p:nvSpPr>
          <p:spPr bwMode="auto">
            <a:xfrm rot="-587021">
              <a:off x="721" y="237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29734" name="AutoShape 179"/>
            <p:cNvSpPr>
              <a:spLocks noChangeArrowheads="1"/>
            </p:cNvSpPr>
            <p:nvPr/>
          </p:nvSpPr>
          <p:spPr bwMode="auto">
            <a:xfrm rot="-587021">
              <a:off x="338" y="2676"/>
              <a:ext cx="82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 Address</a:t>
              </a:r>
            </a:p>
          </p:txBody>
        </p:sp>
        <p:sp>
          <p:nvSpPr>
            <p:cNvPr id="29735" name="Oval 180"/>
            <p:cNvSpPr>
              <a:spLocks noChangeArrowheads="1"/>
            </p:cNvSpPr>
            <p:nvPr/>
          </p:nvSpPr>
          <p:spPr bwMode="auto">
            <a:xfrm rot="-2094308">
              <a:off x="98" y="248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7" name="Group 181"/>
          <p:cNvGrpSpPr>
            <a:grpSpLocks/>
          </p:cNvGrpSpPr>
          <p:nvPr/>
        </p:nvGrpSpPr>
        <p:grpSpPr bwMode="auto">
          <a:xfrm>
            <a:off x="-74613" y="3736975"/>
            <a:ext cx="1771651" cy="1058863"/>
            <a:chOff x="98" y="3201"/>
            <a:chExt cx="1116" cy="667"/>
          </a:xfrm>
        </p:grpSpPr>
        <p:sp>
          <p:nvSpPr>
            <p:cNvPr id="29728" name="Rectangle 182"/>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29" name="Text Box 183"/>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29730" name="AutoShape 184"/>
            <p:cNvSpPr>
              <a:spLocks noChangeArrowheads="1"/>
            </p:cNvSpPr>
            <p:nvPr/>
          </p:nvSpPr>
          <p:spPr bwMode="auto">
            <a:xfrm rot="-587021">
              <a:off x="338" y="3523"/>
              <a:ext cx="82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 address</a:t>
              </a:r>
            </a:p>
          </p:txBody>
        </p:sp>
        <p:sp>
          <p:nvSpPr>
            <p:cNvPr id="29731" name="Oval 185"/>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pic>
        <p:nvPicPr>
          <p:cNvPr id="820411" name="Picture 187" descr="large_gold_key"/>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88" y="5041900"/>
            <a:ext cx="1600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25"/>
          <p:cNvGrpSpPr>
            <a:grpSpLocks/>
          </p:cNvGrpSpPr>
          <p:nvPr/>
        </p:nvGrpSpPr>
        <p:grpSpPr bwMode="auto">
          <a:xfrm>
            <a:off x="6492875" y="4926013"/>
            <a:ext cx="2324100" cy="1192212"/>
            <a:chOff x="4090" y="3103"/>
            <a:chExt cx="1464" cy="751"/>
          </a:xfrm>
        </p:grpSpPr>
        <p:sp>
          <p:nvSpPr>
            <p:cNvPr id="820413" name="Rectangle 189"/>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dirty="0" smtClean="0">
                  <a:ea typeface="宋体" pitchFamily="2" charset="-122"/>
                </a:rPr>
                <a:t>STM32Fx07</a:t>
              </a:r>
              <a:endParaRPr lang="en-US" altLang="zh-CN" b="1" i="0" dirty="0">
                <a:ea typeface="宋体" pitchFamily="2" charset="-122"/>
              </a:endParaRPr>
            </a:p>
          </p:txBody>
        </p:sp>
        <p:sp>
          <p:nvSpPr>
            <p:cNvPr id="29726" name="Rectangle 192"/>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29727" name="Rectangle 199"/>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b="1" i="0">
                  <a:solidFill>
                    <a:schemeClr val="tx1"/>
                  </a:solidFill>
                  <a:ea typeface="SimSun" panose="02010600030101010101" pitchFamily="2" charset="-122"/>
                </a:rPr>
                <a:t>Ethernet</a:t>
              </a:r>
            </a:p>
          </p:txBody>
        </p:sp>
      </p:grpSp>
      <p:cxnSp>
        <p:nvCxnSpPr>
          <p:cNvPr id="820429" name="AutoShape 205"/>
          <p:cNvCxnSpPr>
            <a:cxnSpLocks noChangeShapeType="1"/>
            <a:stCxn id="820424" idx="2"/>
          </p:cNvCxnSpPr>
          <p:nvPr/>
        </p:nvCxnSpPr>
        <p:spPr bwMode="auto">
          <a:xfrm rot="5400000">
            <a:off x="7389813" y="4419600"/>
            <a:ext cx="1011238" cy="1587"/>
          </a:xfrm>
          <a:prstGeom prst="bentConnector3">
            <a:avLst>
              <a:gd name="adj1" fmla="val 49921"/>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820430" name="AutoShape 206"/>
          <p:cNvCxnSpPr>
            <a:cxnSpLocks noChangeShapeType="1"/>
            <a:stCxn id="820424" idx="0"/>
            <a:endCxn id="820425" idx="2"/>
          </p:cNvCxnSpPr>
          <p:nvPr/>
        </p:nvCxnSpPr>
        <p:spPr bwMode="auto">
          <a:xfrm flipH="1" flipV="1">
            <a:off x="5359400" y="2046288"/>
            <a:ext cx="2536825" cy="125412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0431" name="AutoShape 207"/>
          <p:cNvCxnSpPr>
            <a:cxnSpLocks noChangeShapeType="1"/>
            <a:stCxn id="820424" idx="0"/>
            <a:endCxn id="820426" idx="2"/>
          </p:cNvCxnSpPr>
          <p:nvPr/>
        </p:nvCxnSpPr>
        <p:spPr bwMode="auto">
          <a:xfrm flipH="1" flipV="1">
            <a:off x="7894638" y="2046288"/>
            <a:ext cx="1587" cy="125412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820424" name="Text Box 200"/>
          <p:cNvSpPr txBox="1">
            <a:spLocks noChangeArrowheads="1"/>
          </p:cNvSpPr>
          <p:nvPr/>
        </p:nvSpPr>
        <p:spPr bwMode="auto">
          <a:xfrm>
            <a:off x="6973888" y="3300413"/>
            <a:ext cx="1843087" cy="61436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5" action="ppaction://hlinksldjump"/>
              </a:rPr>
              <a:t>IP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25" name="Text Box 201"/>
          <p:cNvSpPr txBox="1">
            <a:spLocks noChangeArrowheads="1"/>
          </p:cNvSpPr>
          <p:nvPr/>
        </p:nvSpPr>
        <p:spPr bwMode="auto">
          <a:xfrm>
            <a:off x="4437063" y="1431925"/>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TCP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26" name="Text Box 202"/>
          <p:cNvSpPr txBox="1">
            <a:spLocks noChangeArrowheads="1"/>
          </p:cNvSpPr>
          <p:nvPr/>
        </p:nvSpPr>
        <p:spPr bwMode="auto">
          <a:xfrm>
            <a:off x="6972300" y="14319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4" action="ppaction://hlinksldjump"/>
              </a:rPr>
              <a:t>UDP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46" name="Text Box 222"/>
          <p:cNvSpPr txBox="1">
            <a:spLocks noChangeArrowheads="1"/>
          </p:cNvSpPr>
          <p:nvPr/>
        </p:nvSpPr>
        <p:spPr bwMode="auto">
          <a:xfrm>
            <a:off x="1576388" y="5354638"/>
            <a:ext cx="257333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0447" name="AutoShape 223"/>
          <p:cNvSpPr>
            <a:spLocks noChangeArrowheads="1"/>
          </p:cNvSpPr>
          <p:nvPr/>
        </p:nvSpPr>
        <p:spPr bwMode="auto">
          <a:xfrm>
            <a:off x="2632075" y="5003800"/>
            <a:ext cx="461963" cy="344488"/>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03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04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04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03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204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2043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03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204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043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20411"/>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04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20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86" grpId="0"/>
      <p:bldP spid="820388" grpId="0"/>
      <p:bldP spid="820389" grpId="0"/>
      <p:bldP spid="820424" grpId="0" animBg="1"/>
      <p:bldP spid="820425" grpId="0" animBg="1"/>
      <p:bldP spid="820426" grpId="0" animBg="1"/>
      <p:bldP spid="820446" grpId="0"/>
      <p:bldP spid="82044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90</a:t>
            </a:fld>
            <a:endParaRPr lang="fr-FR" altLang="zh-CN"/>
          </a:p>
        </p:txBody>
      </p:sp>
      <p:sp>
        <p:nvSpPr>
          <p:cNvPr id="5" name="Rectangle 4"/>
          <p:cNvSpPr/>
          <p:nvPr/>
        </p:nvSpPr>
        <p:spPr>
          <a:xfrm>
            <a:off x="885120" y="2430470"/>
            <a:ext cx="4572000" cy="3785652"/>
          </a:xfrm>
          <a:prstGeom prst="rect">
            <a:avLst/>
          </a:prstGeom>
        </p:spPr>
        <p:txBody>
          <a:bodyPr>
            <a:spAutoFit/>
          </a:bodyPr>
          <a:lstStyle/>
          <a:p>
            <a:r>
              <a:rPr lang="pt-BR" sz="1000" dirty="0">
                <a:solidFill>
                  <a:srgbClr val="008080"/>
                </a:solidFill>
                <a:highlight>
                  <a:srgbClr val="FFFFFF"/>
                </a:highlight>
              </a:rPr>
              <a:t>/**</a:t>
            </a:r>
          </a:p>
          <a:p>
            <a:r>
              <a:rPr lang="pt-BR" sz="1000" dirty="0">
                <a:solidFill>
                  <a:srgbClr val="008080"/>
                </a:solidFill>
                <a:highlight>
                  <a:srgbClr val="FFFFFF"/>
                </a:highlight>
              </a:rPr>
              <a:t>  * @brief tcp_receiv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argument to be passed to receive callback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 </a:t>
            </a:r>
          </a:p>
          <a:p>
            <a:r>
              <a:rPr lang="pt-BR" sz="1000" dirty="0">
                <a:solidFill>
                  <a:srgbClr val="008080"/>
                </a:solidFill>
                <a:highlight>
                  <a:srgbClr val="FFFFFF"/>
                </a:highlight>
              </a:rPr>
              <a:t>  * @param err: receive error code </a:t>
            </a:r>
          </a:p>
          <a:p>
            <a:r>
              <a:rPr lang="pt-BR" sz="1000" dirty="0">
                <a:solidFill>
                  <a:srgbClr val="008080"/>
                </a:solidFill>
                <a:highlight>
                  <a:srgbClr val="FFFFFF"/>
                </a:highlight>
              </a:rPr>
              <a:t>  * @retval err_t: retuned error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tcp_echoclient_recv</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pbuf </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r>
              <a:rPr lang="pt-BR" sz="1000" dirty="0">
                <a:solidFill>
                  <a:srgbClr val="000000"/>
                </a:solidFill>
                <a:highlight>
                  <a:srgbClr val="FFFFFF"/>
                </a:highlight>
              </a:rPr>
              <a:t> err_t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endParaRPr lang="pt-BR" sz="1000" dirty="0">
              <a:solidFill>
                <a:srgbClr val="000000"/>
              </a:solidFill>
              <a:highlight>
                <a:srgbClr val="FFFFFF"/>
              </a:highlight>
            </a:endParaRPr>
          </a:p>
          <a:p>
            <a:r>
              <a:rPr lang="pt-BR" sz="1000" dirty="0">
                <a:solidFill>
                  <a:srgbClr val="000000"/>
                </a:solidFill>
                <a:highlight>
                  <a:srgbClr val="FFFFFF"/>
                </a:highlight>
              </a:rPr>
              <a:t>  LWIP_ASSERT</a:t>
            </a:r>
            <a:r>
              <a:rPr lang="pt-BR" sz="1000" b="1" dirty="0">
                <a:solidFill>
                  <a:srgbClr val="000080"/>
                </a:solidFill>
                <a:highlight>
                  <a:srgbClr val="FFFFFF"/>
                </a:highlight>
              </a:rPr>
              <a:t>(</a:t>
            </a:r>
            <a:r>
              <a:rPr lang="pt-BR" sz="1000" dirty="0">
                <a:solidFill>
                  <a:srgbClr val="808080"/>
                </a:solidFill>
                <a:highlight>
                  <a:srgbClr val="FFFFFF"/>
                </a:highlight>
              </a:rPr>
              <a:t>"arg != NULL"</a:t>
            </a:r>
            <a:r>
              <a:rPr lang="pt-BR" sz="1000" b="1" dirty="0">
                <a:solidFill>
                  <a:srgbClr val="000080"/>
                </a:solidFill>
                <a:highlight>
                  <a:srgbClr val="FFFFFF"/>
                </a:highlight>
              </a:rPr>
              <a:t>,</a:t>
            </a:r>
            <a:r>
              <a:rPr lang="pt-BR" sz="1000" dirty="0">
                <a:solidFill>
                  <a:srgbClr val="000000"/>
                </a:solidFill>
                <a:highlight>
                  <a:srgbClr val="FFFFFF"/>
                </a:highlight>
              </a:rPr>
              <a:t>arg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if we receive an empty </a:t>
            </a:r>
            <a:r>
              <a:rPr lang="en-US" sz="1000" dirty="0" err="1">
                <a:solidFill>
                  <a:srgbClr val="008000"/>
                </a:solidFill>
                <a:highlight>
                  <a:srgbClr val="FFFFFF"/>
                </a:highlight>
              </a:rPr>
              <a:t>tcp</a:t>
            </a:r>
            <a:r>
              <a:rPr lang="en-US" sz="1000" dirty="0">
                <a:solidFill>
                  <a:srgbClr val="008000"/>
                </a:solidFill>
                <a:highlight>
                  <a:srgbClr val="FFFFFF"/>
                </a:highlight>
              </a:rPr>
              <a:t> frame from server =&gt; close connection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remote host closed connection */</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954854232"/>
      </p:ext>
    </p:extLst>
  </p:cSld>
  <p:clrMapOvr>
    <a:masterClrMapping/>
  </p:clrMapOvr>
  <p:transition spd="slow">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91</a:t>
            </a:fld>
            <a:endParaRPr lang="fr-FR" altLang="zh-CN"/>
          </a:p>
        </p:txBody>
      </p:sp>
      <p:sp>
        <p:nvSpPr>
          <p:cNvPr id="7" name="Rectangle 6"/>
          <p:cNvSpPr/>
          <p:nvPr/>
        </p:nvSpPr>
        <p:spPr>
          <a:xfrm>
            <a:off x="616285" y="1696214"/>
            <a:ext cx="4572000" cy="4708981"/>
          </a:xfrm>
          <a:prstGeom prst="rect">
            <a:avLst/>
          </a:prstGeom>
        </p:spPr>
        <p:txBody>
          <a:bodyPr>
            <a:spAutoFit/>
          </a:bodyPr>
          <a:lstStyle/>
          <a:p>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we're done sending, close connection */</a:t>
            </a:r>
            <a:endParaRPr lang="en-US"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send remaining data*/</a:t>
            </a:r>
            <a:endParaRPr lang="pt-BR"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else : a non empty frame was received from echo server but for some reason err != ERR_OK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free received pbuf*/</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increment message count */</a:t>
            </a:r>
            <a:endParaRPr lang="pt-BR" sz="1000" dirty="0">
              <a:solidFill>
                <a:srgbClr val="000000"/>
              </a:solidFill>
              <a:highlight>
                <a:srgbClr val="FFFFFF"/>
              </a:highlight>
            </a:endParaRPr>
          </a:p>
          <a:p>
            <a:r>
              <a:rPr lang="pt-BR" sz="1000" dirty="0">
                <a:solidFill>
                  <a:srgbClr val="000000"/>
                </a:solidFill>
                <a:highlight>
                  <a:srgbClr val="FFFFFF"/>
                </a:highlight>
              </a:rPr>
              <a:t>    message_count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Acknowledge data reception */</a:t>
            </a:r>
            <a:endParaRPr lang="pt-BR" sz="1000" dirty="0">
              <a:solidFill>
                <a:srgbClr val="000000"/>
              </a:solidFill>
              <a:highlight>
                <a:srgbClr val="FFFFFF"/>
              </a:highlight>
            </a:endParaRPr>
          </a:p>
          <a:p>
            <a:r>
              <a:rPr lang="pt-BR" sz="1000" dirty="0">
                <a:solidFill>
                  <a:srgbClr val="000000"/>
                </a:solidFill>
                <a:highlight>
                  <a:srgbClr val="FFFFFF"/>
                </a:highlight>
              </a:rPr>
              <a:t>    tcp_recved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a:t>
            </a:r>
            <a:r>
              <a:rPr lang="pt-BR" sz="1000" b="1" dirty="0">
                <a:solidFill>
                  <a:srgbClr val="000080"/>
                </a:solidFill>
                <a:highlight>
                  <a:srgbClr val="FFFFFF"/>
                </a:highlight>
              </a:rPr>
              <a:t>-&gt;</a:t>
            </a:r>
            <a:r>
              <a:rPr lang="pt-BR" sz="1000" dirty="0">
                <a:solidFill>
                  <a:srgbClr val="000000"/>
                </a:solidFill>
                <a:highlight>
                  <a:srgbClr val="FFFFFF"/>
                </a:highlight>
              </a:rPr>
              <a:t>tot_len</a:t>
            </a:r>
            <a:r>
              <a:rPr lang="pt-BR" sz="1000" b="1" dirty="0">
                <a:solidFill>
                  <a:srgbClr val="000080"/>
                </a:solidFill>
                <a:highlight>
                  <a:srgbClr val="FFFFFF"/>
                </a:highlight>
              </a:rPr>
              <a:t>);</a:t>
            </a:r>
            <a:r>
              <a:rPr lang="pt-BR" sz="1000" dirty="0">
                <a:solidFill>
                  <a:srgbClr val="000000"/>
                </a:solidFill>
                <a:highlight>
                  <a:srgbClr val="FFFFFF"/>
                </a:highlight>
              </a:rPr>
              <a:t> </a:t>
            </a:r>
            <a:endParaRPr lang="pt-BR" dirty="0"/>
          </a:p>
        </p:txBody>
      </p:sp>
      <p:sp>
        <p:nvSpPr>
          <p:cNvPr id="8" name="Rectangle 7"/>
          <p:cNvSpPr/>
          <p:nvPr/>
        </p:nvSpPr>
        <p:spPr>
          <a:xfrm>
            <a:off x="5340100" y="1677606"/>
            <a:ext cx="4572000" cy="2708434"/>
          </a:xfrm>
          <a:prstGeom prst="rect">
            <a:avLst/>
          </a:prstGeom>
        </p:spPr>
        <p:txBody>
          <a:bodyPr>
            <a:spAutoFit/>
          </a:bodyPr>
          <a:lstStyle/>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data received when connection already closed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Acknowledge data reception */</a:t>
            </a:r>
            <a:endParaRPr lang="pt-BR" sz="1000" dirty="0">
              <a:solidFill>
                <a:srgbClr val="000000"/>
              </a:solidFill>
              <a:highlight>
                <a:srgbClr val="FFFFFF"/>
              </a:highlight>
            </a:endParaRPr>
          </a:p>
          <a:p>
            <a:r>
              <a:rPr lang="pt-BR" sz="1000" dirty="0">
                <a:solidFill>
                  <a:srgbClr val="000000"/>
                </a:solidFill>
                <a:highlight>
                  <a:srgbClr val="FFFFFF"/>
                </a:highlight>
              </a:rPr>
              <a:t>    tcp_recved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a:t>
            </a:r>
            <a:r>
              <a:rPr lang="pt-BR" sz="1000" b="1" dirty="0">
                <a:solidFill>
                  <a:srgbClr val="000080"/>
                </a:solidFill>
                <a:highlight>
                  <a:srgbClr val="FFFFFF"/>
                </a:highlight>
              </a:rPr>
              <a:t>-&gt;</a:t>
            </a:r>
            <a:r>
              <a:rPr lang="pt-BR" sz="1000" dirty="0">
                <a:solidFill>
                  <a:srgbClr val="000000"/>
                </a:solidFill>
                <a:highlight>
                  <a:srgbClr val="FFFFFF"/>
                </a:highlight>
              </a:rPr>
              <a:t>tot_len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free </a:t>
            </a:r>
            <a:r>
              <a:rPr lang="en-US" sz="1000" dirty="0" err="1">
                <a:solidFill>
                  <a:srgbClr val="008000"/>
                </a:solidFill>
                <a:highlight>
                  <a:srgbClr val="FFFFFF"/>
                </a:highlight>
              </a:rPr>
              <a:t>pbuf</a:t>
            </a:r>
            <a:r>
              <a:rPr lang="en-US" sz="1000" dirty="0">
                <a:solidFill>
                  <a:srgbClr val="008000"/>
                </a:solidFill>
                <a:highlight>
                  <a:srgbClr val="FFFFFF"/>
                </a:highlight>
              </a:rPr>
              <a:t> and do nothing */</a:t>
            </a:r>
            <a:endParaRPr lang="en-US"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456000336"/>
      </p:ext>
    </p:extLst>
  </p:cSld>
  <p:clrMapOvr>
    <a:masterClrMapping/>
  </p:clrMapOvr>
  <p:transition spd="slow">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92</a:t>
            </a:fld>
            <a:endParaRPr lang="fr-FR" altLang="zh-CN"/>
          </a:p>
        </p:txBody>
      </p:sp>
      <p:sp>
        <p:nvSpPr>
          <p:cNvPr id="6" name="Rectangle 5"/>
          <p:cNvSpPr/>
          <p:nvPr/>
        </p:nvSpPr>
        <p:spPr>
          <a:xfrm>
            <a:off x="1192360" y="2302907"/>
            <a:ext cx="4572000" cy="4555093"/>
          </a:xfrm>
          <a:prstGeom prst="rect">
            <a:avLst/>
          </a:prstGeom>
          <a:solidFill>
            <a:schemeClr val="bg1"/>
          </a:solidFill>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function used to send data</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control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es</a:t>
            </a:r>
            <a:r>
              <a:rPr lang="en-US" sz="1000" dirty="0">
                <a:solidFill>
                  <a:srgbClr val="008080"/>
                </a:solidFill>
                <a:highlight>
                  <a:srgbClr val="FFFFFF"/>
                </a:highlight>
              </a:rPr>
              <a:t>: pointer on structure of type </a:t>
            </a:r>
            <a:r>
              <a:rPr lang="en-US" sz="1000" dirty="0" err="1">
                <a:solidFill>
                  <a:srgbClr val="008080"/>
                </a:solidFill>
                <a:highlight>
                  <a:srgbClr val="FFFFFF"/>
                </a:highlight>
              </a:rPr>
              <a:t>echoclient</a:t>
            </a:r>
            <a:r>
              <a:rPr lang="en-US" sz="1000" dirty="0">
                <a:solidFill>
                  <a:srgbClr val="008080"/>
                </a:solidFill>
                <a:highlight>
                  <a:srgbClr val="FFFFFF"/>
                </a:highlight>
              </a:rPr>
              <a:t> containing info on data </a:t>
            </a:r>
          </a:p>
          <a:p>
            <a:r>
              <a:rPr lang="pt-BR" sz="1000" dirty="0">
                <a:solidFill>
                  <a:srgbClr val="008080"/>
                </a:solidFill>
                <a:highlight>
                  <a:srgbClr val="FFFFFF"/>
                </a:highlight>
              </a:rPr>
              <a:t>  *             to be sent</a:t>
            </a:r>
          </a:p>
          <a:p>
            <a:r>
              <a:rPr lang="pt-BR" sz="1000" dirty="0">
                <a:solidFill>
                  <a:srgbClr val="008080"/>
                </a:solidFill>
                <a:highlight>
                  <a:srgbClr val="FFFFFF"/>
                </a:highlight>
              </a:rPr>
              <a:t>  * @retval None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a:t>
            </a:r>
            <a:r>
              <a:rPr lang="pt-BR" sz="1000" dirty="0">
                <a:solidFill>
                  <a:srgbClr val="8000FF"/>
                </a:solidFill>
                <a:highlight>
                  <a:srgbClr val="FFFFFF"/>
                </a:highlight>
              </a:rPr>
              <a:t>void</a:t>
            </a:r>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pbuf </a:t>
            </a:r>
            <a:r>
              <a:rPr lang="pt-BR" sz="1000" b="1" dirty="0">
                <a:solidFill>
                  <a:srgbClr val="000080"/>
                </a:solidFill>
                <a:highlight>
                  <a:srgbClr val="FFFFFF"/>
                </a:highlight>
              </a:rPr>
              <a:t>*</a:t>
            </a:r>
            <a:r>
              <a:rPr lang="pt-BR" sz="1000" dirty="0">
                <a:solidFill>
                  <a:srgbClr val="000000"/>
                </a:solidFill>
                <a:highlight>
                  <a:srgbClr val="FFFFFF"/>
                </a:highlight>
              </a:rPr>
              <a:t>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while</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&amp;&amp;</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&amp;&amp;</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-&gt;</a:t>
            </a:r>
            <a:r>
              <a:rPr lang="pt-BR" sz="1000" dirty="0">
                <a:solidFill>
                  <a:srgbClr val="000000"/>
                </a:solidFill>
                <a:highlight>
                  <a:srgbClr val="FFFFFF"/>
                </a:highlight>
              </a:rPr>
              <a:t>len </a:t>
            </a:r>
            <a:r>
              <a:rPr lang="pt-BR" sz="1000" b="1" dirty="0">
                <a:solidFill>
                  <a:srgbClr val="000080"/>
                </a:solidFill>
                <a:highlight>
                  <a:srgbClr val="FFFFFF"/>
                </a:highlight>
              </a:rPr>
              <a:t>&lt;=</a:t>
            </a:r>
            <a:r>
              <a:rPr lang="pt-BR" sz="1000" dirty="0">
                <a:solidFill>
                  <a:srgbClr val="000000"/>
                </a:solidFill>
                <a:highlight>
                  <a:srgbClr val="FFFFFF"/>
                </a:highlight>
              </a:rPr>
              <a:t> tcp_sndbuf</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get pointer on </a:t>
            </a:r>
            <a:r>
              <a:rPr lang="en-US" sz="1000" dirty="0" err="1">
                <a:solidFill>
                  <a:srgbClr val="008000"/>
                </a:solidFill>
                <a:highlight>
                  <a:srgbClr val="FFFFFF"/>
                </a:highlight>
              </a:rPr>
              <a:t>pbuf</a:t>
            </a:r>
            <a:r>
              <a:rPr lang="en-US" sz="1000" dirty="0">
                <a:solidFill>
                  <a:srgbClr val="008000"/>
                </a:solidFill>
                <a:highlight>
                  <a:srgbClr val="FFFFFF"/>
                </a:highlight>
              </a:rPr>
              <a:t> from </a:t>
            </a:r>
            <a:r>
              <a:rPr lang="en-US" sz="1000" dirty="0" err="1">
                <a:solidFill>
                  <a:srgbClr val="008000"/>
                </a:solidFill>
                <a:highlight>
                  <a:srgbClr val="FFFFFF"/>
                </a:highlight>
              </a:rPr>
              <a:t>es</a:t>
            </a:r>
            <a:r>
              <a:rPr lang="en-US" sz="1000" dirty="0">
                <a:solidFill>
                  <a:srgbClr val="008000"/>
                </a:solidFill>
                <a:highlight>
                  <a:srgbClr val="FFFFFF"/>
                </a:highlight>
              </a:rPr>
              <a:t> structure */</a:t>
            </a:r>
            <a:endParaRPr lang="en-US" sz="1000" dirty="0">
              <a:solidFill>
                <a:srgbClr val="000000"/>
              </a:solidFill>
              <a:highlight>
                <a:srgbClr val="FFFFFF"/>
              </a:highlight>
            </a:endParaRPr>
          </a:p>
          <a:p>
            <a:r>
              <a:rPr lang="pt-BR" sz="1000" dirty="0">
                <a:solidFill>
                  <a:srgbClr val="000000"/>
                </a:solidFill>
                <a:highlight>
                  <a:srgbClr val="FFFFFF"/>
                </a:highlight>
              </a:rPr>
              <a:t>    ptr </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enqueue data for transmission */</a:t>
            </a:r>
            <a:endParaRPr lang="pt-BR" sz="1000" dirty="0">
              <a:solidFill>
                <a:srgbClr val="000000"/>
              </a:solidFill>
              <a:highlight>
                <a:srgbClr val="FFFFFF"/>
              </a:highlight>
            </a:endParaRPr>
          </a:p>
          <a:p>
            <a:r>
              <a:rPr lang="pt-BR" sz="1000" dirty="0">
                <a:solidFill>
                  <a:srgbClr val="000000"/>
                </a:solidFill>
                <a:highlight>
                  <a:srgbClr val="FFFFFF"/>
                </a:highlight>
              </a:rPr>
              <a:t>    wr_err </a:t>
            </a:r>
            <a:r>
              <a:rPr lang="pt-BR" sz="1000" b="1" dirty="0">
                <a:solidFill>
                  <a:srgbClr val="000080"/>
                </a:solidFill>
                <a:highlight>
                  <a:srgbClr val="FFFFFF"/>
                </a:highlight>
              </a:rPr>
              <a:t>=</a:t>
            </a:r>
            <a:r>
              <a:rPr lang="pt-BR" sz="1000" dirty="0">
                <a:solidFill>
                  <a:srgbClr val="000000"/>
                </a:solidFill>
                <a:highlight>
                  <a:srgbClr val="FFFFFF"/>
                </a:highlight>
              </a:rPr>
              <a:t> tcp_write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payload</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len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continue with next </a:t>
            </a:r>
            <a:r>
              <a:rPr lang="en-US" sz="1000" dirty="0" err="1">
                <a:solidFill>
                  <a:srgbClr val="008000"/>
                </a:solidFill>
                <a:highlight>
                  <a:srgbClr val="FFFFFF"/>
                </a:highlight>
              </a:rPr>
              <a:t>pbuf</a:t>
            </a:r>
            <a:r>
              <a:rPr lang="en-US" sz="1000" dirty="0">
                <a:solidFill>
                  <a:srgbClr val="008000"/>
                </a:solidFill>
                <a:highlight>
                  <a:srgbClr val="FFFFFF"/>
                </a:highlight>
              </a:rPr>
              <a:t> in chain (if any) */</a:t>
            </a:r>
            <a:endParaRPr lang="en-US"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next</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150175679"/>
      </p:ext>
    </p:extLst>
  </p:cSld>
  <p:clrMapOvr>
    <a:masterClrMapping/>
  </p:clrMapOvr>
  <p:transition spd="slow">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93</a:t>
            </a:fld>
            <a:endParaRPr lang="fr-FR" altLang="zh-CN"/>
          </a:p>
        </p:txBody>
      </p:sp>
      <p:sp>
        <p:nvSpPr>
          <p:cNvPr id="5" name="Rectangle 4"/>
          <p:cNvSpPr/>
          <p:nvPr/>
        </p:nvSpPr>
        <p:spPr>
          <a:xfrm>
            <a:off x="654690" y="1931205"/>
            <a:ext cx="4572000" cy="3477875"/>
          </a:xfrm>
          <a:prstGeom prst="rect">
            <a:avLst/>
          </a:prstGeom>
        </p:spPr>
        <p:txBody>
          <a:bodyPr>
            <a:spAutoFit/>
          </a:bodyPr>
          <a:lstStyle/>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increment reference count for </a:t>
            </a:r>
            <a:r>
              <a:rPr lang="en-US" sz="1000" dirty="0" err="1">
                <a:solidFill>
                  <a:srgbClr val="008000"/>
                </a:solidFill>
                <a:highlight>
                  <a:srgbClr val="FFFFFF"/>
                </a:highlight>
              </a:rPr>
              <a:t>es</a:t>
            </a:r>
            <a:r>
              <a:rPr lang="en-US" sz="1000" dirty="0">
                <a:solidFill>
                  <a:srgbClr val="008000"/>
                </a:solidFill>
                <a:highlight>
                  <a:srgbClr val="FFFFFF"/>
                </a:highlight>
              </a:rPr>
              <a:t>-&gt;p */</a:t>
            </a:r>
            <a:endParaRPr lang="en-US" sz="1000" dirty="0">
              <a:solidFill>
                <a:srgbClr val="000000"/>
              </a:solidFill>
              <a:highlight>
                <a:srgbClr val="FFFFFF"/>
              </a:highlight>
            </a:endParaRPr>
          </a:p>
          <a:p>
            <a:r>
              <a:rPr lang="pt-BR" sz="1000" dirty="0">
                <a:solidFill>
                  <a:srgbClr val="000000"/>
                </a:solidFill>
                <a:highlight>
                  <a:srgbClr val="FFFFFF"/>
                </a:highlight>
              </a:rPr>
              <a:t>        pbuf_ref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free </a:t>
            </a:r>
            <a:r>
              <a:rPr lang="en-US" sz="1000" dirty="0" err="1">
                <a:solidFill>
                  <a:srgbClr val="008000"/>
                </a:solidFill>
                <a:highlight>
                  <a:srgbClr val="FFFFFF"/>
                </a:highlight>
              </a:rPr>
              <a:t>pbuf</a:t>
            </a:r>
            <a:r>
              <a:rPr lang="en-US" sz="1000" dirty="0">
                <a:solidFill>
                  <a:srgbClr val="008000"/>
                </a:solidFill>
                <a:highlight>
                  <a:srgbClr val="FFFFFF"/>
                </a:highlight>
              </a:rPr>
              <a:t>: will free </a:t>
            </a:r>
            <a:r>
              <a:rPr lang="en-US" sz="1000" dirty="0" err="1">
                <a:solidFill>
                  <a:srgbClr val="008000"/>
                </a:solidFill>
                <a:highlight>
                  <a:srgbClr val="FFFFFF"/>
                </a:highlight>
              </a:rPr>
              <a:t>pbufs</a:t>
            </a:r>
            <a:r>
              <a:rPr lang="en-US" sz="1000" dirty="0">
                <a:solidFill>
                  <a:srgbClr val="008000"/>
                </a:solidFill>
                <a:highlight>
                  <a:srgbClr val="FFFFFF"/>
                </a:highlight>
              </a:rPr>
              <a:t> up to </a:t>
            </a:r>
            <a:r>
              <a:rPr lang="en-US" sz="1000" dirty="0" err="1">
                <a:solidFill>
                  <a:srgbClr val="008000"/>
                </a:solidFill>
                <a:highlight>
                  <a:srgbClr val="FFFFFF"/>
                </a:highlight>
              </a:rPr>
              <a:t>es</a:t>
            </a:r>
            <a:r>
              <a:rPr lang="en-US" sz="1000" dirty="0">
                <a:solidFill>
                  <a:srgbClr val="008000"/>
                </a:solidFill>
                <a:highlight>
                  <a:srgbClr val="FFFFFF"/>
                </a:highlight>
              </a:rPr>
              <a:t>-&gt;p (because </a:t>
            </a:r>
            <a:r>
              <a:rPr lang="en-US" sz="1000" dirty="0" err="1">
                <a:solidFill>
                  <a:srgbClr val="008000"/>
                </a:solidFill>
                <a:highlight>
                  <a:srgbClr val="FFFFFF"/>
                </a:highlight>
              </a:rPr>
              <a:t>es</a:t>
            </a:r>
            <a:r>
              <a:rPr lang="en-US" sz="1000" dirty="0">
                <a:solidFill>
                  <a:srgbClr val="008000"/>
                </a:solidFill>
                <a:highlight>
                  <a:srgbClr val="FFFFFF"/>
                </a:highlight>
              </a:rPr>
              <a:t>-&gt;p has a reference count &gt; 0) */</a:t>
            </a:r>
            <a:endParaRPr lang="en-US"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ERR_MEM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we are low on memory, try later, defer to poll */</a:t>
            </a:r>
            <a:endParaRPr lang="en-US"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other problem ??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4259593527"/>
      </p:ext>
    </p:extLst>
  </p:cSld>
  <p:clrMapOvr>
    <a:masterClrMapping/>
  </p:clrMapOvr>
  <p:transition spd="slow">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94</a:t>
            </a:fld>
            <a:endParaRPr lang="fr-FR" altLang="zh-CN"/>
          </a:p>
        </p:txBody>
      </p:sp>
      <p:sp>
        <p:nvSpPr>
          <p:cNvPr id="5" name="Rectangle 4"/>
          <p:cNvSpPr/>
          <p:nvPr/>
        </p:nvSpPr>
        <p:spPr>
          <a:xfrm>
            <a:off x="1077145" y="2545685"/>
            <a:ext cx="4572000" cy="3323987"/>
          </a:xfrm>
          <a:prstGeom prst="rect">
            <a:avLst/>
          </a:prstGeom>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implements the </a:t>
            </a:r>
            <a:r>
              <a:rPr lang="en-US" sz="1000" dirty="0" err="1">
                <a:solidFill>
                  <a:srgbClr val="008080"/>
                </a:solidFill>
                <a:highlight>
                  <a:srgbClr val="FFFFFF"/>
                </a:highlight>
              </a:rPr>
              <a:t>tcp_poll</a:t>
            </a:r>
            <a:r>
              <a:rPr lang="en-US" sz="1000" dirty="0">
                <a:solidFill>
                  <a:srgbClr val="008080"/>
                </a:solidFill>
                <a:highlight>
                  <a:srgbClr val="FFFFFF"/>
                </a:highlight>
              </a:rPr>
              <a:t> callback function</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pointer on argument passed to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a:t>
            </a:r>
          </a:p>
          <a:p>
            <a:r>
              <a:rPr lang="pt-BR" sz="1000" dirty="0">
                <a:solidFill>
                  <a:srgbClr val="008080"/>
                </a:solidFill>
                <a:highlight>
                  <a:srgbClr val="FFFFFF"/>
                </a:highlight>
              </a:rPr>
              <a:t>  * @retval err_t: error code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tcp_echoclient_poll</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there is a remaining </a:t>
            </a:r>
            <a:r>
              <a:rPr lang="en-US" sz="1000" dirty="0" err="1">
                <a:solidFill>
                  <a:srgbClr val="008000"/>
                </a:solidFill>
                <a:highlight>
                  <a:srgbClr val="FFFFFF"/>
                </a:highlight>
              </a:rPr>
              <a:t>pbuf</a:t>
            </a:r>
            <a:r>
              <a:rPr lang="en-US" sz="1000" dirty="0">
                <a:solidFill>
                  <a:srgbClr val="008000"/>
                </a:solidFill>
                <a:highlight>
                  <a:srgbClr val="FFFFFF"/>
                </a:highlight>
              </a:rPr>
              <a:t> (chain) , try to send data */</a:t>
            </a:r>
            <a:endParaRPr lang="en-US"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769224013"/>
      </p:ext>
    </p:extLst>
  </p:cSld>
  <p:clrMapOvr>
    <a:masterClrMapping/>
  </p:clrMapOvr>
  <p:transition spd="slow">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95</a:t>
            </a:fld>
            <a:endParaRPr lang="fr-FR" altLang="zh-CN"/>
          </a:p>
        </p:txBody>
      </p:sp>
      <p:sp>
        <p:nvSpPr>
          <p:cNvPr id="7" name="Rectangle 6"/>
          <p:cNvSpPr/>
          <p:nvPr/>
        </p:nvSpPr>
        <p:spPr>
          <a:xfrm>
            <a:off x="846715" y="2276850"/>
            <a:ext cx="4572000" cy="2708434"/>
          </a:xfrm>
          <a:prstGeom prst="rect">
            <a:avLst/>
          </a:prstGeom>
        </p:spPr>
        <p:txBody>
          <a:bodyPr>
            <a:spAutoFit/>
          </a:bodyPr>
          <a:lstStyle/>
          <a:p>
            <a:r>
              <a:rPr lang="pt-BR" sz="1000" dirty="0">
                <a:solidFill>
                  <a:srgbClr val="000000"/>
                </a:solidFill>
                <a:highlight>
                  <a:srgbClr val="FFFFFF"/>
                </a:highlight>
              </a:rPr>
              <a:t> </a:t>
            </a:r>
            <a:r>
              <a:rPr lang="pt-BR" sz="1000" dirty="0">
                <a:solidFill>
                  <a:srgbClr val="008000"/>
                </a:solidFill>
                <a:highlight>
                  <a:srgbClr val="FFFFFF"/>
                </a:highlight>
              </a:rPr>
              <a:t>/* no remaining pbuf (chain)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tcp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nothing to be done */</a:t>
            </a:r>
            <a:endParaRPr lang="pt-BR" sz="1000" dirty="0">
              <a:solidFill>
                <a:srgbClr val="000000"/>
              </a:solidFill>
              <a:highlight>
                <a:srgbClr val="FFFFFF"/>
              </a:highlight>
            </a:endParaRPr>
          </a:p>
          <a:p>
            <a:r>
              <a:rPr lang="pt-BR" sz="1000" dirty="0">
                <a:solidFill>
                  <a:srgbClr val="000000"/>
                </a:solidFill>
                <a:highlight>
                  <a:srgbClr val="FFFFFF"/>
                </a:highlight>
              </a:rPr>
              <a:t>    tcp_abort</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ERR_ABRT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4145027861"/>
      </p:ext>
    </p:extLst>
  </p:cSld>
  <p:clrMapOvr>
    <a:masterClrMapping/>
  </p:clrMapOvr>
  <p:transition spd="slow">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a:t>main.c </a:t>
            </a:r>
          </a:p>
          <a:p>
            <a:pPr lvl="1"/>
            <a:r>
              <a:rPr lang="pt-BR" dirty="0"/>
              <a:t>From here on, all the functions are to be placed under the comment section:</a:t>
            </a:r>
          </a:p>
          <a:p>
            <a:pPr lvl="2"/>
            <a:r>
              <a:rPr lang="pt-BR" dirty="0"/>
              <a:t>USER CODE BEGIN 4	 - continue the same function at the next slide</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96</a:t>
            </a:fld>
            <a:endParaRPr lang="fr-FR" altLang="zh-CN"/>
          </a:p>
        </p:txBody>
      </p:sp>
      <p:sp>
        <p:nvSpPr>
          <p:cNvPr id="6" name="Rectangle 5"/>
          <p:cNvSpPr/>
          <p:nvPr/>
        </p:nvSpPr>
        <p:spPr>
          <a:xfrm>
            <a:off x="1384385" y="2353660"/>
            <a:ext cx="4572000" cy="4093428"/>
          </a:xfrm>
          <a:prstGeom prst="rect">
            <a:avLst/>
          </a:prstGeom>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implements the </a:t>
            </a:r>
            <a:r>
              <a:rPr lang="en-US" sz="1000" dirty="0" err="1">
                <a:solidFill>
                  <a:srgbClr val="008080"/>
                </a:solidFill>
                <a:highlight>
                  <a:srgbClr val="FFFFFF"/>
                </a:highlight>
              </a:rPr>
              <a:t>tcp_sent</a:t>
            </a:r>
            <a:r>
              <a:rPr lang="en-US" sz="1000" dirty="0">
                <a:solidFill>
                  <a:srgbClr val="008080"/>
                </a:solidFill>
                <a:highlight>
                  <a:srgbClr val="FFFFFF"/>
                </a:highlight>
              </a:rPr>
              <a:t> </a:t>
            </a:r>
            <a:r>
              <a:rPr lang="en-US" sz="1000" dirty="0" err="1">
                <a:solidFill>
                  <a:srgbClr val="008080"/>
                </a:solidFill>
                <a:highlight>
                  <a:srgbClr val="FFFFFF"/>
                </a:highlight>
              </a:rPr>
              <a:t>LwIP</a:t>
            </a:r>
            <a:r>
              <a:rPr lang="en-US" sz="1000" dirty="0">
                <a:solidFill>
                  <a:srgbClr val="008080"/>
                </a:solidFill>
                <a:highlight>
                  <a:srgbClr val="FFFFFF"/>
                </a:highlight>
              </a:rPr>
              <a:t> callback (called when ACK</a:t>
            </a:r>
          </a:p>
          <a:p>
            <a:r>
              <a:rPr lang="en-US" sz="1000" dirty="0">
                <a:solidFill>
                  <a:srgbClr val="008080"/>
                </a:solidFill>
                <a:highlight>
                  <a:srgbClr val="FFFFFF"/>
                </a:highlight>
              </a:rPr>
              <a:t>  *         is received from remote host for sent data)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pointer on argument passed to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tcp_pcb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len</a:t>
            </a:r>
            <a:r>
              <a:rPr lang="en-US" sz="1000" dirty="0">
                <a:solidFill>
                  <a:srgbClr val="008080"/>
                </a:solidFill>
                <a:highlight>
                  <a:srgbClr val="FFFFFF"/>
                </a:highlight>
              </a:rPr>
              <a:t>: length of data sent </a:t>
            </a:r>
          </a:p>
          <a:p>
            <a:r>
              <a:rPr lang="en-US" sz="1000" dirty="0">
                <a:solidFill>
                  <a:srgbClr val="008080"/>
                </a:solidFill>
                <a:highlight>
                  <a:srgbClr val="FFFFFF"/>
                </a:highlight>
              </a:rPr>
              <a:t>  * @</a:t>
            </a:r>
            <a:r>
              <a:rPr lang="en-US" sz="1000" dirty="0" err="1">
                <a:solidFill>
                  <a:srgbClr val="008080"/>
                </a:solidFill>
                <a:highlight>
                  <a:srgbClr val="FFFFFF"/>
                </a:highlight>
              </a:rPr>
              <a:t>retval</a:t>
            </a:r>
            <a:r>
              <a:rPr lang="en-US" sz="1000" dirty="0">
                <a:solidFill>
                  <a:srgbClr val="008080"/>
                </a:solidFill>
                <a:highlight>
                  <a:srgbClr val="FFFFFF"/>
                </a:highlight>
              </a:rPr>
              <a:t> </a:t>
            </a:r>
            <a:r>
              <a:rPr lang="en-US" sz="1000" dirty="0" err="1">
                <a:solidFill>
                  <a:srgbClr val="008080"/>
                </a:solidFill>
                <a:highlight>
                  <a:srgbClr val="FFFFFF"/>
                </a:highlight>
              </a:rPr>
              <a:t>err_t</a:t>
            </a:r>
            <a:r>
              <a:rPr lang="en-US" sz="1000" dirty="0">
                <a:solidFill>
                  <a:srgbClr val="008080"/>
                </a:solidFill>
                <a:highlight>
                  <a:srgbClr val="FFFFFF"/>
                </a:highlight>
              </a:rPr>
              <a:t>: returned error code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tcp_echoclient_sent</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u16_t len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LWIP_UNUSED_ARG</a:t>
            </a:r>
            <a:r>
              <a:rPr lang="pt-BR" sz="1000" b="1" dirty="0">
                <a:solidFill>
                  <a:srgbClr val="000080"/>
                </a:solidFill>
                <a:highlight>
                  <a:srgbClr val="FFFFFF"/>
                </a:highlight>
              </a:rPr>
              <a:t>(</a:t>
            </a:r>
            <a:r>
              <a:rPr lang="pt-BR" sz="1000" dirty="0">
                <a:solidFill>
                  <a:srgbClr val="000000"/>
                </a:solidFill>
                <a:highlight>
                  <a:srgbClr val="FFFFFF"/>
                </a:highlight>
              </a:rPr>
              <a:t>len</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still got </a:t>
            </a:r>
            <a:r>
              <a:rPr lang="en-US" sz="1000" dirty="0" err="1">
                <a:solidFill>
                  <a:srgbClr val="008000"/>
                </a:solidFill>
                <a:highlight>
                  <a:srgbClr val="FFFFFF"/>
                </a:highlight>
              </a:rPr>
              <a:t>pbufs</a:t>
            </a:r>
            <a:r>
              <a:rPr lang="en-US" sz="1000" dirty="0">
                <a:solidFill>
                  <a:srgbClr val="008000"/>
                </a:solidFill>
                <a:highlight>
                  <a:srgbClr val="FFFFFF"/>
                </a:highlight>
              </a:rPr>
              <a:t> to send */</a:t>
            </a:r>
            <a:endParaRPr lang="en-US"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961832524"/>
      </p:ext>
    </p:extLst>
  </p:cSld>
  <p:clrMapOvr>
    <a:masterClrMapping/>
  </p:clrMapOvr>
  <p:transition spd="slow">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338828"/>
          </a:xfrm>
        </p:spPr>
        <p:txBody>
          <a:bodyPr/>
          <a:lstStyle/>
          <a:p>
            <a:r>
              <a:rPr lang="pt-BR" dirty="0" smtClean="0"/>
              <a:t>main.c</a:t>
            </a:r>
          </a:p>
          <a:p>
            <a:pPr lvl="1"/>
            <a:r>
              <a:rPr lang="pt-BR" dirty="0" smtClean="0"/>
              <a:t>Last function </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97</a:t>
            </a:fld>
            <a:endParaRPr lang="fr-FR" altLang="zh-CN"/>
          </a:p>
        </p:txBody>
      </p:sp>
      <p:sp>
        <p:nvSpPr>
          <p:cNvPr id="7" name="Rectangle 6"/>
          <p:cNvSpPr/>
          <p:nvPr/>
        </p:nvSpPr>
        <p:spPr>
          <a:xfrm>
            <a:off x="961930" y="1988820"/>
            <a:ext cx="6836090" cy="4862870"/>
          </a:xfrm>
          <a:prstGeom prst="rect">
            <a:avLst/>
          </a:prstGeom>
          <a:solidFill>
            <a:schemeClr val="bg1"/>
          </a:solidFill>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notify user about link status </a:t>
            </a:r>
            <a:r>
              <a:rPr lang="en-US" sz="1000" dirty="0" err="1">
                <a:solidFill>
                  <a:srgbClr val="008080"/>
                </a:solidFill>
                <a:highlight>
                  <a:srgbClr val="FFFFFF"/>
                </a:highlight>
              </a:rPr>
              <a:t>changement</a:t>
            </a:r>
            <a:r>
              <a:rPr lang="en-US" sz="1000" dirty="0">
                <a:solidFill>
                  <a:srgbClr val="008080"/>
                </a:solidFill>
                <a:highlight>
                  <a:srgbClr val="FFFFFF"/>
                </a:highlight>
              </a:rPr>
              <a:t>.</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netif</a:t>
            </a:r>
            <a:r>
              <a:rPr lang="en-US" sz="1000" dirty="0">
                <a:solidFill>
                  <a:srgbClr val="008080"/>
                </a:solidFill>
                <a:highlight>
                  <a:srgbClr val="FFFFFF"/>
                </a:highlight>
              </a:rPr>
              <a:t>: the network interface</a:t>
            </a:r>
          </a:p>
          <a:p>
            <a:r>
              <a:rPr lang="pt-BR" sz="1000" dirty="0">
                <a:solidFill>
                  <a:srgbClr val="008080"/>
                </a:solidFill>
                <a:highlight>
                  <a:srgbClr val="FFFFFF"/>
                </a:highlight>
              </a:rPr>
              <a:t>  * @retval None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ethernetif_notify_conn_changed</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netif </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ipaddr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netmask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gw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netif_is_link_up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(&amp;</a:t>
            </a:r>
            <a:r>
              <a:rPr lang="pt-BR" sz="1000" dirty="0">
                <a:solidFill>
                  <a:srgbClr val="000000"/>
                </a:solidFill>
                <a:highlight>
                  <a:srgbClr val="FFFFFF"/>
                </a:highlight>
              </a:rPr>
              <a:t>ipaddr</a:t>
            </a:r>
            <a:r>
              <a:rPr lang="pt-BR" sz="1000" b="1" dirty="0">
                <a:solidFill>
                  <a:srgbClr val="000080"/>
                </a:solidFill>
                <a:highlight>
                  <a:srgbClr val="FFFFFF"/>
                </a:highlight>
              </a:rPr>
              <a:t>,</a:t>
            </a:r>
            <a:r>
              <a:rPr lang="pt-BR" sz="1000" dirty="0">
                <a:solidFill>
                  <a:srgbClr val="000000"/>
                </a:solidFill>
                <a:highlight>
                  <a:srgbClr val="FFFFFF"/>
                </a:highlight>
              </a:rPr>
              <a:t> IP_ADDR0</a:t>
            </a:r>
            <a:r>
              <a:rPr lang="pt-BR" sz="1000" b="1" dirty="0">
                <a:solidFill>
                  <a:srgbClr val="000080"/>
                </a:solidFill>
                <a:highlight>
                  <a:srgbClr val="FFFFFF"/>
                </a:highlight>
              </a:rPr>
              <a:t>,</a:t>
            </a:r>
            <a:r>
              <a:rPr lang="pt-BR" sz="1000" dirty="0">
                <a:solidFill>
                  <a:srgbClr val="000000"/>
                </a:solidFill>
                <a:highlight>
                  <a:srgbClr val="FFFFFF"/>
                </a:highlight>
              </a:rPr>
              <a:t> IP_ADDR1</a:t>
            </a:r>
            <a:r>
              <a:rPr lang="pt-BR" sz="1000" b="1" dirty="0">
                <a:solidFill>
                  <a:srgbClr val="000080"/>
                </a:solidFill>
                <a:highlight>
                  <a:srgbClr val="FFFFFF"/>
                </a:highlight>
              </a:rPr>
              <a:t>,</a:t>
            </a:r>
            <a:r>
              <a:rPr lang="pt-BR" sz="1000" dirty="0">
                <a:solidFill>
                  <a:srgbClr val="000000"/>
                </a:solidFill>
                <a:highlight>
                  <a:srgbClr val="FFFFFF"/>
                </a:highlight>
              </a:rPr>
              <a:t> IP_ADDR2</a:t>
            </a:r>
            <a:r>
              <a:rPr lang="pt-BR" sz="1000" b="1" dirty="0">
                <a:solidFill>
                  <a:srgbClr val="000080"/>
                </a:solidFill>
                <a:highlight>
                  <a:srgbClr val="FFFFFF"/>
                </a:highlight>
              </a:rPr>
              <a:t>,</a:t>
            </a:r>
            <a:r>
              <a:rPr lang="pt-BR" sz="1000" dirty="0">
                <a:solidFill>
                  <a:srgbClr val="000000"/>
                </a:solidFill>
                <a:highlight>
                  <a:srgbClr val="FFFFFF"/>
                </a:highlight>
              </a:rPr>
              <a:t> IP_ADDR3</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(&amp;</a:t>
            </a:r>
            <a:r>
              <a:rPr lang="pt-BR" sz="1000" dirty="0">
                <a:solidFill>
                  <a:srgbClr val="000000"/>
                </a:solidFill>
                <a:highlight>
                  <a:srgbClr val="FFFFFF"/>
                </a:highlight>
              </a:rPr>
              <a:t>netmask</a:t>
            </a:r>
            <a:r>
              <a:rPr lang="pt-BR" sz="1000" b="1" dirty="0">
                <a:solidFill>
                  <a:srgbClr val="000080"/>
                </a:solidFill>
                <a:highlight>
                  <a:srgbClr val="FFFFFF"/>
                </a:highlight>
              </a:rPr>
              <a:t>,</a:t>
            </a:r>
            <a:r>
              <a:rPr lang="pt-BR" sz="1000" dirty="0">
                <a:solidFill>
                  <a:srgbClr val="000000"/>
                </a:solidFill>
                <a:highlight>
                  <a:srgbClr val="FFFFFF"/>
                </a:highlight>
              </a:rPr>
              <a:t> NETMASK_ADDR0</a:t>
            </a:r>
            <a:r>
              <a:rPr lang="pt-BR" sz="1000" b="1" dirty="0">
                <a:solidFill>
                  <a:srgbClr val="000080"/>
                </a:solidFill>
                <a:highlight>
                  <a:srgbClr val="FFFFFF"/>
                </a:highlight>
              </a:rPr>
              <a:t>,</a:t>
            </a:r>
            <a:r>
              <a:rPr lang="pt-BR" sz="1000" dirty="0">
                <a:solidFill>
                  <a:srgbClr val="000000"/>
                </a:solidFill>
                <a:highlight>
                  <a:srgbClr val="FFFFFF"/>
                </a:highlight>
              </a:rPr>
              <a:t> NETMASK_ADDR1 </a:t>
            </a:r>
            <a:r>
              <a:rPr lang="pt-BR" sz="1000" b="1" dirty="0">
                <a:solidFill>
                  <a:srgbClr val="000080"/>
                </a:solidFill>
                <a:highlight>
                  <a:srgbClr val="FFFFFF"/>
                </a:highlight>
              </a:rPr>
              <a:t>,</a:t>
            </a:r>
            <a:r>
              <a:rPr lang="pt-BR" sz="1000" dirty="0">
                <a:solidFill>
                  <a:srgbClr val="000000"/>
                </a:solidFill>
                <a:highlight>
                  <a:srgbClr val="FFFFFF"/>
                </a:highlight>
              </a:rPr>
              <a:t> NETMASK_ADDR2</a:t>
            </a:r>
            <a:r>
              <a:rPr lang="pt-BR" sz="1000" b="1" dirty="0">
                <a:solidFill>
                  <a:srgbClr val="000080"/>
                </a:solidFill>
                <a:highlight>
                  <a:srgbClr val="FFFFFF"/>
                </a:highlight>
              </a:rPr>
              <a:t>,</a:t>
            </a:r>
            <a:r>
              <a:rPr lang="pt-BR" sz="1000" dirty="0">
                <a:solidFill>
                  <a:srgbClr val="000000"/>
                </a:solidFill>
                <a:highlight>
                  <a:srgbClr val="FFFFFF"/>
                </a:highlight>
              </a:rPr>
              <a:t> NETMASK_ADDR3</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IP4_ADDR</a:t>
            </a:r>
            <a:r>
              <a:rPr lang="en-US" sz="1000" b="1" dirty="0">
                <a:solidFill>
                  <a:srgbClr val="000080"/>
                </a:solidFill>
                <a:highlight>
                  <a:srgbClr val="FFFFFF"/>
                </a:highlight>
              </a:rPr>
              <a:t>(&amp;</a:t>
            </a:r>
            <a:r>
              <a:rPr lang="en-US" sz="1000" dirty="0" err="1">
                <a:solidFill>
                  <a:srgbClr val="000000"/>
                </a:solidFill>
                <a:highlight>
                  <a:srgbClr val="FFFFFF"/>
                </a:highlight>
              </a:rPr>
              <a:t>gw</a:t>
            </a:r>
            <a:r>
              <a:rPr lang="en-US" sz="1000" b="1" dirty="0">
                <a:solidFill>
                  <a:srgbClr val="000080"/>
                </a:solidFill>
                <a:highlight>
                  <a:srgbClr val="FFFFFF"/>
                </a:highlight>
              </a:rPr>
              <a:t>,</a:t>
            </a:r>
            <a:r>
              <a:rPr lang="en-US" sz="1000" dirty="0">
                <a:solidFill>
                  <a:srgbClr val="000000"/>
                </a:solidFill>
                <a:highlight>
                  <a:srgbClr val="FFFFFF"/>
                </a:highlight>
              </a:rPr>
              <a:t> GW_ADDR0</a:t>
            </a:r>
            <a:r>
              <a:rPr lang="en-US" sz="1000" b="1" dirty="0">
                <a:solidFill>
                  <a:srgbClr val="000080"/>
                </a:solidFill>
                <a:highlight>
                  <a:srgbClr val="FFFFFF"/>
                </a:highlight>
              </a:rPr>
              <a:t>,</a:t>
            </a:r>
            <a:r>
              <a:rPr lang="en-US" sz="1000" dirty="0">
                <a:solidFill>
                  <a:srgbClr val="000000"/>
                </a:solidFill>
                <a:highlight>
                  <a:srgbClr val="FFFFFF"/>
                </a:highlight>
              </a:rPr>
              <a:t> GW_ADDR1</a:t>
            </a:r>
            <a:r>
              <a:rPr lang="en-US" sz="1000" b="1" dirty="0">
                <a:solidFill>
                  <a:srgbClr val="000080"/>
                </a:solidFill>
                <a:highlight>
                  <a:srgbClr val="FFFFFF"/>
                </a:highlight>
              </a:rPr>
              <a:t>,</a:t>
            </a:r>
            <a:r>
              <a:rPr lang="en-US" sz="1000" dirty="0">
                <a:solidFill>
                  <a:srgbClr val="000000"/>
                </a:solidFill>
                <a:highlight>
                  <a:srgbClr val="FFFFFF"/>
                </a:highlight>
              </a:rPr>
              <a:t> GW_ADDR2</a:t>
            </a:r>
            <a:r>
              <a:rPr lang="en-US" sz="1000" b="1" dirty="0">
                <a:solidFill>
                  <a:srgbClr val="000080"/>
                </a:solidFill>
                <a:highlight>
                  <a:srgbClr val="FFFFFF"/>
                </a:highlight>
              </a:rPr>
              <a:t>,</a:t>
            </a:r>
            <a:r>
              <a:rPr lang="en-US" sz="1000" dirty="0">
                <a:solidFill>
                  <a:srgbClr val="000000"/>
                </a:solidFill>
                <a:highlight>
                  <a:srgbClr val="FFFFFF"/>
                </a:highlight>
              </a:rPr>
              <a:t> GW_ADDR3</a:t>
            </a:r>
            <a:r>
              <a:rPr lang="en-US" sz="1000" b="1" dirty="0">
                <a:solidFill>
                  <a:srgbClr val="000080"/>
                </a:solidFill>
                <a:highlight>
                  <a:srgbClr val="FFFFFF"/>
                </a:highlight>
              </a:rPr>
              <a:t>);</a:t>
            </a:r>
            <a:r>
              <a:rPr lang="en-US" sz="1000" dirty="0">
                <a:solidFill>
                  <a:srgbClr val="000000"/>
                </a:solidFill>
                <a:highlight>
                  <a:srgbClr val="FFFFFF"/>
                </a:highlight>
              </a:rPr>
              <a:t>    </a:t>
            </a:r>
          </a:p>
          <a:p>
            <a:r>
              <a:rPr lang="pt-BR" sz="1000" dirty="0">
                <a:solidFill>
                  <a:srgbClr val="000000"/>
                </a:solidFill>
                <a:highlight>
                  <a:srgbClr val="FFFFFF"/>
                </a:highlight>
              </a:rPr>
              <a:t>    </a:t>
            </a:r>
          </a:p>
          <a:p>
            <a:r>
              <a:rPr lang="pt-BR" sz="1000" dirty="0">
                <a:solidFill>
                  <a:srgbClr val="000000"/>
                </a:solidFill>
                <a:highlight>
                  <a:srgbClr val="FFFFFF"/>
                </a:highlight>
              </a:rPr>
              <a:t>    netif_set_addr</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ipaddr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netmask</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gw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When the </a:t>
            </a:r>
            <a:r>
              <a:rPr lang="en-US" sz="1000" dirty="0" err="1">
                <a:solidFill>
                  <a:srgbClr val="008000"/>
                </a:solidFill>
                <a:highlight>
                  <a:srgbClr val="FFFFFF"/>
                </a:highlight>
              </a:rPr>
              <a:t>netif</a:t>
            </a:r>
            <a:r>
              <a:rPr lang="en-US" sz="1000" dirty="0">
                <a:solidFill>
                  <a:srgbClr val="008000"/>
                </a:solidFill>
                <a:highlight>
                  <a:srgbClr val="FFFFFF"/>
                </a:highlight>
              </a:rPr>
              <a:t> is fully configured this function must be called.*/</a:t>
            </a:r>
            <a:endParaRPr lang="en-US" sz="1000" dirty="0">
              <a:solidFill>
                <a:srgbClr val="000000"/>
              </a:solidFill>
              <a:highlight>
                <a:srgbClr val="FFFFFF"/>
              </a:highlight>
            </a:endParaRPr>
          </a:p>
          <a:p>
            <a:r>
              <a:rPr lang="pt-BR" sz="1000" dirty="0">
                <a:solidFill>
                  <a:srgbClr val="000000"/>
                </a:solidFill>
                <a:highlight>
                  <a:srgbClr val="FFFFFF"/>
                </a:highlight>
              </a:rPr>
              <a:t>    netif_set_up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When the </a:t>
            </a:r>
            <a:r>
              <a:rPr lang="en-US" sz="1000" dirty="0" err="1">
                <a:solidFill>
                  <a:srgbClr val="008000"/>
                </a:solidFill>
                <a:highlight>
                  <a:srgbClr val="FFFFFF"/>
                </a:highlight>
              </a:rPr>
              <a:t>netif</a:t>
            </a:r>
            <a:r>
              <a:rPr lang="en-US" sz="1000" dirty="0">
                <a:solidFill>
                  <a:srgbClr val="008000"/>
                </a:solidFill>
                <a:highlight>
                  <a:srgbClr val="FFFFFF"/>
                </a:highlight>
              </a:rPr>
              <a:t> link is down this function must be called.*/</a:t>
            </a:r>
            <a:endParaRPr lang="en-US" sz="1000" dirty="0">
              <a:solidFill>
                <a:srgbClr val="000000"/>
              </a:solidFill>
              <a:highlight>
                <a:srgbClr val="FFFFFF"/>
              </a:highlight>
            </a:endParaRPr>
          </a:p>
          <a:p>
            <a:r>
              <a:rPr lang="pt-BR" sz="1000" dirty="0">
                <a:solidFill>
                  <a:srgbClr val="000000"/>
                </a:solidFill>
                <a:highlight>
                  <a:srgbClr val="FFFFFF"/>
                </a:highlight>
              </a:rPr>
              <a:t>    netif_set_down</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USER CODE END 4 */</a:t>
            </a:r>
            <a:endParaRPr lang="pt-BR" dirty="0"/>
          </a:p>
        </p:txBody>
      </p:sp>
    </p:spTree>
    <p:extLst>
      <p:ext uri="{BB962C8B-B14F-4D97-AF65-F5344CB8AC3E}">
        <p14:creationId xmlns:p14="http://schemas.microsoft.com/office/powerpoint/2010/main" val="1741640401"/>
      </p:ext>
    </p:extLst>
  </p:cSld>
  <p:clrMapOvr>
    <a:masterClrMapping/>
  </p:clrMapOvr>
  <p:transition spd="slow">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The moment of truth</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Compile the project</a:t>
            </a:r>
          </a:p>
          <a:p>
            <a:pPr lvl="1"/>
            <a:r>
              <a:rPr lang="pt-BR" dirty="0" smtClean="0"/>
              <a:t>We expect 0 erros and 0 warnings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98</a:t>
            </a:fld>
            <a:endParaRPr lang="fr-FR" altLang="zh-CN"/>
          </a:p>
        </p:txBody>
      </p:sp>
      <p:pic>
        <p:nvPicPr>
          <p:cNvPr id="5" name="Picture 4"/>
          <p:cNvPicPr>
            <a:picLocks noChangeAspect="1"/>
          </p:cNvPicPr>
          <p:nvPr/>
        </p:nvPicPr>
        <p:blipFill>
          <a:blip r:embed="rId2"/>
          <a:stretch>
            <a:fillRect/>
          </a:stretch>
        </p:blipFill>
        <p:spPr>
          <a:xfrm>
            <a:off x="95250" y="2507280"/>
            <a:ext cx="8953500" cy="2085975"/>
          </a:xfrm>
          <a:prstGeom prst="rect">
            <a:avLst/>
          </a:prstGeom>
        </p:spPr>
      </p:pic>
    </p:spTree>
    <p:extLst>
      <p:ext uri="{BB962C8B-B14F-4D97-AF65-F5344CB8AC3E}">
        <p14:creationId xmlns:p14="http://schemas.microsoft.com/office/powerpoint/2010/main" val="2672565280"/>
      </p:ext>
    </p:extLst>
  </p:cSld>
  <p:clrMapOvr>
    <a:masterClrMapping/>
  </p:clrMapOvr>
  <p:transition spd="slow">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3762568"/>
          </a:xfrm>
        </p:spPr>
        <p:txBody>
          <a:bodyPr/>
          <a:lstStyle/>
          <a:p>
            <a:r>
              <a:rPr lang="en-US" dirty="0" smtClean="0"/>
              <a:t>To </a:t>
            </a:r>
            <a:r>
              <a:rPr lang="en-US" dirty="0"/>
              <a:t>test the TCP echo client application, follow these steps:</a:t>
            </a:r>
          </a:p>
          <a:p>
            <a:pPr lvl="1"/>
            <a:r>
              <a:rPr lang="en-US" dirty="0" smtClean="0"/>
              <a:t>Build </a:t>
            </a:r>
            <a:r>
              <a:rPr lang="en-US" dirty="0"/>
              <a:t>and program the </a:t>
            </a:r>
            <a:r>
              <a:rPr lang="en-US" dirty="0" smtClean="0"/>
              <a:t>code we’ve just made - </a:t>
            </a:r>
            <a:r>
              <a:rPr lang="en-US" dirty="0"/>
              <a:t>LEDs indicates the </a:t>
            </a:r>
            <a:r>
              <a:rPr lang="en-US" dirty="0" err="1"/>
              <a:t>LwIP</a:t>
            </a:r>
            <a:r>
              <a:rPr lang="en-US" dirty="0"/>
              <a:t> initialization success or failure (the dynamic address allocation “DHCP” is not supported for this application). </a:t>
            </a:r>
            <a:endParaRPr lang="pt-BR" dirty="0"/>
          </a:p>
          <a:p>
            <a:pPr lvl="1"/>
            <a:endParaRPr lang="en-US" dirty="0"/>
          </a:p>
          <a:p>
            <a:pPr lvl="1"/>
            <a:r>
              <a:rPr lang="en-US" dirty="0" smtClean="0"/>
              <a:t>On </a:t>
            </a:r>
            <a:r>
              <a:rPr lang="en-US" dirty="0"/>
              <a:t>the remote PC, open a command prompt window. Under Windows, select </a:t>
            </a:r>
            <a:r>
              <a:rPr lang="en-US" b="1" dirty="0"/>
              <a:t>Start &gt; All Programs &gt; Accessories &gt; Command Prompt</a:t>
            </a:r>
            <a:r>
              <a:rPr lang="en-US" dirty="0"/>
              <a:t>. </a:t>
            </a:r>
          </a:p>
          <a:p>
            <a:pPr lvl="1"/>
            <a:r>
              <a:rPr lang="en-US" dirty="0" smtClean="0"/>
              <a:t>At </a:t>
            </a:r>
            <a:r>
              <a:rPr lang="en-US" dirty="0"/>
              <a:t>the command prompt, enter: </a:t>
            </a:r>
            <a:r>
              <a:rPr lang="en-US" dirty="0" smtClean="0"/>
              <a:t>	</a:t>
            </a:r>
          </a:p>
          <a:p>
            <a:pPr lvl="2"/>
            <a:r>
              <a:rPr lang="nl-NL" dirty="0"/>
              <a:t>C:\&gt;echotool /p tcp /s </a:t>
            </a:r>
            <a:endParaRPr lang="nl-NL" dirty="0" smtClean="0"/>
          </a:p>
          <a:p>
            <a:pPr lvl="1"/>
            <a:r>
              <a:rPr lang="en-US" dirty="0" smtClean="0"/>
              <a:t>When </a:t>
            </a:r>
            <a:r>
              <a:rPr lang="en-US" dirty="0"/>
              <a:t>the Key button is pressed </a:t>
            </a:r>
            <a:r>
              <a:rPr lang="en-US" dirty="0" smtClean="0"/>
              <a:t>on the kit, </a:t>
            </a:r>
            <a:r>
              <a:rPr lang="en-US" dirty="0"/>
              <a:t>the client sends a string and the server echoes back the same string to the </a:t>
            </a:r>
            <a:r>
              <a:rPr lang="en-US" dirty="0" smtClean="0"/>
              <a:t>client</a:t>
            </a:r>
            <a:endParaRPr lang="pt-BR" dirty="0"/>
          </a:p>
          <a:p>
            <a:pPr lvl="2"/>
            <a:r>
              <a:rPr lang="en-US" i="1" dirty="0"/>
              <a:t>Make sure the remote PC IP address is identical to the address defined in the </a:t>
            </a:r>
            <a:r>
              <a:rPr lang="en-US" i="1" dirty="0" err="1"/>
              <a:t>main.h</a:t>
            </a:r>
            <a:r>
              <a:rPr lang="en-US" i="1" dirty="0"/>
              <a:t> file (192.168.0.11 by default).</a:t>
            </a:r>
            <a:endParaRPr lang="en-US"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99</a:t>
            </a:fld>
            <a:endParaRPr lang="fr-FR" altLang="zh-CN"/>
          </a:p>
        </p:txBody>
      </p:sp>
    </p:spTree>
    <p:extLst>
      <p:ext uri="{BB962C8B-B14F-4D97-AF65-F5344CB8AC3E}">
        <p14:creationId xmlns:p14="http://schemas.microsoft.com/office/powerpoint/2010/main" val="2746321546"/>
      </p:ext>
    </p:extLst>
  </p:cSld>
  <p:clrMapOvr>
    <a:masterClrMapping/>
  </p:clrMapOvr>
  <p:transition spd="slow">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LINAME" val="ൟ൸്൶൫ൽൽ൳൰൳൯൮"/>
  <p:tag name="DATETIME" val="ിഹ഻ിഹ഼ഺഺൂപപ഻ഽൄഽാ൚ൗപല൑ൗ൞ഷാൄഺള"/>
  <p:tag name="DONEBY" val="൝൞൦ൔ൹ൽ൲ൿ൫പ൐൜൓൏ൎൗോ൘"/>
  <p:tag name="IPADDRESS" val="൘ൣ്ൖ൞൝ൗൕ"/>
  <p:tag name="APPVER" val="഻സ഼"/>
  <p:tag name="RANDOM" val="10"/>
  <p:tag name="CHECKSUM" val="ാൂ഻഻"/>
</p:tagLst>
</file>

<file path=ppt/theme/theme1.xml><?xml version="1.0" encoding="utf-8"?>
<a:theme xmlns:a="http://schemas.openxmlformats.org/drawingml/2006/main" name="ST_NEW">
  <a:themeElements>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6655</TotalTime>
  <Words>15314</Words>
  <Application>Microsoft Office PowerPoint</Application>
  <PresentationFormat>On-screen Show (4:3)</PresentationFormat>
  <Paragraphs>2802</Paragraphs>
  <Slides>162</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162</vt:i4>
      </vt:variant>
    </vt:vector>
  </HeadingPairs>
  <TitlesOfParts>
    <vt:vector size="172" baseType="lpstr">
      <vt:lpstr>MS PGothic</vt:lpstr>
      <vt:lpstr>宋体</vt:lpstr>
      <vt:lpstr>宋体</vt:lpstr>
      <vt:lpstr>Arial</vt:lpstr>
      <vt:lpstr>Chiller</vt:lpstr>
      <vt:lpstr>华文新魏</vt:lpstr>
      <vt:lpstr>Times New Roman</vt:lpstr>
      <vt:lpstr>Verdana</vt:lpstr>
      <vt:lpstr>Wingdings</vt:lpstr>
      <vt:lpstr>ST_NEW</vt:lpstr>
      <vt:lpstr>STM32 Connectivity Line Ethernet &amp; TCP/IP introduction </vt:lpstr>
      <vt:lpstr>Content</vt:lpstr>
      <vt:lpstr>The STM32Fx07 MAC block diagram</vt:lpstr>
      <vt:lpstr>Precision Time Protocol (IEEE1588) : What is it </vt:lpstr>
      <vt:lpstr>Content</vt:lpstr>
      <vt:lpstr>Generic information about TCP-IP</vt:lpstr>
      <vt:lpstr>TCP-IP : A layered protocol stack</vt:lpstr>
      <vt:lpstr>TCP-IP : Encapsulation</vt:lpstr>
      <vt:lpstr>TCP-IP : Key Protocols</vt:lpstr>
      <vt:lpstr>TCP-IP : Key Protocols</vt:lpstr>
      <vt:lpstr>TCP-IP : Key Application layer protocols</vt:lpstr>
      <vt:lpstr>Application layer protocols</vt:lpstr>
      <vt:lpstr>Application layer protocols</vt:lpstr>
      <vt:lpstr>Content</vt:lpstr>
      <vt:lpstr>NicheLite from Interniche</vt:lpstr>
      <vt:lpstr>NicheLite from Interniche</vt:lpstr>
      <vt:lpstr>Content</vt:lpstr>
      <vt:lpstr>Example 1 : User defined  protocol over TCP-IP</vt:lpstr>
      <vt:lpstr>Example 1 : Ethernet Block Diagram</vt:lpstr>
      <vt:lpstr>Example 1 : user defined  protocol over TCP-IP</vt:lpstr>
      <vt:lpstr>Example 2 : Firmware upgrade</vt:lpstr>
      <vt:lpstr>Example 2 :Ethernet Block Diagram</vt:lpstr>
      <vt:lpstr>Example 2 : Firmware upgrade</vt:lpstr>
      <vt:lpstr>Summary</vt:lpstr>
      <vt:lpstr>Hands On</vt:lpstr>
      <vt:lpstr>Getting to know our Hardware</vt:lpstr>
      <vt:lpstr>Getting to know our Hardware</vt:lpstr>
      <vt:lpstr>Getting to know your hardware</vt:lpstr>
      <vt:lpstr>Ethernet PHY and pins</vt:lpstr>
      <vt:lpstr>Ethernet PHY and pins</vt:lpstr>
      <vt:lpstr>Ethernet PHY and pins</vt:lpstr>
      <vt:lpstr>Software Packages</vt:lpstr>
      <vt:lpstr>CubeMX Overview</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Interfacing LwIP with STM32Cube </vt:lpstr>
      <vt:lpstr>Ethernet interface functions description </vt:lpstr>
      <vt:lpstr>Example: how to initialize the Ethernet</vt:lpstr>
      <vt:lpstr>Stand Alone vs RTOS</vt:lpstr>
      <vt:lpstr>LwIP configuration </vt:lpstr>
      <vt:lpstr>LwIP configuration </vt:lpstr>
      <vt:lpstr>LwIP configuration </vt:lpstr>
      <vt:lpstr>Using the LwIP apps</vt:lpstr>
      <vt:lpstr>Using the LwIP apps</vt:lpstr>
      <vt:lpstr>Hands on (at last! )</vt:lpstr>
      <vt:lpstr>Getting started applications </vt:lpstr>
      <vt:lpstr>From Scratch</vt:lpstr>
      <vt:lpstr>From Scratch</vt:lpstr>
      <vt:lpstr>From Scratch</vt:lpstr>
      <vt:lpstr>Ethernet </vt:lpstr>
      <vt:lpstr>Ethernet</vt:lpstr>
      <vt:lpstr>Ethernet</vt:lpstr>
      <vt:lpstr>Ethernet</vt:lpstr>
      <vt:lpstr>Ethernet</vt:lpstr>
      <vt:lpstr>Ethernet</vt:lpstr>
      <vt:lpstr>Ethernet</vt:lpstr>
      <vt:lpstr>Ethernet</vt:lpstr>
      <vt:lpstr>Ethernet</vt:lpstr>
      <vt:lpstr>Ethernet</vt:lpstr>
      <vt:lpstr>Ethernet</vt:lpstr>
      <vt:lpstr>Ethernet</vt:lpstr>
      <vt:lpstr>Generate the source code</vt:lpstr>
      <vt:lpstr>Edit the source generated</vt:lpstr>
      <vt:lpstr>Edit the source generated</vt:lpstr>
      <vt:lpstr>Edit the source generated</vt:lpstr>
      <vt:lpstr>Edit the source generated</vt:lpstr>
      <vt:lpstr>Edit the source generated</vt:lpstr>
      <vt:lpstr>Edit the source generated</vt:lpstr>
      <vt:lpstr>Edit the source generated</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The moment of truth</vt:lpstr>
      <vt:lpstr>How to test it?</vt:lpstr>
      <vt:lpstr>How to test it?</vt:lpstr>
      <vt:lpstr>How to test it?</vt:lpstr>
      <vt:lpstr>Hands on </vt:lpstr>
      <vt:lpstr>Features applications </vt:lpstr>
      <vt:lpstr>CubeMX</vt:lpstr>
      <vt:lpstr>Under LWIP Configuration</vt:lpstr>
      <vt:lpstr>Sad Note</vt:lpstr>
      <vt:lpstr>Sad Note</vt:lpstr>
      <vt:lpstr>Sad Note</vt:lpstr>
      <vt:lpstr>Sad Note</vt:lpstr>
      <vt:lpstr>Let’s add the ADC </vt:lpstr>
      <vt:lpstr>Configure the ADC</vt:lpstr>
      <vt:lpstr>Generate the code</vt:lpstr>
      <vt:lpstr>Edit the source generated</vt:lpstr>
      <vt:lpstr>Edit the source generated</vt:lpstr>
      <vt:lpstr>Edit the source generated</vt:lpstr>
      <vt:lpstr>Edit the source generated</vt:lpstr>
      <vt:lpstr>Create our application</vt:lpstr>
      <vt:lpstr>Create our application</vt:lpstr>
      <vt:lpstr>Create our application</vt:lpstr>
      <vt:lpstr>Create our application</vt:lpstr>
      <vt:lpstr>Makefsdata</vt:lpstr>
      <vt:lpstr>Create our Application</vt:lpstr>
      <vt:lpstr>Create our Application</vt:lpstr>
      <vt:lpstr>Create our Application</vt:lpstr>
      <vt:lpstr>Create our Application</vt:lpstr>
      <vt:lpstr>Create our Application</vt:lpstr>
      <vt:lpstr>How to test it?</vt:lpstr>
      <vt:lpstr>How to test it?</vt:lpstr>
      <vt:lpstr>How to test it?</vt:lpstr>
      <vt:lpstr>How to test it?</vt:lpstr>
      <vt:lpstr>How to test it?</vt:lpstr>
      <vt:lpstr>How to test it?</vt:lpstr>
      <vt:lpstr>How to change the SSI and add a second tag?</vt:lpstr>
      <vt:lpstr>How to change the SSI and add a second tag?</vt:lpstr>
      <vt:lpstr>FAQ</vt:lpstr>
      <vt:lpstr>FAQ</vt:lpstr>
      <vt:lpstr>FAQ</vt:lpstr>
      <vt:lpstr>FAQ</vt:lpstr>
      <vt:lpstr>Conclusion</vt:lpstr>
      <vt:lpstr>PowerPoint Presentation</vt:lpstr>
      <vt:lpstr>Content</vt:lpstr>
      <vt:lpstr>Precision Time Protocol (IEEE1588) : How it works </vt:lpstr>
      <vt:lpstr>Precision Time Protocol (IEEE1588) : How it works </vt:lpstr>
      <vt:lpstr>Internet Protocol (IP)</vt:lpstr>
      <vt:lpstr>User Datagram Protocol (UDP)</vt:lpstr>
      <vt:lpstr>Transmission Control Protocol (TCP)</vt:lpstr>
      <vt:lpstr>Address Resolution Protocol (ARP)</vt:lpstr>
      <vt:lpstr>Internet Control Message Protocol (ICMP)</vt:lpstr>
      <vt:lpstr>Bootstrap protocol (BOOTP) /  Dynamic Host Configuration Protocol (DHCP)</vt:lpstr>
      <vt:lpstr>Domain Name Service (DNS)</vt:lpstr>
      <vt:lpstr>Trivial File Transfer Protocol (TFTP)</vt:lpstr>
      <vt:lpstr>File Transfer Protocol (FTP)</vt:lpstr>
      <vt:lpstr>Simple Mail Transfer Protocol (SMTP)</vt:lpstr>
      <vt:lpstr>Post Office Protocol Version 3 (POP3)</vt:lpstr>
      <vt:lpstr>Simple Network Management Protocol (SNMP)</vt:lpstr>
      <vt:lpstr>Hypertext Transfer Protocol (HTTP)</vt:lpstr>
      <vt:lpstr>Remote Terminal Protocol (Telnet)</vt:lpstr>
      <vt:lpstr>Point to Point Protocol (PPP)</vt:lpstr>
      <vt:lpstr>Ethernet external PHYs brings great benefits</vt:lpstr>
      <vt:lpstr>Ethernet PHY chip offering from ST and others</vt:lpstr>
      <vt:lpstr>Ethernet software solutions from 3rd parties</vt:lpstr>
      <vt:lpstr>Network Setup</vt:lpstr>
    </vt:vector>
  </TitlesOfParts>
  <Company>STMicroelectronics, Brazil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STM32F107 Ethernet / TCP-IP presentation</dc:title>
  <dc:creator>Bruno Montanari</dc:creator>
  <cp:lastModifiedBy>Bruno Fontes MONTANARI</cp:lastModifiedBy>
  <cp:revision>292</cp:revision>
  <dcterms:created xsi:type="dcterms:W3CDTF">2008-09-05T10:07:27Z</dcterms:created>
  <dcterms:modified xsi:type="dcterms:W3CDTF">2016-06-21T00:07:29Z</dcterms:modified>
</cp:coreProperties>
</file>